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258" r:id="rId4"/>
    <p:sldId id="259" r:id="rId5"/>
    <p:sldId id="260" r:id="rId6"/>
    <p:sldId id="261" r:id="rId7"/>
    <p:sldId id="319" r:id="rId8"/>
    <p:sldId id="318" r:id="rId9"/>
    <p:sldId id="317" r:id="rId10"/>
    <p:sldId id="325" r:id="rId11"/>
    <p:sldId id="326" r:id="rId12"/>
    <p:sldId id="327" r:id="rId13"/>
    <p:sldId id="262" r:id="rId14"/>
    <p:sldId id="263" r:id="rId15"/>
    <p:sldId id="264" r:id="rId16"/>
    <p:sldId id="265" r:id="rId17"/>
    <p:sldId id="266" r:id="rId18"/>
    <p:sldId id="267" r:id="rId19"/>
    <p:sldId id="320" r:id="rId20"/>
    <p:sldId id="321" r:id="rId21"/>
    <p:sldId id="328" r:id="rId22"/>
    <p:sldId id="329" r:id="rId23"/>
    <p:sldId id="342" r:id="rId24"/>
    <p:sldId id="322" r:id="rId25"/>
    <p:sldId id="324" r:id="rId26"/>
    <p:sldId id="323" r:id="rId27"/>
    <p:sldId id="268" r:id="rId28"/>
    <p:sldId id="269" r:id="rId29"/>
    <p:sldId id="270" r:id="rId30"/>
    <p:sldId id="271" r:id="rId31"/>
    <p:sldId id="272" r:id="rId32"/>
    <p:sldId id="330" r:id="rId33"/>
    <p:sldId id="331" r:id="rId34"/>
    <p:sldId id="334" r:id="rId35"/>
    <p:sldId id="332" r:id="rId36"/>
    <p:sldId id="273" r:id="rId37"/>
    <p:sldId id="274" r:id="rId38"/>
    <p:sldId id="335" r:id="rId39"/>
    <p:sldId id="336" r:id="rId40"/>
    <p:sldId id="275" r:id="rId41"/>
    <p:sldId id="343" r:id="rId42"/>
    <p:sldId id="339" r:id="rId43"/>
    <p:sldId id="340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360" r:id="rId61"/>
    <p:sldId id="362" r:id="rId62"/>
    <p:sldId id="363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373" r:id="rId72"/>
    <p:sldId id="372" r:id="rId73"/>
    <p:sldId id="376" r:id="rId74"/>
    <p:sldId id="374" r:id="rId75"/>
    <p:sldId id="377" r:id="rId76"/>
    <p:sldId id="378" r:id="rId77"/>
    <p:sldId id="379" r:id="rId78"/>
    <p:sldId id="380" r:id="rId79"/>
    <p:sldId id="381" r:id="rId80"/>
    <p:sldId id="382" r:id="rId81"/>
    <p:sldId id="383" r:id="rId82"/>
    <p:sldId id="384" r:id="rId83"/>
    <p:sldId id="385" r:id="rId84"/>
    <p:sldId id="387" r:id="rId85"/>
    <p:sldId id="389" r:id="rId86"/>
    <p:sldId id="391" r:id="rId8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67" autoAdjust="0"/>
  </p:normalViewPr>
  <p:slideViewPr>
    <p:cSldViewPr>
      <p:cViewPr varScale="1">
        <p:scale>
          <a:sx n="87" d="100"/>
          <a:sy n="87" d="100"/>
        </p:scale>
        <p:origin x="-6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64514-6CAD-4376-A77B-A1E262C15274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6EAC5-D35C-4AEC-B0A2-12E394CA81C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6EAC5-D35C-4AEC-B0A2-12E394CA81C9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6EAC5-D35C-4AEC-B0A2-12E394CA81C9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01.04.2012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55576" y="2924944"/>
            <a:ext cx="7772400" cy="1470025"/>
          </a:xfrm>
        </p:spPr>
        <p:txBody>
          <a:bodyPr/>
          <a:lstStyle/>
          <a:p>
            <a:r>
              <a:rPr lang="tr-TR" dirty="0" smtClean="0"/>
              <a:t>ASİTLER-BAZLAR VE TUZLAR</a:t>
            </a:r>
            <a:br>
              <a:rPr lang="tr-TR" dirty="0" smtClean="0"/>
            </a:br>
            <a:r>
              <a:rPr lang="tr-TR" dirty="0" smtClean="0"/>
              <a:t>SU ARITIMI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-540568" y="5661248"/>
            <a:ext cx="6400800" cy="550912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Hazırlayan: Arif Özgür ÜLGER</a:t>
            </a:r>
            <a:endParaRPr lang="tr-TR" dirty="0"/>
          </a:p>
        </p:txBody>
      </p:sp>
      <p:pic>
        <p:nvPicPr>
          <p:cNvPr id="1026" name="Picture 2" descr="C:\Users\Exper\Desktop\E-Etüt Projesi Dökümanları\6.ders materyalleri\kimya%20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00400" cy="2698373"/>
          </a:xfrm>
          <a:prstGeom prst="rect">
            <a:avLst/>
          </a:prstGeom>
          <a:noFill/>
        </p:spPr>
      </p:pic>
      <p:pic>
        <p:nvPicPr>
          <p:cNvPr id="1027" name="Picture 3" descr="C:\Users\Exper\Desktop\E-Etüt Projesi Dökümanları\6.ders materyalleri\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2819" y="4415491"/>
            <a:ext cx="3501181" cy="2442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GÜNLÜK YAŞAMDA ASİTLER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tr-TR" dirty="0" smtClean="0"/>
              <a:t> Sirke, seyreltik bir </a:t>
            </a:r>
            <a:r>
              <a:rPr lang="tr-TR" u="sng" dirty="0" smtClean="0"/>
              <a:t>asetik asit</a:t>
            </a:r>
            <a:r>
              <a:rPr lang="tr-TR" dirty="0" smtClean="0"/>
              <a:t> çözeltisidir.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tr-TR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tr-TR" dirty="0" smtClean="0"/>
              <a:t>Araba akülerinde </a:t>
            </a:r>
            <a:r>
              <a:rPr lang="tr-TR" u="sng" dirty="0" err="1" smtClean="0"/>
              <a:t>sülfirik</a:t>
            </a:r>
            <a:r>
              <a:rPr lang="tr-TR" u="sng" dirty="0" smtClean="0"/>
              <a:t> asit</a:t>
            </a:r>
            <a:r>
              <a:rPr lang="tr-TR" dirty="0" smtClean="0"/>
              <a:t> kullanılır.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tr-TR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tr-TR" u="sng" dirty="0" smtClean="0"/>
              <a:t>Nitrik asit</a:t>
            </a:r>
            <a:r>
              <a:rPr lang="tr-TR" dirty="0" smtClean="0"/>
              <a:t>, boya ve gübre yapımında kullanılır.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tr-TR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tr-TR" dirty="0" smtClean="0"/>
              <a:t>Temizlikte kullanılan tuz ruhu seyreltik </a:t>
            </a:r>
            <a:r>
              <a:rPr lang="tr-TR" u="sng" dirty="0" smtClean="0"/>
              <a:t>hidroklorik asit</a:t>
            </a:r>
            <a:r>
              <a:rPr lang="tr-TR" dirty="0" smtClean="0"/>
              <a:t> çözeltisidir.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pic>
        <p:nvPicPr>
          <p:cNvPr id="18434" name="Picture 2" descr="C:\Users\Exper\Desktop\E-Etüt Projesi Dökümanları\6.ders materyalleri\AK2_1_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1420" y="1988840"/>
            <a:ext cx="2072580" cy="1591243"/>
          </a:xfrm>
          <a:prstGeom prst="rect">
            <a:avLst/>
          </a:prstGeom>
          <a:noFill/>
        </p:spPr>
      </p:pic>
      <p:pic>
        <p:nvPicPr>
          <p:cNvPr id="18435" name="Picture 3" descr="C:\Users\Exper\Desktop\E-Etüt Projesi Dökümanları\6.ders materyalleri\sir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790738" cy="2203650"/>
          </a:xfrm>
          <a:prstGeom prst="rect">
            <a:avLst/>
          </a:prstGeom>
          <a:noFill/>
        </p:spPr>
      </p:pic>
      <p:pic>
        <p:nvPicPr>
          <p:cNvPr id="18436" name="Picture 4" descr="C:\Users\Exper\Desktop\E-Etüt Projesi Dökümanları\6.ders materyalleri\pikacu-boya-1332420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077072"/>
            <a:ext cx="1512168" cy="1134126"/>
          </a:xfrm>
          <a:prstGeom prst="rect">
            <a:avLst/>
          </a:prstGeom>
          <a:noFill/>
        </p:spPr>
      </p:pic>
      <p:pic>
        <p:nvPicPr>
          <p:cNvPr id="18437" name="Picture 5" descr="C:\Users\Exper\Desktop\E-Etüt Projesi Dökümanları\6.ders materyalleri\dt01-550m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16016"/>
            <a:ext cx="852331" cy="2141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GÜNLÜK YAŞAMDA ASİTLER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tr-TR" dirty="0" smtClean="0"/>
              <a:t>Midemiz de seyreltik </a:t>
            </a:r>
            <a:r>
              <a:rPr lang="tr-TR" u="sng" dirty="0" smtClean="0"/>
              <a:t>hidroklorik asit</a:t>
            </a:r>
            <a:r>
              <a:rPr lang="tr-TR" dirty="0" smtClean="0"/>
              <a:t> salgılayarak besinleri parçalar. Bu salgının fazlalaşması midede ülsere sebep olur.</a:t>
            </a:r>
          </a:p>
          <a:p>
            <a:pPr>
              <a:lnSpc>
                <a:spcPct val="80000"/>
              </a:lnSpc>
              <a:buNone/>
            </a:pPr>
            <a:endParaRPr lang="tr-TR" dirty="0" smtClean="0"/>
          </a:p>
          <a:p>
            <a:pPr>
              <a:lnSpc>
                <a:spcPct val="80000"/>
              </a:lnSpc>
              <a:buNone/>
            </a:pPr>
            <a:endParaRPr lang="tr-TR" dirty="0" smtClean="0"/>
          </a:p>
          <a:p>
            <a:pPr>
              <a:lnSpc>
                <a:spcPct val="80000"/>
              </a:lnSpc>
              <a:buNone/>
            </a:pPr>
            <a:endParaRPr lang="tr-TR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tr-TR" dirty="0" smtClean="0"/>
              <a:t>Bazı maddelerin yapısında </a:t>
            </a:r>
          </a:p>
          <a:p>
            <a:pPr>
              <a:lnSpc>
                <a:spcPct val="80000"/>
              </a:lnSpc>
              <a:buNone/>
            </a:pPr>
            <a:r>
              <a:rPr lang="tr-TR" dirty="0" smtClean="0"/>
              <a:t>hidrojen bulunmadığı hâlde, hidrojen iyonu (H</a:t>
            </a:r>
            <a:r>
              <a:rPr lang="tr-TR" baseline="25000" dirty="0" smtClean="0"/>
              <a:t>+</a:t>
            </a:r>
            <a:r>
              <a:rPr lang="tr-TR" dirty="0" smtClean="0"/>
              <a:t>) oluşumuna sebep oldukları için sulu çözeltileri asit özelliği gösterir.</a:t>
            </a:r>
          </a:p>
          <a:p>
            <a:endParaRPr lang="tr-TR" dirty="0"/>
          </a:p>
        </p:txBody>
      </p:sp>
      <p:pic>
        <p:nvPicPr>
          <p:cNvPr id="20482" name="Picture 2" descr="C:\Users\Exper\Desktop\E-Etüt Projesi Dökümanları\6.ders materyalleri\99c880a6e755f6115704c688a6239848_127418317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780928"/>
            <a:ext cx="2592288" cy="1963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GÜNLÜK YAŞAMDA ASİTLER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CO</a:t>
            </a:r>
            <a:r>
              <a:rPr lang="tr-TR" baseline="-25000" dirty="0" smtClean="0"/>
              <a:t>2</a:t>
            </a:r>
            <a:r>
              <a:rPr lang="tr-TR" dirty="0" smtClean="0"/>
              <a:t> , NO</a:t>
            </a:r>
            <a:r>
              <a:rPr lang="tr-TR" baseline="-25000" dirty="0" smtClean="0"/>
              <a:t>2</a:t>
            </a:r>
            <a:r>
              <a:rPr lang="tr-TR" dirty="0" smtClean="0"/>
              <a:t> ve SO</a:t>
            </a:r>
            <a:r>
              <a:rPr lang="tr-TR" baseline="-25000" dirty="0" smtClean="0"/>
              <a:t>2</a:t>
            </a:r>
            <a:r>
              <a:rPr lang="tr-TR" dirty="0" smtClean="0"/>
              <a:t> suda asit özelliği gösteren maddelerdir.</a:t>
            </a:r>
          </a:p>
          <a:p>
            <a:r>
              <a:rPr lang="tr-TR" dirty="0" smtClean="0"/>
              <a:t>Havadaki karbon dioksit, azot dioksit ve kükürt dioksit gazları da yağmur damlalarında çözündüklerinde asit olarak yere düşer.</a:t>
            </a:r>
          </a:p>
          <a:p>
            <a:pPr>
              <a:buNone/>
            </a:pPr>
            <a:r>
              <a:rPr lang="tr-TR" dirty="0" smtClean="0"/>
              <a:t>Asit yağmurları bu şekilde oluşur </a:t>
            </a:r>
          </a:p>
          <a:p>
            <a:endParaRPr lang="tr-TR" dirty="0"/>
          </a:p>
        </p:txBody>
      </p:sp>
      <p:pic>
        <p:nvPicPr>
          <p:cNvPr id="19458" name="Picture 2" descr="C:\Users\Exper\Desktop\E-Etüt Projesi Dökümanları\6.ders materyalleri\asit_ya__mu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3" y="4248806"/>
            <a:ext cx="2843808" cy="2609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BAZLAR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Sulu çözeltilerine  hidroksit ( OH </a:t>
            </a:r>
            <a:r>
              <a:rPr lang="tr-TR" baseline="50000" dirty="0" smtClean="0"/>
              <a:t>- </a:t>
            </a:r>
            <a:r>
              <a:rPr lang="tr-TR" dirty="0" smtClean="0"/>
              <a:t>) iyonu verebilen maddelere </a:t>
            </a:r>
            <a:r>
              <a:rPr lang="tr-TR" dirty="0" smtClean="0">
                <a:solidFill>
                  <a:srgbClr val="FF0000"/>
                </a:solidFill>
              </a:rPr>
              <a:t>baz</a:t>
            </a:r>
            <a:r>
              <a:rPr lang="tr-TR" dirty="0" smtClean="0"/>
              <a:t> denir.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1259632" y="2852936"/>
            <a:ext cx="6696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r-TR" sz="2400" b="1" baseline="0" dirty="0"/>
              <a:t>Sodyum Hidroksit      :       </a:t>
            </a:r>
            <a:r>
              <a:rPr lang="tr-TR" sz="2400" b="1" baseline="0" dirty="0" err="1"/>
              <a:t>NaOH</a:t>
            </a:r>
            <a:endParaRPr lang="tr-TR" sz="2400" b="1" baseline="0" dirty="0"/>
          </a:p>
        </p:txBody>
      </p:sp>
      <p:sp>
        <p:nvSpPr>
          <p:cNvPr id="5" name="Text Box 65"/>
          <p:cNvSpPr txBox="1">
            <a:spLocks noChangeArrowheads="1"/>
          </p:cNvSpPr>
          <p:nvPr/>
        </p:nvSpPr>
        <p:spPr bwMode="auto">
          <a:xfrm>
            <a:off x="685800" y="3573016"/>
            <a:ext cx="74145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r-TR" sz="2800" baseline="0" dirty="0" err="1"/>
              <a:t>NaOH</a:t>
            </a:r>
            <a:r>
              <a:rPr lang="tr-TR" sz="2800" baseline="0" dirty="0"/>
              <a:t> (suda )           </a:t>
            </a:r>
            <a:r>
              <a:rPr lang="tr-TR" sz="2800" baseline="0" dirty="0" smtClean="0"/>
              <a:t>      </a:t>
            </a:r>
            <a:r>
              <a:rPr lang="tr-TR" sz="2800" baseline="0" dirty="0" err="1" smtClean="0"/>
              <a:t>Na</a:t>
            </a:r>
            <a:r>
              <a:rPr lang="tr-TR" sz="2800" baseline="30000" dirty="0"/>
              <a:t>+</a:t>
            </a:r>
            <a:r>
              <a:rPr lang="tr-TR" sz="2800" baseline="0" dirty="0"/>
              <a:t>(suda)  + OH</a:t>
            </a:r>
            <a:r>
              <a:rPr lang="tr-TR" sz="2800" baseline="50000" dirty="0"/>
              <a:t>-</a:t>
            </a:r>
            <a:r>
              <a:rPr lang="tr-TR" sz="2800" baseline="0" dirty="0"/>
              <a:t> (suda ) </a:t>
            </a:r>
          </a:p>
        </p:txBody>
      </p:sp>
      <p:sp>
        <p:nvSpPr>
          <p:cNvPr id="6" name="Line 66"/>
          <p:cNvSpPr>
            <a:spLocks noChangeShapeType="1"/>
          </p:cNvSpPr>
          <p:nvPr/>
        </p:nvSpPr>
        <p:spPr bwMode="auto">
          <a:xfrm>
            <a:off x="3059832" y="3861048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BAZLARIN GENEL ÖZELLİKLERİ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dirty="0" smtClean="0"/>
              <a:t>Tatları acıdır.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Asitlerle</a:t>
            </a:r>
            <a:r>
              <a:rPr lang="en-AU" dirty="0" smtClean="0"/>
              <a:t> reaksiyona girdiklerinde tuz ve su oluştururlar</a:t>
            </a:r>
            <a:r>
              <a:rPr lang="tr-TR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Sulu çözeltileri elektrik akımını iletir.</a:t>
            </a:r>
            <a:r>
              <a:rPr lang="tr-TR" dirty="0" smtClean="0"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>
                <a:cs typeface="Times New Roman" pitchFamily="18" charset="0"/>
              </a:rPr>
              <a:t>Saf haldeyken elektrik akımını iletmezler.</a:t>
            </a:r>
            <a:r>
              <a:rPr lang="tr-TR" dirty="0" smtClean="0"/>
              <a:t>                                                                                             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Kırmızı turnusol kağıdını maviye dönüştürürler.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(Bazların ayıracı KIRMIZI TURNUSOL KAĞIDIDIR)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BAZLARIN GENEL ÖZELLİKLERİ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dirty="0" smtClean="0"/>
              <a:t>Sulu çözeltileri dokunulduğunda ele kayganlık hissi verirler.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Parçalayıcı ve tahriş edicidirler.</a:t>
            </a:r>
          </a:p>
          <a:p>
            <a:pPr>
              <a:buNone/>
            </a:pPr>
            <a:endParaRPr lang="tr-TR" dirty="0" smtClean="0"/>
          </a:p>
          <a:p>
            <a:pPr>
              <a:buFont typeface="Wingdings" pitchFamily="2" charset="2"/>
              <a:buChar char="Ø"/>
            </a:pPr>
            <a:r>
              <a:rPr lang="tr-TR" dirty="0" smtClean="0">
                <a:cs typeface="Times New Roman" pitchFamily="18" charset="0"/>
              </a:rPr>
              <a:t>Hepsinin yapısında hidroksit (OH) vardır (NH</a:t>
            </a:r>
            <a:r>
              <a:rPr lang="tr-TR" baseline="-30000" dirty="0" smtClean="0">
                <a:cs typeface="Times New Roman" pitchFamily="18" charset="0"/>
              </a:rPr>
              <a:t>3 </a:t>
            </a:r>
            <a:r>
              <a:rPr lang="tr-TR" dirty="0" smtClean="0">
                <a:cs typeface="Times New Roman" pitchFamily="18" charset="0"/>
              </a:rPr>
              <a:t>hariç) ve sulu çözeltilerine (suda çözündüklerinde)hidroksit iyonu (OH)</a:t>
            </a:r>
            <a:r>
              <a:rPr lang="tr-TR" baseline="40000" dirty="0" smtClean="0">
                <a:cs typeface="Times New Roman" pitchFamily="18" charset="0"/>
              </a:rPr>
              <a:t>–</a:t>
            </a:r>
            <a:r>
              <a:rPr lang="tr-TR" dirty="0" smtClean="0">
                <a:cs typeface="Times New Roman" pitchFamily="18" charset="0"/>
              </a:rPr>
              <a:t> verirler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ÖNEMLİ BAZLAR VE FORMÜLLERİ</a:t>
            </a:r>
            <a:endParaRPr lang="tr-T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268760"/>
            <a:ext cx="7550506" cy="511256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KUVVETLİ VE ZAYIF BAZLAR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tr-TR" dirty="0" smtClean="0"/>
              <a:t>Sulu çözeltilerinde büyük oranda iyonlarına ayrışabilen  bazlara </a:t>
            </a:r>
            <a:r>
              <a:rPr lang="tr-TR" b="1" u="sng" dirty="0" smtClean="0"/>
              <a:t>kuvvetli baz denir.</a:t>
            </a:r>
          </a:p>
          <a:p>
            <a:pPr>
              <a:lnSpc>
                <a:spcPct val="80000"/>
              </a:lnSpc>
              <a:buNone/>
            </a:pPr>
            <a:endParaRPr lang="tr-TR" b="1" u="sng" dirty="0" smtClean="0"/>
          </a:p>
          <a:p>
            <a:pPr>
              <a:lnSpc>
                <a:spcPct val="80000"/>
              </a:lnSpc>
            </a:pPr>
            <a:r>
              <a:rPr lang="tr-TR" dirty="0" smtClean="0"/>
              <a:t>Kuvvetli bazlar çok tahriş edici ve yakıcıdır. Bu yüzden dikkatli kullanılmalıdır.</a:t>
            </a:r>
          </a:p>
          <a:p>
            <a:pPr>
              <a:lnSpc>
                <a:spcPct val="80000"/>
              </a:lnSpc>
              <a:buNone/>
            </a:pPr>
            <a:endParaRPr lang="tr-TR" dirty="0" smtClean="0"/>
          </a:p>
          <a:p>
            <a:r>
              <a:rPr lang="tr-TR" dirty="0" smtClean="0"/>
              <a:t>Günlük hayatta kullandığımız bazı temizlik malzemeleri bazdır. Bunlar sulandırılmış ve zayıflatılmış bazlardır.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KUVVETLİ BAZLAR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err="1" smtClean="0"/>
              <a:t>NaOH</a:t>
            </a:r>
            <a:r>
              <a:rPr lang="tr-TR" dirty="0" smtClean="0"/>
              <a:t> 		:Sodyum hidroksit</a:t>
            </a:r>
          </a:p>
          <a:p>
            <a:pPr>
              <a:buNone/>
            </a:pPr>
            <a:r>
              <a:rPr lang="tr-TR" dirty="0" smtClean="0"/>
              <a:t>KOH 			:Potasyum hidroksit</a:t>
            </a:r>
          </a:p>
          <a:p>
            <a:pPr>
              <a:buNone/>
            </a:pPr>
            <a:r>
              <a:rPr lang="tr-TR" dirty="0" err="1" smtClean="0"/>
              <a:t>Ca</a:t>
            </a:r>
            <a:r>
              <a:rPr lang="tr-TR" dirty="0" smtClean="0"/>
              <a:t>(OH)</a:t>
            </a:r>
            <a:r>
              <a:rPr lang="tr-TR" baseline="-25000" dirty="0" smtClean="0"/>
              <a:t>2</a:t>
            </a:r>
            <a:r>
              <a:rPr lang="tr-TR" dirty="0" smtClean="0"/>
              <a:t> 		:Kalsiyum hidroksit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ZAYIF BAZLAR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NH</a:t>
            </a:r>
            <a:r>
              <a:rPr lang="tr-TR" baseline="-25000" dirty="0" smtClean="0"/>
              <a:t>3</a:t>
            </a:r>
            <a:r>
              <a:rPr lang="tr-TR" dirty="0" smtClean="0"/>
              <a:t> 			: Amonyak</a:t>
            </a:r>
          </a:p>
          <a:p>
            <a:r>
              <a:rPr lang="tr-TR" dirty="0" smtClean="0"/>
              <a:t>NH</a:t>
            </a:r>
            <a:r>
              <a:rPr lang="tr-TR" baseline="-25000" dirty="0" smtClean="0"/>
              <a:t>4</a:t>
            </a:r>
            <a:r>
              <a:rPr lang="tr-TR" dirty="0" smtClean="0"/>
              <a:t>OH 			: Amonyum Hidroksit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ASİTLER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Sulu çözeltilerinde </a:t>
            </a:r>
            <a:r>
              <a:rPr lang="tr-TR" dirty="0" smtClean="0">
                <a:solidFill>
                  <a:srgbClr val="336699"/>
                </a:solidFill>
              </a:rPr>
              <a:t>Hidrojen İyonu</a:t>
            </a:r>
            <a:r>
              <a:rPr lang="tr-TR" dirty="0" smtClean="0"/>
              <a:t>       veren maddelere asit denir.</a:t>
            </a:r>
          </a:p>
          <a:p>
            <a:endParaRPr lang="tr-TR" dirty="0" smtClean="0"/>
          </a:p>
          <a:p>
            <a:r>
              <a:rPr lang="tr-TR" b="1" dirty="0" smtClean="0"/>
              <a:t>HCI                    H</a:t>
            </a:r>
            <a:r>
              <a:rPr lang="tr-TR" b="1" baseline="30000" dirty="0" smtClean="0"/>
              <a:t>+</a:t>
            </a:r>
            <a:r>
              <a:rPr lang="tr-TR" b="1" dirty="0" smtClean="0"/>
              <a:t> + CI</a:t>
            </a:r>
            <a:r>
              <a:rPr lang="tr-TR" b="1" baseline="30000" dirty="0" smtClean="0"/>
              <a:t>–</a:t>
            </a:r>
            <a:r>
              <a:rPr lang="tr-TR" b="1" dirty="0" smtClean="0"/>
              <a:t> </a:t>
            </a:r>
          </a:p>
          <a:p>
            <a:pPr>
              <a:buNone/>
            </a:pPr>
            <a:endParaRPr lang="tr-TR" dirty="0" smtClean="0"/>
          </a:p>
          <a:p>
            <a:r>
              <a:rPr lang="tr-TR" b="1" dirty="0" smtClean="0"/>
              <a:t>CH</a:t>
            </a:r>
            <a:r>
              <a:rPr lang="tr-TR" b="1" baseline="-25000" dirty="0" smtClean="0"/>
              <a:t>3</a:t>
            </a:r>
            <a:r>
              <a:rPr lang="tr-TR" b="1" dirty="0" smtClean="0"/>
              <a:t>COOH		CH</a:t>
            </a:r>
            <a:r>
              <a:rPr lang="tr-TR" b="1" baseline="-25000" dirty="0" smtClean="0"/>
              <a:t>3</a:t>
            </a:r>
            <a:r>
              <a:rPr lang="tr-TR" b="1" dirty="0" smtClean="0"/>
              <a:t>COO</a:t>
            </a:r>
            <a:r>
              <a:rPr lang="tr-TR" b="1" baseline="30000" dirty="0" smtClean="0"/>
              <a:t> –</a:t>
            </a:r>
            <a:r>
              <a:rPr lang="tr-TR" b="1" dirty="0" smtClean="0"/>
              <a:t>  +  H</a:t>
            </a:r>
            <a:r>
              <a:rPr lang="tr-TR" b="1" baseline="30000" dirty="0" smtClean="0"/>
              <a:t>+</a:t>
            </a:r>
            <a:r>
              <a:rPr lang="tr-TR" b="1" dirty="0" smtClean="0"/>
              <a:t> </a:t>
            </a:r>
            <a:endParaRPr lang="tr-TR" dirty="0"/>
          </a:p>
        </p:txBody>
      </p:sp>
      <p:pic>
        <p:nvPicPr>
          <p:cNvPr id="4" name="Picture 1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700808"/>
            <a:ext cx="576064" cy="43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5 Düz Ok Bağlayıcısı"/>
          <p:cNvCxnSpPr/>
          <p:nvPr/>
        </p:nvCxnSpPr>
        <p:spPr>
          <a:xfrm>
            <a:off x="1619672" y="3573016"/>
            <a:ext cx="15841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Ok Bağlayıcısı"/>
          <p:cNvCxnSpPr/>
          <p:nvPr/>
        </p:nvCxnSpPr>
        <p:spPr>
          <a:xfrm>
            <a:off x="2555776" y="4725144"/>
            <a:ext cx="15841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BAZLARLA İLGİLİ GÜVENLİK TEDBİRLERİ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NaOH</a:t>
            </a:r>
            <a:r>
              <a:rPr lang="tr-TR" dirty="0" smtClean="0"/>
              <a:t> ve KOH kuvvetli bazlardır. Kuvvetli bazlar metallere ve dokulara tahriş edici etki yapar.</a:t>
            </a:r>
          </a:p>
          <a:p>
            <a:r>
              <a:rPr lang="tr-TR" dirty="0" smtClean="0"/>
              <a:t>Amonyağın buharı göze, burna ve solunum yoluna zarar verir.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GÜNLÜK YAŞAMDA BAZLAR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Sodyum hidroksit (</a:t>
            </a:r>
            <a:r>
              <a:rPr lang="tr-TR" dirty="0" err="1" smtClean="0"/>
              <a:t>NaOH</a:t>
            </a:r>
            <a:r>
              <a:rPr lang="tr-TR" dirty="0" smtClean="0"/>
              <a:t>) sabun yapımında</a:t>
            </a:r>
          </a:p>
          <a:p>
            <a:pPr>
              <a:buNone/>
            </a:pPr>
            <a:r>
              <a:rPr lang="tr-TR" dirty="0" smtClean="0"/>
              <a:t>kullanılır. Bu yüzden sabun ağzımıza </a:t>
            </a:r>
          </a:p>
          <a:p>
            <a:pPr>
              <a:buNone/>
            </a:pPr>
            <a:r>
              <a:rPr lang="tr-TR" dirty="0" smtClean="0"/>
              <a:t>ve gözümüze değdiğinde acı verir.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         		</a:t>
            </a:r>
          </a:p>
          <a:p>
            <a:pPr>
              <a:buNone/>
            </a:pPr>
            <a:r>
              <a:rPr lang="tr-TR" dirty="0" smtClean="0"/>
              <a:t>			Diş macunu ve şampuanlarda da baz  	           olduğu   için acı tat verir.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Amonyaklı sıvı maddeler, yağ sökücü </a:t>
            </a:r>
          </a:p>
          <a:p>
            <a:pPr>
              <a:buNone/>
            </a:pPr>
            <a:r>
              <a:rPr lang="tr-TR" dirty="0" smtClean="0"/>
              <a:t>olarak ev temizleyicilerinde kullanılır.</a:t>
            </a:r>
          </a:p>
          <a:p>
            <a:endParaRPr lang="tr-TR" dirty="0" smtClean="0"/>
          </a:p>
        </p:txBody>
      </p:sp>
      <p:pic>
        <p:nvPicPr>
          <p:cNvPr id="21506" name="Picture 2" descr="C:\Users\Exper\Desktop\E-Etüt Projesi Dökümanları\6.ders materyalleri\280PX-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988840"/>
            <a:ext cx="2053580" cy="1708872"/>
          </a:xfrm>
          <a:prstGeom prst="rect">
            <a:avLst/>
          </a:prstGeom>
          <a:noFill/>
        </p:spPr>
      </p:pic>
      <p:pic>
        <p:nvPicPr>
          <p:cNvPr id="21507" name="Picture 3" descr="C:\Users\Exper\Desktop\E-Etüt Projesi Dökümanları\6.ders materyalleri\toothpaste9153985ff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1944216" cy="1944216"/>
          </a:xfrm>
          <a:prstGeom prst="rect">
            <a:avLst/>
          </a:prstGeom>
          <a:noFill/>
        </p:spPr>
      </p:pic>
      <p:pic>
        <p:nvPicPr>
          <p:cNvPr id="21509" name="Picture 5" descr="C:\Users\Exper\Desktop\E-Etüt Projesi Dökümanları\6.ders materyalleri\kimyas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374232"/>
            <a:ext cx="2483768" cy="2483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GÜNLÜK YAŞAMDA BAZLAR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Yemek sodası olarak bilinen kabartma tozu, bir çeşit baz olan sodyum bikarbonat içerir.</a:t>
            </a:r>
          </a:p>
          <a:p>
            <a:endParaRPr lang="tr-TR" dirty="0" smtClean="0"/>
          </a:p>
          <a:p>
            <a:r>
              <a:rPr lang="tr-TR" dirty="0" smtClean="0"/>
              <a:t>                Kireç suyu bir çeşit bazdır.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Potasyum hidroksit,( KOH) Arap </a:t>
            </a:r>
          </a:p>
          <a:p>
            <a:pPr>
              <a:buNone/>
            </a:pPr>
            <a:r>
              <a:rPr lang="tr-TR" dirty="0" smtClean="0"/>
              <a:t>sabunu yapımında kullanılır.</a:t>
            </a: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22531" name="Picture 3" descr="C:\Users\Exper\Desktop\E-Etüt Projesi Dökümanları\6.ders materyalleri\KABARTMATO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2708920"/>
            <a:ext cx="2222177" cy="2136927"/>
          </a:xfrm>
          <a:prstGeom prst="rect">
            <a:avLst/>
          </a:prstGeom>
          <a:noFill/>
        </p:spPr>
      </p:pic>
      <p:pic>
        <p:nvPicPr>
          <p:cNvPr id="22532" name="Picture 4" descr="C:\Users\Exper\Desktop\E-Etüt Projesi Dökümanları\6.ders materyalleri\ANTALY~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852936"/>
            <a:ext cx="2160239" cy="1512168"/>
          </a:xfrm>
          <a:prstGeom prst="rect">
            <a:avLst/>
          </a:prstGeom>
          <a:noFill/>
        </p:spPr>
      </p:pic>
      <p:pic>
        <p:nvPicPr>
          <p:cNvPr id="22533" name="Picture 5" descr="C:\Users\Exper\Desktop\E-Etüt Projesi Dökümanları\6.ders materyalleri\arap-sabunu_28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9096" y="4784322"/>
            <a:ext cx="2764904" cy="2073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ASİT VE BAZLARIN ORTAK ÖZELLİKLERİ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Sulu çözeltileri elektriği iletir.</a:t>
            </a:r>
          </a:p>
          <a:p>
            <a:r>
              <a:rPr lang="tr-TR" dirty="0" smtClean="0"/>
              <a:t>Turnusol kağıdına etki ederler.</a:t>
            </a:r>
          </a:p>
          <a:p>
            <a:r>
              <a:rPr lang="tr-TR" dirty="0" smtClean="0"/>
              <a:t>Parçalayıcı ve tahriş edicidirler.</a:t>
            </a:r>
          </a:p>
          <a:p>
            <a:r>
              <a:rPr lang="tr-TR" dirty="0" smtClean="0"/>
              <a:t>Bir araya gelerek tuz ve su oluştururlar.</a:t>
            </a:r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ASİTLİK VE BAZLIK ÖLÇÜSÜ “</a:t>
            </a:r>
            <a:r>
              <a:rPr lang="tr-TR" dirty="0" err="1" smtClean="0"/>
              <a:t>pH</a:t>
            </a:r>
            <a:r>
              <a:rPr lang="tr-TR" dirty="0" smtClean="0"/>
              <a:t>”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pH</a:t>
            </a:r>
            <a:r>
              <a:rPr lang="tr-TR" dirty="0" smtClean="0"/>
              <a:t>, suyun asitlik veya bazlık durumunun bir ölçüsüdür ve logaritmik bir ölçüdür. Saf su H ve OH iyonları açısından dengelidir ve PH değeri 7’dir.</a:t>
            </a:r>
          </a:p>
          <a:p>
            <a:r>
              <a:rPr lang="tr-TR" dirty="0" err="1" smtClean="0"/>
              <a:t>pH</a:t>
            </a:r>
            <a:r>
              <a:rPr lang="tr-TR" dirty="0" smtClean="0"/>
              <a:t> </a:t>
            </a:r>
            <a:r>
              <a:rPr lang="tr-TR" smtClean="0"/>
              <a:t>0-14 arasında değer alır.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pH</a:t>
            </a:r>
            <a:r>
              <a:rPr lang="tr-TR" dirty="0" smtClean="0"/>
              <a:t> metre</a:t>
            </a:r>
            <a:endParaRPr lang="tr-T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043" y="1844824"/>
            <a:ext cx="8999957" cy="352839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					</a:t>
            </a:r>
            <a:r>
              <a:rPr lang="tr-TR" dirty="0" err="1" smtClean="0"/>
              <a:t>pH</a:t>
            </a:r>
            <a:endParaRPr lang="tr-TR" dirty="0"/>
          </a:p>
        </p:txBody>
      </p:sp>
      <p:pic>
        <p:nvPicPr>
          <p:cNvPr id="4" name="Picture 4" descr="Resim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5184576" cy="6568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İNDİKATÖRLER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İki  maddeyi birbirinden ayıran veya bilinmeyen bir maddenin hangi madde olduğunu bilmemize yarayan maddelere denir.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Ayıraç ya da belirteç de denir.</a:t>
            </a:r>
          </a:p>
          <a:p>
            <a:endParaRPr lang="tr-TR" dirty="0" smtClean="0"/>
          </a:p>
          <a:p>
            <a:r>
              <a:rPr lang="tr-TR" dirty="0" smtClean="0"/>
              <a:t>Asit ve baz indikatörü olarak birçok madde kullanılmaktadır.</a:t>
            </a:r>
          </a:p>
          <a:p>
            <a:pPr>
              <a:buNone/>
            </a:pPr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TURNUSOL KAĞIDI</a:t>
            </a:r>
            <a:endParaRPr lang="tr-TR" dirty="0"/>
          </a:p>
        </p:txBody>
      </p:sp>
      <p:pic>
        <p:nvPicPr>
          <p:cNvPr id="23554" name="Picture 2" descr="C:\Users\Exper\Desktop\E-Etüt Projesi Dökümanları\6.ders materyalleri\turnusol-kagidi_609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992888" cy="5115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TURNUSOL KAĞIDI</a:t>
            </a:r>
            <a:endParaRPr lang="tr-TR" dirty="0"/>
          </a:p>
        </p:txBody>
      </p:sp>
      <p:pic>
        <p:nvPicPr>
          <p:cNvPr id="24578" name="Picture 2" descr="C:\Users\Exper\Desktop\E-Etüt Projesi Dökümanları\6.ders materyalleri\asitnedi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3" y="1844824"/>
            <a:ext cx="4545202" cy="396044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0" y="105273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Mavi turnusol kağıdı asitte kırmızıya dönüşür.</a:t>
            </a:r>
            <a:endParaRPr lang="tr-TR" b="1" dirty="0"/>
          </a:p>
        </p:txBody>
      </p:sp>
      <p:sp>
        <p:nvSpPr>
          <p:cNvPr id="7" name="6 Metin kutusu"/>
          <p:cNvSpPr txBox="1"/>
          <p:nvPr/>
        </p:nvSpPr>
        <p:spPr>
          <a:xfrm>
            <a:off x="5796136" y="594928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Kırmızı turnusol kağıdı bazda maviye dönüşür.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ASİTLERİN GENEL ÖZELLİKLERİ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tr-TR" dirty="0" smtClean="0"/>
              <a:t>Tatları ekşidir.</a:t>
            </a:r>
          </a:p>
          <a:p>
            <a:pPr>
              <a:buFont typeface="Wingdings" pitchFamily="2" charset="2"/>
              <a:buChar char="Ø"/>
            </a:pPr>
            <a:endParaRPr lang="tr-TR" dirty="0" smtClean="0"/>
          </a:p>
          <a:p>
            <a:pPr>
              <a:buFont typeface="Wingdings" pitchFamily="2" charset="2"/>
              <a:buChar char="Ø"/>
            </a:pPr>
            <a:r>
              <a:rPr lang="en-AU" dirty="0" smtClean="0"/>
              <a:t>Bazlarla reaksiyona girdiklerinde tuz ve su oluştururlar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tr-TR" dirty="0" smtClean="0"/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Sulu çözeltileri elektrik akımını iletir.  </a:t>
            </a:r>
          </a:p>
          <a:p>
            <a:pPr>
              <a:buNone/>
            </a:pPr>
            <a:endParaRPr lang="tr-TR" dirty="0" smtClean="0"/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 </a:t>
            </a:r>
            <a:r>
              <a:rPr lang="tr-TR" dirty="0" smtClean="0">
                <a:cs typeface="Times New Roman" pitchFamily="18" charset="0"/>
              </a:rPr>
              <a:t>Saf haldeyken elektrik akımını iletmezler.</a:t>
            </a:r>
            <a:r>
              <a:rPr lang="tr-TR" dirty="0" smtClean="0"/>
              <a:t>                                                                                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FENOLFTALEİN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Asitlerde renksiz, bazlarda pembe-mor renk </a:t>
            </a:r>
            <a:r>
              <a:rPr lang="tr-TR" dirty="0" smtClean="0"/>
              <a:t>verir.</a:t>
            </a:r>
            <a:endParaRPr lang="tr-TR" dirty="0"/>
          </a:p>
        </p:txBody>
      </p:sp>
      <p:pic>
        <p:nvPicPr>
          <p:cNvPr id="25602" name="Picture 2" descr="C:\Users\Exper\Desktop\E-Etüt Projesi Dökümanları\6.ders materyalleri\pr_01_14937_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564904"/>
            <a:ext cx="3882593" cy="3656108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547664" y="38610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ASİT</a:t>
            </a:r>
            <a:endParaRPr lang="tr-TR" dirty="0"/>
          </a:p>
        </p:txBody>
      </p:sp>
      <p:sp>
        <p:nvSpPr>
          <p:cNvPr id="6" name="5 Metin kutusu"/>
          <p:cNvSpPr txBox="1"/>
          <p:nvPr/>
        </p:nvSpPr>
        <p:spPr>
          <a:xfrm>
            <a:off x="6300192" y="52292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BAZ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METİL ORANJ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Asitlerde kırmızı bazlarda sarı renk verir.</a:t>
            </a:r>
            <a:endParaRPr lang="tr-TR" dirty="0"/>
          </a:p>
        </p:txBody>
      </p:sp>
      <p:pic>
        <p:nvPicPr>
          <p:cNvPr id="26626" name="Picture 2" descr="C:\Users\Exper\Desktop\E-Etüt Projesi Dökümanları\6.ders materyalleri\800px-Methyl_orange_02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7416824" cy="4181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İNDİKATÖRLER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Bunların dışında;</a:t>
            </a:r>
          </a:p>
          <a:p>
            <a:r>
              <a:rPr lang="tr-TR" dirty="0" err="1" smtClean="0"/>
              <a:t>Timol</a:t>
            </a:r>
            <a:r>
              <a:rPr lang="tr-TR" dirty="0" smtClean="0"/>
              <a:t> Mavisi</a:t>
            </a:r>
          </a:p>
          <a:p>
            <a:r>
              <a:rPr lang="tr-TR" dirty="0" err="1" smtClean="0"/>
              <a:t>Bromkrezol</a:t>
            </a:r>
            <a:r>
              <a:rPr lang="tr-TR" dirty="0" smtClean="0"/>
              <a:t> Yeşili</a:t>
            </a:r>
          </a:p>
          <a:p>
            <a:r>
              <a:rPr lang="tr-TR" dirty="0" smtClean="0"/>
              <a:t>Fenol Kırmızısı</a:t>
            </a:r>
          </a:p>
          <a:p>
            <a:r>
              <a:rPr lang="tr-TR" dirty="0" smtClean="0"/>
              <a:t>Alizarin Sarısı vb. birçok standart indikatör bulunmaktadır.</a:t>
            </a:r>
          </a:p>
          <a:p>
            <a:r>
              <a:rPr lang="tr-TR" dirty="0" smtClean="0"/>
              <a:t>Ayrıca doğal maddelerden de indikatör elde edilebilir.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DOĞAL İNDİKATÖRLER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Standart indikatörlerin dışında birçok bitkiden de doğal indikatör elde edilebilir.</a:t>
            </a:r>
          </a:p>
          <a:p>
            <a:r>
              <a:rPr lang="tr-TR" dirty="0" smtClean="0"/>
              <a:t>Bunlar;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Kırmızı soğan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Kara lahana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Nar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Ateş dikeni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Gül vb.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KIRMIZI SOĞAN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Kırmızı soğan kabuğu alkol ve suda bekletildiği zaman asitlerde kırmızı-pembe bazlarda sarı-yeşil renk verir.</a:t>
            </a:r>
            <a:endParaRPr lang="tr-TR" dirty="0"/>
          </a:p>
        </p:txBody>
      </p:sp>
      <p:pic>
        <p:nvPicPr>
          <p:cNvPr id="28674" name="Picture 2" descr="HCl + soğan kabuğu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01008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NaOH + soğan kabuğ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3426700" cy="25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KARALAHANA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Eğer kara lahana suyuna asidik bir madde eklenirse, karışımın rengi kırmızıya; bazik bir madde eklenirse, yeşile döner. </a:t>
            </a:r>
            <a:endParaRPr lang="tr-TR" dirty="0"/>
          </a:p>
        </p:txBody>
      </p:sp>
      <p:pic>
        <p:nvPicPr>
          <p:cNvPr id="27650" name="Picture 2" descr="C:\Users\Exper\Desktop\E-Etüt Projesi Dökümanları\6.ders materyalleri\51224_296205013739717_296204603739758_46899_1627_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56992"/>
            <a:ext cx="5112568" cy="2843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TUZLAR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tr-TR" sz="3600" dirty="0" smtClean="0"/>
              <a:t>Asitler ve bazlar tepkimeye girdiğinde tuz</a:t>
            </a:r>
          </a:p>
          <a:p>
            <a:pPr>
              <a:buNone/>
            </a:pPr>
            <a:r>
              <a:rPr lang="tr-TR" sz="3600" dirty="0" smtClean="0"/>
              <a:t>ve su oluşur. </a:t>
            </a:r>
          </a:p>
          <a:p>
            <a:pPr>
              <a:buFont typeface="Wingdings" pitchFamily="2" charset="2"/>
              <a:buChar char="v"/>
            </a:pPr>
            <a:r>
              <a:rPr lang="tr-TR" sz="3600" dirty="0" smtClean="0"/>
              <a:t>Bu olaya nötrleşme tepkimesi denir. Bu</a:t>
            </a:r>
          </a:p>
          <a:p>
            <a:pPr>
              <a:buNone/>
            </a:pPr>
            <a:r>
              <a:rPr lang="tr-TR" sz="3600" dirty="0" smtClean="0"/>
              <a:t>olayda asit ve baz bir birinin etkilerini yok</a:t>
            </a:r>
          </a:p>
          <a:p>
            <a:pPr>
              <a:buNone/>
            </a:pPr>
            <a:r>
              <a:rPr lang="tr-TR" sz="3600" dirty="0" smtClean="0"/>
              <a:t>ettiği için, asit ve baz etkileşmesine nötrleşme</a:t>
            </a:r>
          </a:p>
          <a:p>
            <a:pPr>
              <a:buNone/>
            </a:pPr>
            <a:r>
              <a:rPr lang="tr-TR" sz="3600" dirty="0" smtClean="0"/>
              <a:t>tepkimesi adı verilir.</a:t>
            </a:r>
          </a:p>
          <a:p>
            <a:pPr>
              <a:buNone/>
            </a:pPr>
            <a:endParaRPr lang="tr-TR" sz="3600" dirty="0" smtClean="0"/>
          </a:p>
          <a:p>
            <a:pPr>
              <a:buNone/>
            </a:pPr>
            <a:r>
              <a:rPr lang="tr-TR" sz="3600" dirty="0" err="1" smtClean="0"/>
              <a:t>NaOH</a:t>
            </a:r>
            <a:r>
              <a:rPr lang="tr-TR" sz="3600" dirty="0" smtClean="0"/>
              <a:t>      +       </a:t>
            </a:r>
            <a:r>
              <a:rPr lang="tr-TR" sz="3600" dirty="0" err="1" smtClean="0"/>
              <a:t>HCl</a:t>
            </a:r>
            <a:r>
              <a:rPr lang="tr-TR" sz="3600" dirty="0" smtClean="0"/>
              <a:t>            </a:t>
            </a:r>
            <a:r>
              <a:rPr lang="tr-TR" sz="3600" dirty="0" err="1" smtClean="0"/>
              <a:t>NaCl</a:t>
            </a:r>
            <a:r>
              <a:rPr lang="tr-TR" sz="3600" dirty="0" smtClean="0"/>
              <a:t>         +        H</a:t>
            </a:r>
            <a:r>
              <a:rPr lang="tr-TR" sz="3600" baseline="-25000" dirty="0" smtClean="0"/>
              <a:t>2</a:t>
            </a:r>
            <a:r>
              <a:rPr lang="tr-TR" sz="3600" dirty="0" smtClean="0"/>
              <a:t>O</a:t>
            </a:r>
          </a:p>
          <a:p>
            <a:endParaRPr lang="tr-TR" dirty="0"/>
          </a:p>
        </p:txBody>
      </p:sp>
      <p:cxnSp>
        <p:nvCxnSpPr>
          <p:cNvPr id="5" name="4 Düz Ok Bağlayıcısı"/>
          <p:cNvCxnSpPr/>
          <p:nvPr/>
        </p:nvCxnSpPr>
        <p:spPr>
          <a:xfrm>
            <a:off x="3779912" y="5733256"/>
            <a:ext cx="7920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TUZLAR</a:t>
            </a:r>
            <a:endParaRPr lang="tr-TR" dirty="0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baseline="0" dirty="0" err="1" smtClean="0"/>
              <a:t>Nötürleşme</a:t>
            </a:r>
            <a:r>
              <a:rPr lang="tr-TR" baseline="0" dirty="0" smtClean="0"/>
              <a:t> (</a:t>
            </a:r>
            <a:r>
              <a:rPr lang="tr-TR" baseline="0" dirty="0" err="1" smtClean="0"/>
              <a:t>Nötralleşme</a:t>
            </a:r>
            <a:r>
              <a:rPr lang="tr-TR" baseline="0" dirty="0" smtClean="0"/>
              <a:t>) </a:t>
            </a:r>
            <a:r>
              <a:rPr lang="tr-TR" baseline="0" dirty="0"/>
              <a:t>olayına asidin (H</a:t>
            </a:r>
            <a:r>
              <a:rPr lang="tr-TR" baseline="30000" dirty="0"/>
              <a:t>+</a:t>
            </a:r>
            <a:r>
              <a:rPr lang="tr-TR" baseline="0" dirty="0"/>
              <a:t> ) iyonu ile bazın (OH</a:t>
            </a:r>
            <a:r>
              <a:rPr lang="tr-TR" baseline="30000" dirty="0"/>
              <a:t>-</a:t>
            </a:r>
            <a:r>
              <a:rPr lang="tr-TR" baseline="0" dirty="0"/>
              <a:t> )  iyonu birleşerek suyu </a:t>
            </a:r>
            <a:r>
              <a:rPr lang="tr-TR" baseline="0" dirty="0" smtClean="0"/>
              <a:t>(</a:t>
            </a:r>
            <a:r>
              <a:rPr lang="tr-TR" dirty="0" smtClean="0"/>
              <a:t>H</a:t>
            </a:r>
            <a:r>
              <a:rPr lang="tr-TR" baseline="-25000" dirty="0" smtClean="0"/>
              <a:t>2</a:t>
            </a:r>
            <a:r>
              <a:rPr lang="tr-TR" dirty="0" smtClean="0"/>
              <a:t>O</a:t>
            </a:r>
            <a:r>
              <a:rPr lang="tr-TR" baseline="0" dirty="0" smtClean="0"/>
              <a:t>)  </a:t>
            </a:r>
            <a:r>
              <a:rPr lang="tr-TR" baseline="0" dirty="0"/>
              <a:t>oluştururlar ve enerji açığa çıkar.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15616" y="3284984"/>
            <a:ext cx="723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3600" baseline="0" dirty="0"/>
              <a:t>ASİT  +  BAZ           TUZ    +  SU</a:t>
            </a:r>
          </a:p>
        </p:txBody>
      </p:sp>
      <p:cxnSp>
        <p:nvCxnSpPr>
          <p:cNvPr id="7" name="6 Düz Ok Bağlayıcısı"/>
          <p:cNvCxnSpPr/>
          <p:nvPr/>
        </p:nvCxnSpPr>
        <p:spPr>
          <a:xfrm>
            <a:off x="3707904" y="3645024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Dikdörtgen"/>
          <p:cNvSpPr/>
          <p:nvPr/>
        </p:nvSpPr>
        <p:spPr>
          <a:xfrm>
            <a:off x="755576" y="443711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/>
              <a:t>Doğadaki maddelerin çoğu tuz bileşiği halinde bulunurlar. Tuzlar kristal yapılı iyonik bileşiklerdir.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TUZLARIN GENEL ÖZELLİKLERİ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Tuz çözeltileri, asit ve baz çözeltileri gibi elektrik akımını iletir. Katı halde elektrik akımını iletmezler.</a:t>
            </a:r>
          </a:p>
          <a:p>
            <a:r>
              <a:rPr lang="tr-TR" dirty="0" smtClean="0"/>
              <a:t>Çünkü tuzlar su içinde iyonlarına ayrışır. </a:t>
            </a:r>
            <a:r>
              <a:rPr lang="tr-TR" b="1" dirty="0" smtClean="0"/>
              <a:t>Su içinde serbest hâlde gezebilen iyonlar elektrik akımını iletir</a:t>
            </a:r>
            <a:r>
              <a:rPr lang="tr-TR" dirty="0" smtClean="0"/>
              <a:t>. </a:t>
            </a:r>
          </a:p>
          <a:p>
            <a:r>
              <a:rPr lang="tr-TR" dirty="0" smtClean="0"/>
              <a:t>Tuzlar turnusol kağıdına etki etmez</a:t>
            </a:r>
          </a:p>
          <a:p>
            <a:r>
              <a:rPr lang="tr-TR" dirty="0" smtClean="0"/>
              <a:t>Kristal yapılıdırlar</a:t>
            </a:r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GÜNLÜK YAŞAMDA TUZLAR</a:t>
            </a:r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Yemek tuzu</a:t>
            </a: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Çamaşır sodası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29698" name="Picture 2" descr="C:\Users\Exper\Desktop\E-Etüt Projesi Dökümanları\6.ders materyalleri\286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484784"/>
            <a:ext cx="2122340" cy="2702446"/>
          </a:xfrm>
          <a:prstGeom prst="rect">
            <a:avLst/>
          </a:prstGeom>
          <a:noFill/>
        </p:spPr>
      </p:pic>
      <p:pic>
        <p:nvPicPr>
          <p:cNvPr id="29699" name="Picture 3" descr="C:\Users\Exper\Desktop\E-Etüt Projesi Dökümanları\6.ders materyalleri\Perla_Blanca_So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760" y="3719190"/>
            <a:ext cx="2160240" cy="3138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ASİTLERİN GENEL ÖZELLİKLERİ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tr-TR" dirty="0" smtClean="0"/>
              <a:t>Sulu çözeltilerine </a:t>
            </a:r>
            <a:r>
              <a:rPr lang="tr-TR" dirty="0" err="1" smtClean="0"/>
              <a:t>Zn</a:t>
            </a:r>
            <a:r>
              <a:rPr lang="tr-TR" dirty="0" smtClean="0"/>
              <a:t> ve Mg gibi aktif metaller atılınca tuz oluşur ve hidrojen gazı açığa çıkar.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		H</a:t>
            </a:r>
            <a:r>
              <a:rPr lang="tr-TR" baseline="-25000" dirty="0" smtClean="0"/>
              <a:t>2</a:t>
            </a:r>
            <a:r>
              <a:rPr lang="tr-TR" dirty="0" smtClean="0"/>
              <a:t>SO</a:t>
            </a:r>
            <a:r>
              <a:rPr lang="tr-TR" baseline="-25000" dirty="0" smtClean="0"/>
              <a:t>4   </a:t>
            </a:r>
            <a:r>
              <a:rPr lang="tr-TR" dirty="0" smtClean="0"/>
              <a:t>+  </a:t>
            </a:r>
            <a:r>
              <a:rPr lang="tr-TR" dirty="0" err="1" smtClean="0"/>
              <a:t>Zn</a:t>
            </a:r>
            <a:r>
              <a:rPr lang="tr-TR" dirty="0" smtClean="0"/>
              <a:t>                         ZnSO</a:t>
            </a:r>
            <a:r>
              <a:rPr lang="tr-TR" baseline="-25000" dirty="0" smtClean="0"/>
              <a:t>4 </a:t>
            </a:r>
            <a:r>
              <a:rPr lang="tr-TR" dirty="0" smtClean="0"/>
              <a:t>   +   H</a:t>
            </a:r>
            <a:r>
              <a:rPr lang="tr-TR" baseline="-25000" dirty="0" smtClean="0"/>
              <a:t>2</a:t>
            </a:r>
            <a:r>
              <a:rPr lang="tr-TR" dirty="0" smtClean="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  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 Mavi turnusol kağıdını kırmızıya dönüştürürler.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(Asitlerin ayıracı MAVİ TURNUSOL KAĞIDIDIR)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tr-TR" dirty="0" smtClean="0"/>
              <a:t>Parçalayıcı ve tahriş edicidirler.</a:t>
            </a:r>
          </a:p>
          <a:p>
            <a:endParaRPr lang="tr-TR" dirty="0"/>
          </a:p>
        </p:txBody>
      </p:sp>
      <p:cxnSp>
        <p:nvCxnSpPr>
          <p:cNvPr id="4" name="3 Düz Ok Bağlayıcısı"/>
          <p:cNvCxnSpPr/>
          <p:nvPr/>
        </p:nvCxnSpPr>
        <p:spPr>
          <a:xfrm>
            <a:off x="3707904" y="2708920"/>
            <a:ext cx="15841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ÖNEMLİ TUZLAR VE FORMÜLLERİ</a:t>
            </a:r>
            <a:endParaRPr lang="tr-TR" dirty="0"/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747" y="1412776"/>
            <a:ext cx="8921253" cy="4392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ASİT, BAZ ve TUZLARIN ORTAK ÖZELLİKLERİ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tr-TR" dirty="0" smtClean="0"/>
              <a:t>Sulu çözeltileri elektriği iletir.</a:t>
            </a:r>
          </a:p>
          <a:p>
            <a:r>
              <a:rPr lang="tr-TR" dirty="0" smtClean="0"/>
              <a:t>İyonik yapıda suda çözünürler.</a:t>
            </a:r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1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b="1" dirty="0" smtClean="0"/>
              <a:t>Asitlerin bazlarla tepkimelerinde  tuz ve su</a:t>
            </a:r>
          </a:p>
          <a:p>
            <a:pPr>
              <a:buNone/>
            </a:pPr>
            <a:r>
              <a:rPr lang="tr-TR" b="1" dirty="0" smtClean="0"/>
              <a:t>oluşur. Bu olaya ne ad verilir ?    </a:t>
            </a:r>
          </a:p>
          <a:p>
            <a:pPr>
              <a:buNone/>
            </a:pPr>
            <a:r>
              <a:rPr lang="tr-TR" b="1" dirty="0" smtClean="0"/>
              <a:t>A ) Sentez                       B ) Hidroliz   </a:t>
            </a:r>
          </a:p>
          <a:p>
            <a:pPr>
              <a:buNone/>
            </a:pPr>
            <a:r>
              <a:rPr lang="tr-TR" b="1" dirty="0" smtClean="0"/>
              <a:t>C ) </a:t>
            </a:r>
            <a:r>
              <a:rPr lang="tr-TR" b="1" dirty="0" err="1" smtClean="0"/>
              <a:t>Nötürleşme</a:t>
            </a:r>
            <a:r>
              <a:rPr lang="tr-TR" b="1" dirty="0" smtClean="0"/>
              <a:t>              D )  Yanma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2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tr-TR" b="1" dirty="0" smtClean="0"/>
              <a:t>Aşağıdakilerden hangisi asit ve bazların ortak   özelliği değildir ?</a:t>
            </a:r>
          </a:p>
          <a:p>
            <a:pPr marL="609600" indent="-609600">
              <a:buFont typeface="Wingdings" pitchFamily="2" charset="2"/>
              <a:buNone/>
            </a:pPr>
            <a:r>
              <a:rPr lang="tr-TR" b="1" dirty="0" smtClean="0"/>
              <a:t>     A ) Sulu çözeltileri elektrik akımı iletir.</a:t>
            </a:r>
          </a:p>
          <a:p>
            <a:pPr marL="609600" indent="-609600">
              <a:buFont typeface="Wingdings" pitchFamily="2" charset="2"/>
              <a:buNone/>
            </a:pPr>
            <a:r>
              <a:rPr lang="tr-TR" b="1" dirty="0" smtClean="0"/>
              <a:t>     B )  Ele kayganlık hissi verir.</a:t>
            </a:r>
          </a:p>
          <a:p>
            <a:pPr marL="609600" indent="-609600">
              <a:buFont typeface="Wingdings" pitchFamily="2" charset="2"/>
              <a:buNone/>
            </a:pPr>
            <a:r>
              <a:rPr lang="tr-TR" b="1" dirty="0" smtClean="0"/>
              <a:t>    C )  Turnusol  kağıdında renk değişikliği olur.</a:t>
            </a:r>
          </a:p>
          <a:p>
            <a:pPr marL="609600" indent="-609600">
              <a:buFont typeface="Wingdings" pitchFamily="2" charset="2"/>
              <a:buNone/>
            </a:pPr>
            <a:r>
              <a:rPr lang="tr-TR" b="1" dirty="0" smtClean="0"/>
              <a:t>    D )  Suda iyonlarına ayrışırlar.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3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tr-TR" b="1" dirty="0" smtClean="0"/>
              <a:t>Aşağıdakilerden hangisi Asit-Baz tepkimesine  örnek olabilir ?</a:t>
            </a:r>
          </a:p>
          <a:p>
            <a:pPr>
              <a:buFont typeface="Wingdings" pitchFamily="2" charset="2"/>
              <a:buNone/>
            </a:pPr>
            <a:r>
              <a:rPr lang="tr-TR" sz="4000" b="1" dirty="0" smtClean="0"/>
              <a:t>     A )  </a:t>
            </a:r>
            <a:r>
              <a:rPr lang="tr-TR" sz="4000" b="1" dirty="0" err="1" smtClean="0"/>
              <a:t>HCl</a:t>
            </a:r>
            <a:r>
              <a:rPr lang="tr-TR" sz="4000" b="1" dirty="0" smtClean="0"/>
              <a:t> + KOH </a:t>
            </a:r>
            <a:r>
              <a:rPr lang="tr-TR" sz="4000" b="1" dirty="0" smtClean="0">
                <a:sym typeface="Symbol" pitchFamily="18" charset="2"/>
              </a:rPr>
              <a:t></a:t>
            </a:r>
            <a:r>
              <a:rPr lang="tr-TR" sz="4000" b="1" dirty="0" smtClean="0"/>
              <a:t>  </a:t>
            </a:r>
            <a:r>
              <a:rPr lang="tr-TR" sz="4000" b="1" dirty="0" err="1" smtClean="0"/>
              <a:t>KCl</a:t>
            </a:r>
            <a:r>
              <a:rPr lang="tr-TR" sz="4000" b="1" dirty="0" smtClean="0"/>
              <a:t> + H</a:t>
            </a:r>
            <a:r>
              <a:rPr lang="tr-TR" sz="4000" b="1" baseline="-25000" dirty="0" smtClean="0"/>
              <a:t>2</a:t>
            </a:r>
            <a:r>
              <a:rPr lang="tr-TR" sz="4000" b="1" dirty="0" smtClean="0"/>
              <a:t>O</a:t>
            </a:r>
          </a:p>
          <a:p>
            <a:pPr>
              <a:buFont typeface="Wingdings" pitchFamily="2" charset="2"/>
              <a:buNone/>
            </a:pPr>
            <a:r>
              <a:rPr lang="tr-TR" sz="4000" b="1" dirty="0" smtClean="0"/>
              <a:t>     B )  2HCl + </a:t>
            </a:r>
            <a:r>
              <a:rPr lang="tr-TR" sz="4000" b="1" dirty="0" err="1" smtClean="0"/>
              <a:t>Ca</a:t>
            </a:r>
            <a:r>
              <a:rPr lang="tr-TR" sz="4000" b="1" dirty="0" smtClean="0"/>
              <a:t>  </a:t>
            </a:r>
            <a:r>
              <a:rPr lang="tr-TR" sz="4000" b="1" dirty="0" smtClean="0">
                <a:sym typeface="Symbol" pitchFamily="18" charset="2"/>
              </a:rPr>
              <a:t></a:t>
            </a:r>
            <a:r>
              <a:rPr lang="tr-TR" sz="4000" b="1" dirty="0" smtClean="0"/>
              <a:t>  </a:t>
            </a:r>
            <a:r>
              <a:rPr lang="tr-TR" sz="4000" b="1" dirty="0" err="1" smtClean="0"/>
              <a:t>CaC</a:t>
            </a:r>
            <a:r>
              <a:rPr lang="tr-TR" sz="4000" b="1" dirty="0" smtClean="0"/>
              <a:t> l</a:t>
            </a:r>
            <a:r>
              <a:rPr lang="tr-TR" sz="4000" b="1" baseline="-25000" dirty="0" smtClean="0"/>
              <a:t>2 </a:t>
            </a:r>
            <a:r>
              <a:rPr lang="tr-TR" sz="4000" b="1" dirty="0" smtClean="0"/>
              <a:t> + H</a:t>
            </a:r>
            <a:r>
              <a:rPr lang="tr-TR" sz="4000" b="1" baseline="-25000" dirty="0" smtClean="0"/>
              <a:t>2</a:t>
            </a:r>
            <a:r>
              <a:rPr lang="tr-TR" sz="4000" b="1" dirty="0" smtClean="0"/>
              <a:t> </a:t>
            </a:r>
          </a:p>
          <a:p>
            <a:pPr>
              <a:buFont typeface="Wingdings" pitchFamily="2" charset="2"/>
              <a:buNone/>
            </a:pPr>
            <a:r>
              <a:rPr lang="tr-TR" sz="4000" b="1" dirty="0" smtClean="0"/>
              <a:t>     C )  CO + ½ O</a:t>
            </a:r>
            <a:r>
              <a:rPr lang="tr-TR" sz="4000" b="1" baseline="-25000" dirty="0" smtClean="0"/>
              <a:t>2</a:t>
            </a:r>
            <a:r>
              <a:rPr lang="tr-TR" sz="4000" b="1" dirty="0" smtClean="0"/>
              <a:t>   </a:t>
            </a:r>
            <a:r>
              <a:rPr lang="tr-TR" sz="4000" b="1" dirty="0" smtClean="0">
                <a:sym typeface="Symbol" pitchFamily="18" charset="2"/>
              </a:rPr>
              <a:t></a:t>
            </a:r>
            <a:r>
              <a:rPr lang="tr-TR" sz="4000" b="1" dirty="0" smtClean="0"/>
              <a:t> CO</a:t>
            </a:r>
            <a:r>
              <a:rPr lang="tr-TR" sz="4000" b="1" baseline="-25000" dirty="0" smtClean="0"/>
              <a:t>2</a:t>
            </a:r>
            <a:endParaRPr lang="tr-TR" sz="4000" b="1" dirty="0" smtClean="0"/>
          </a:p>
          <a:p>
            <a:pPr>
              <a:buFont typeface="Wingdings" pitchFamily="2" charset="2"/>
              <a:buNone/>
            </a:pPr>
            <a:r>
              <a:rPr lang="tr-TR" sz="4000" b="1" dirty="0" smtClean="0"/>
              <a:t>     D )  </a:t>
            </a:r>
            <a:r>
              <a:rPr lang="tr-TR" sz="4000" b="1" dirty="0" err="1" smtClean="0"/>
              <a:t>NaOH</a:t>
            </a:r>
            <a:r>
              <a:rPr lang="tr-TR" sz="4000" b="1" dirty="0" smtClean="0"/>
              <a:t> </a:t>
            </a:r>
            <a:r>
              <a:rPr lang="tr-TR" sz="4000" b="1" dirty="0" smtClean="0">
                <a:sym typeface="Symbol" pitchFamily="18" charset="2"/>
              </a:rPr>
              <a:t></a:t>
            </a:r>
            <a:r>
              <a:rPr lang="tr-TR" sz="4000" b="1" dirty="0" smtClean="0"/>
              <a:t>   </a:t>
            </a:r>
            <a:r>
              <a:rPr lang="tr-TR" sz="4000" b="1" dirty="0" err="1" smtClean="0"/>
              <a:t>Na</a:t>
            </a:r>
            <a:r>
              <a:rPr lang="tr-TR" sz="4000" b="1" dirty="0" smtClean="0"/>
              <a:t>+ +OH-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4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tr-TR" b="1" dirty="0" smtClean="0"/>
              <a:t>Asitlere,asitlik özelliği  veren iyon </a:t>
            </a:r>
          </a:p>
          <a:p>
            <a:pPr>
              <a:buFont typeface="Wingdings" pitchFamily="2" charset="2"/>
              <a:buNone/>
            </a:pPr>
            <a:r>
              <a:rPr lang="tr-TR" b="1" dirty="0" smtClean="0"/>
              <a:t>aşağıdakilerden hangisidir ?</a:t>
            </a:r>
          </a:p>
          <a:p>
            <a:pPr>
              <a:buFont typeface="Wingdings" pitchFamily="2" charset="2"/>
              <a:buNone/>
            </a:pPr>
            <a:r>
              <a:rPr lang="tr-TR" b="1" dirty="0" smtClean="0"/>
              <a:t>A )  H+               </a:t>
            </a:r>
          </a:p>
          <a:p>
            <a:pPr>
              <a:buFont typeface="Wingdings" pitchFamily="2" charset="2"/>
              <a:buNone/>
            </a:pPr>
            <a:r>
              <a:rPr lang="tr-TR" b="1" dirty="0" smtClean="0"/>
              <a:t> B )  OH-       </a:t>
            </a:r>
          </a:p>
          <a:p>
            <a:pPr>
              <a:buFont typeface="Wingdings" pitchFamily="2" charset="2"/>
              <a:buNone/>
            </a:pPr>
            <a:r>
              <a:rPr lang="tr-TR" b="1" dirty="0" smtClean="0"/>
              <a:t>C )  </a:t>
            </a:r>
            <a:r>
              <a:rPr lang="tr-TR" b="1" dirty="0" err="1" smtClean="0"/>
              <a:t>Na</a:t>
            </a:r>
            <a:r>
              <a:rPr lang="tr-TR" b="1" dirty="0" smtClean="0"/>
              <a:t>+             </a:t>
            </a:r>
          </a:p>
          <a:p>
            <a:pPr>
              <a:buFont typeface="Wingdings" pitchFamily="2" charset="2"/>
              <a:buNone/>
            </a:pPr>
            <a:r>
              <a:rPr lang="tr-TR" b="1" dirty="0" smtClean="0"/>
              <a:t>D )  </a:t>
            </a:r>
            <a:r>
              <a:rPr lang="tr-TR" b="1" dirty="0" err="1" smtClean="0"/>
              <a:t>Cl</a:t>
            </a:r>
            <a:r>
              <a:rPr lang="tr-TR" b="1" dirty="0" smtClean="0"/>
              <a:t>-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5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b="1" dirty="0" smtClean="0"/>
              <a:t>Aşağıdakilerden hangisi,bir sıvının baz olduğunu </a:t>
            </a:r>
            <a:r>
              <a:rPr lang="tr-TR" b="1" u="sng" dirty="0" smtClean="0"/>
              <a:t> kesin</a:t>
            </a:r>
            <a:r>
              <a:rPr lang="tr-TR" b="1" dirty="0" smtClean="0"/>
              <a:t> olarak belirtir ?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b="1" dirty="0" smtClean="0"/>
              <a:t>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b="1" dirty="0" smtClean="0"/>
              <a:t>A )  Suda çözünmemesi.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b="1" dirty="0" smtClean="0"/>
              <a:t>B )  Elektrik akımını iletmesi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b="1" dirty="0" smtClean="0"/>
              <a:t>C )  Çözünürken iyonlara ayrışması.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b="1" dirty="0" smtClean="0"/>
              <a:t>D )  Kırmızı turnusol kağıdını maviye çevirmesi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6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tr-TR" b="1" dirty="0" smtClean="0"/>
              <a:t>Aşağıdakilerden hangisi baz </a:t>
            </a:r>
            <a:r>
              <a:rPr lang="tr-TR" b="1" u="sng" dirty="0" smtClean="0"/>
              <a:t>değildir ?</a:t>
            </a:r>
            <a:r>
              <a:rPr lang="tr-TR" b="1" dirty="0" smtClean="0"/>
              <a:t>   </a:t>
            </a:r>
          </a:p>
          <a:p>
            <a:pPr>
              <a:buFont typeface="Wingdings" pitchFamily="2" charset="2"/>
              <a:buNone/>
            </a:pPr>
            <a:r>
              <a:rPr lang="tr-TR" b="1" dirty="0" smtClean="0"/>
              <a:t>       A )  </a:t>
            </a:r>
            <a:r>
              <a:rPr lang="tr-TR" b="1" dirty="0" err="1" smtClean="0"/>
              <a:t>NaOH</a:t>
            </a:r>
            <a:r>
              <a:rPr lang="tr-TR" b="1" dirty="0" smtClean="0"/>
              <a:t>                    B )   H</a:t>
            </a:r>
            <a:r>
              <a:rPr lang="tr-TR" b="1" baseline="-25000" dirty="0" smtClean="0"/>
              <a:t>2</a:t>
            </a:r>
            <a:r>
              <a:rPr lang="tr-TR" b="1" dirty="0" smtClean="0"/>
              <a:t>SO</a:t>
            </a:r>
            <a:r>
              <a:rPr lang="tr-TR" b="1" baseline="-25000" dirty="0" smtClean="0"/>
              <a:t>4</a:t>
            </a:r>
          </a:p>
          <a:p>
            <a:pPr>
              <a:buFont typeface="Wingdings" pitchFamily="2" charset="2"/>
              <a:buNone/>
            </a:pPr>
            <a:r>
              <a:rPr lang="tr-TR" b="1" dirty="0" smtClean="0"/>
              <a:t>       C )   NH</a:t>
            </a:r>
            <a:r>
              <a:rPr lang="tr-TR" b="1" baseline="-25000" dirty="0" smtClean="0"/>
              <a:t>3</a:t>
            </a:r>
            <a:r>
              <a:rPr lang="tr-TR" b="1" dirty="0" smtClean="0"/>
              <a:t>                       D )  KOH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dirty="0" smtClean="0"/>
              <a:t>SORU 7</a:t>
            </a:r>
            <a:endParaRPr lang="tr-TR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90297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8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tr-TR" dirty="0" smtClean="0"/>
              <a:t>Aşağıdakilerden hangisi asit, baz ve tuzların </a:t>
            </a:r>
          </a:p>
          <a:p>
            <a:pPr>
              <a:buFont typeface="Wingdings" pitchFamily="2" charset="2"/>
              <a:buNone/>
            </a:pPr>
            <a:r>
              <a:rPr lang="tr-TR" dirty="0" smtClean="0"/>
              <a:t>ortak özelliği  değildir?</a:t>
            </a:r>
          </a:p>
          <a:p>
            <a:pPr>
              <a:buFont typeface="Wingdings" pitchFamily="2" charset="2"/>
              <a:buNone/>
            </a:pPr>
            <a:r>
              <a:rPr lang="tr-TR" dirty="0" smtClean="0"/>
              <a:t>A)Suda çözünme</a:t>
            </a:r>
          </a:p>
          <a:p>
            <a:pPr>
              <a:buFont typeface="Wingdings" pitchFamily="2" charset="2"/>
              <a:buNone/>
            </a:pPr>
            <a:r>
              <a:rPr lang="tr-TR" dirty="0" smtClean="0"/>
              <a:t>B)Suda </a:t>
            </a:r>
            <a:r>
              <a:rPr lang="tr-TR" dirty="0" smtClean="0"/>
              <a:t>iyonlarına ayrılma</a:t>
            </a:r>
            <a:endParaRPr lang="tr-TR" dirty="0" smtClean="0"/>
          </a:p>
          <a:p>
            <a:pPr>
              <a:buFont typeface="Wingdings" pitchFamily="2" charset="2"/>
              <a:buNone/>
            </a:pPr>
            <a:r>
              <a:rPr lang="tr-TR" dirty="0" smtClean="0"/>
              <a:t>C)</a:t>
            </a:r>
            <a:r>
              <a:rPr lang="tr-TR" dirty="0" err="1" smtClean="0"/>
              <a:t>Turnusolun</a:t>
            </a:r>
            <a:r>
              <a:rPr lang="tr-TR" dirty="0" smtClean="0"/>
              <a:t> </a:t>
            </a:r>
            <a:r>
              <a:rPr lang="tr-TR" dirty="0" smtClean="0"/>
              <a:t>rengini değiştirme</a:t>
            </a:r>
          </a:p>
          <a:p>
            <a:pPr>
              <a:buFont typeface="Wingdings" pitchFamily="2" charset="2"/>
              <a:buNone/>
            </a:pPr>
            <a:r>
              <a:rPr lang="tr-TR" dirty="0" smtClean="0"/>
              <a:t>D)Çözeltilerinin elektrik akımını iletmesi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ÖNEMLİ ASİTLER VE FORMÜLLERİ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tr-TR" b="1" dirty="0" smtClean="0"/>
          </a:p>
          <a:p>
            <a:r>
              <a:rPr lang="tr-TR" dirty="0" smtClean="0"/>
              <a:t>HCI      : 		Hidroklorik asit</a:t>
            </a:r>
          </a:p>
          <a:p>
            <a:r>
              <a:rPr lang="tr-TR" dirty="0" smtClean="0"/>
              <a:t>HNO</a:t>
            </a:r>
            <a:r>
              <a:rPr lang="tr-TR" baseline="-25000" dirty="0" smtClean="0"/>
              <a:t>3</a:t>
            </a:r>
            <a:r>
              <a:rPr lang="tr-TR" dirty="0" smtClean="0"/>
              <a:t>  : 		Nitrik asit</a:t>
            </a:r>
          </a:p>
          <a:p>
            <a:r>
              <a:rPr lang="tr-TR" dirty="0" smtClean="0"/>
              <a:t>H</a:t>
            </a:r>
            <a:r>
              <a:rPr lang="tr-TR" baseline="-25000" dirty="0" smtClean="0"/>
              <a:t>2</a:t>
            </a:r>
            <a:r>
              <a:rPr lang="tr-TR" dirty="0" smtClean="0"/>
              <a:t>SO</a:t>
            </a:r>
            <a:r>
              <a:rPr lang="tr-TR" baseline="-25000" dirty="0" smtClean="0"/>
              <a:t>4</a:t>
            </a:r>
            <a:r>
              <a:rPr lang="tr-TR" dirty="0" smtClean="0"/>
              <a:t> : 		Sülfürik asit</a:t>
            </a:r>
          </a:p>
          <a:p>
            <a:r>
              <a:rPr lang="tr-TR" dirty="0" smtClean="0"/>
              <a:t>H</a:t>
            </a:r>
            <a:r>
              <a:rPr lang="tr-TR" baseline="-25000" dirty="0" smtClean="0"/>
              <a:t>3</a:t>
            </a:r>
            <a:r>
              <a:rPr lang="tr-TR" dirty="0" smtClean="0"/>
              <a:t>PO</a:t>
            </a:r>
            <a:r>
              <a:rPr lang="tr-TR" baseline="-25000" dirty="0" smtClean="0"/>
              <a:t>4</a:t>
            </a:r>
            <a:r>
              <a:rPr lang="tr-TR" dirty="0" smtClean="0"/>
              <a:t> : 		Fosforik asit</a:t>
            </a:r>
          </a:p>
          <a:p>
            <a:endParaRPr lang="tr-TR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940152" y="3861048"/>
          <a:ext cx="2317750" cy="2476500"/>
        </p:xfrm>
        <a:graphic>
          <a:graphicData uri="http://schemas.openxmlformats.org/presentationml/2006/ole">
            <p:oleObj spid="_x0000_s1026" name="Flash Document" r:id="rId3" imgW="2317680" imgH="24764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9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I.İyon bulundurma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II.Elektrik akımını iletme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III.Acımsı tatta olma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Yukarıdakilerden hangileri asit,baz ve tuzların sulu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çözeltilerinin ortak özelliğidir?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A)I-II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B)I-III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C)II-III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D)I-II-III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10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Sulu çözeltilerinin asidik veya bazik özelliği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denilen bir ölçü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sistemi ile  ifade edilir.  Bir çözeltinin 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si 0-7 arasında ise asidik,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7-14 arasında ise  bazik,7 ise nötrdür.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X, elektriği iyi ileten ve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ile tepkime veren bir çözeltidir.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Y, elektriği iyi ileten ve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ve HCI ile  tepkime vermeyen bir çözeltidir.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Z, elektriği iyi ileten ve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ile tepkime vermeyen bir çözeltidir.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b="1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b="1" dirty="0" smtClean="0"/>
              <a:t>Buna göre, X,Y,Z </a:t>
            </a:r>
            <a:r>
              <a:rPr lang="tr-TR" b="1" dirty="0" err="1" smtClean="0"/>
              <a:t>nin</a:t>
            </a:r>
            <a:r>
              <a:rPr lang="tr-TR" b="1" dirty="0" smtClean="0"/>
              <a:t> </a:t>
            </a:r>
            <a:r>
              <a:rPr lang="tr-TR" b="1" dirty="0" err="1" smtClean="0"/>
              <a:t>pH</a:t>
            </a:r>
            <a:r>
              <a:rPr lang="tr-TR" b="1" dirty="0" smtClean="0"/>
              <a:t> değerlerinin nasıl olması beklenir?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b="1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b="1" dirty="0" smtClean="0"/>
              <a:t> </a:t>
            </a:r>
            <a:r>
              <a:rPr lang="tr-TR" b="1" dirty="0" smtClean="0"/>
              <a:t>   0-7 </a:t>
            </a:r>
            <a:r>
              <a:rPr lang="tr-TR" b="1" dirty="0" smtClean="0"/>
              <a:t>arası                           7-14 arası                             7(Nötr)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A</a:t>
            </a:r>
            <a:r>
              <a:rPr lang="tr-TR" dirty="0" smtClean="0"/>
              <a:t>)  X                                              </a:t>
            </a:r>
            <a:r>
              <a:rPr lang="tr-TR" dirty="0" smtClean="0"/>
              <a:t>Z                                           Y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B</a:t>
            </a:r>
            <a:r>
              <a:rPr lang="tr-TR" dirty="0" smtClean="0"/>
              <a:t>)  Z                                              </a:t>
            </a:r>
            <a:r>
              <a:rPr lang="tr-TR" dirty="0" smtClean="0"/>
              <a:t>X                                         </a:t>
            </a:r>
            <a:r>
              <a:rPr lang="tr-TR" dirty="0" smtClean="0"/>
              <a:t>  </a:t>
            </a:r>
            <a:r>
              <a:rPr lang="tr-TR" dirty="0" smtClean="0"/>
              <a:t>Y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C) </a:t>
            </a:r>
            <a:r>
              <a:rPr lang="tr-TR" dirty="0" smtClean="0"/>
              <a:t> X                                              </a:t>
            </a:r>
            <a:r>
              <a:rPr lang="tr-TR" dirty="0" smtClean="0"/>
              <a:t>Y                                          </a:t>
            </a:r>
            <a:r>
              <a:rPr lang="tr-TR" dirty="0" smtClean="0"/>
              <a:t> </a:t>
            </a:r>
            <a:r>
              <a:rPr lang="tr-TR" dirty="0" smtClean="0"/>
              <a:t>Z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dirty="0" smtClean="0"/>
              <a:t>D</a:t>
            </a:r>
            <a:r>
              <a:rPr lang="tr-TR" dirty="0" smtClean="0"/>
              <a:t>)  Y                                              </a:t>
            </a:r>
            <a:r>
              <a:rPr lang="tr-TR" dirty="0" smtClean="0"/>
              <a:t>X                                        </a:t>
            </a:r>
            <a:r>
              <a:rPr lang="tr-TR" dirty="0" smtClean="0"/>
              <a:t>   </a:t>
            </a:r>
            <a:r>
              <a:rPr lang="tr-TR" dirty="0" smtClean="0"/>
              <a:t>Z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smtClean="0"/>
              <a:t>SU ARITIMI</a:t>
            </a:r>
            <a:endParaRPr lang="en-US" sz="2000" smtClean="0"/>
          </a:p>
        </p:txBody>
      </p:sp>
      <p:sp>
        <p:nvSpPr>
          <p:cNvPr id="92163" name="AutoShape 3"/>
          <p:cNvSpPr>
            <a:spLocks noChangeArrowheads="1"/>
          </p:cNvSpPr>
          <p:nvPr/>
        </p:nvSpPr>
        <p:spPr bwMode="gray">
          <a:xfrm>
            <a:off x="2571750" y="2071688"/>
            <a:ext cx="3833813" cy="3833812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r-TR" dirty="0"/>
          </a:p>
        </p:txBody>
      </p:sp>
      <p:sp>
        <p:nvSpPr>
          <p:cNvPr id="92164" name="Oval 4"/>
          <p:cNvSpPr>
            <a:spLocks noChangeArrowheads="1"/>
          </p:cNvSpPr>
          <p:nvPr/>
        </p:nvSpPr>
        <p:spPr bwMode="gray">
          <a:xfrm>
            <a:off x="2928938" y="2357438"/>
            <a:ext cx="3200400" cy="3200400"/>
          </a:xfrm>
          <a:prstGeom prst="ellipse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tr-TR" dirty="0"/>
          </a:p>
        </p:txBody>
      </p:sp>
      <p:sp>
        <p:nvSpPr>
          <p:cNvPr id="3077" name="12 Metin kutusu"/>
          <p:cNvSpPr txBox="1">
            <a:spLocks noChangeArrowheads="1"/>
          </p:cNvSpPr>
          <p:nvPr/>
        </p:nvSpPr>
        <p:spPr bwMode="auto">
          <a:xfrm>
            <a:off x="3500438" y="3429000"/>
            <a:ext cx="2143125" cy="8302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atin typeface="Algerian" pitchFamily="82" charset="0"/>
              </a:rPr>
              <a:t>SU ARITIMI</a:t>
            </a:r>
          </a:p>
          <a:p>
            <a:pPr algn="ctr">
              <a:defRPr/>
            </a:pPr>
            <a:r>
              <a:rPr lang="tr-TR" sz="2400" dirty="0">
                <a:latin typeface="Algerian" pitchFamily="82" charset="0"/>
              </a:rPr>
              <a:t>NEDİR?</a:t>
            </a:r>
          </a:p>
        </p:txBody>
      </p:sp>
      <p:pic>
        <p:nvPicPr>
          <p:cNvPr id="3078" name="5 Resim" descr="26wat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4714875"/>
            <a:ext cx="2643187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7 Resim" descr="su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357313"/>
            <a:ext cx="2500312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4099" name="2 Resim" descr="sa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357313"/>
            <a:ext cx="58578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4 Resim" descr="DrinkingWater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1428750"/>
            <a:ext cx="300037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5123" name="2 Resim" descr="sa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5588"/>
            <a:ext cx="91440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387424"/>
            <a:ext cx="8229600" cy="1143000"/>
          </a:xfrm>
        </p:spPr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6147" name="3 Resim" descr="s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757186"/>
            <a:ext cx="2808312" cy="610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7171" name="2 Resim" descr="sa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152650"/>
            <a:ext cx="8991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8195" name="4 Resim" descr="150672sucpm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285875"/>
            <a:ext cx="6643687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9219" name="2 Resim" descr="sa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1428750"/>
            <a:ext cx="514350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10243" name="2 Resim" descr="sa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85875"/>
            <a:ext cx="68818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KUVVETLİ VE ZAYIF ASİTLER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tr-TR" dirty="0" smtClean="0"/>
              <a:t>Sulu çözeltilerinde büyük oranda iyonlarına ayrışabilen  asitlere </a:t>
            </a:r>
            <a:r>
              <a:rPr lang="tr-TR" b="1" u="sng" dirty="0" smtClean="0"/>
              <a:t>kuvvetli asit denir.</a:t>
            </a:r>
          </a:p>
          <a:p>
            <a:pPr>
              <a:lnSpc>
                <a:spcPct val="80000"/>
              </a:lnSpc>
              <a:buNone/>
            </a:pPr>
            <a:endParaRPr lang="tr-TR" b="1" u="sng" dirty="0" smtClean="0"/>
          </a:p>
          <a:p>
            <a:pPr>
              <a:lnSpc>
                <a:spcPct val="80000"/>
              </a:lnSpc>
            </a:pPr>
            <a:r>
              <a:rPr lang="tr-TR" dirty="0" smtClean="0"/>
              <a:t>Kuvvetli asitler çok tahriş edici ve </a:t>
            </a:r>
            <a:r>
              <a:rPr lang="tr-TR" dirty="0" smtClean="0"/>
              <a:t>yakıcıdır. Bu </a:t>
            </a:r>
            <a:r>
              <a:rPr lang="tr-TR" dirty="0" smtClean="0"/>
              <a:t>yüzden dikkatli kullanılmalıdır.</a:t>
            </a:r>
          </a:p>
          <a:p>
            <a:pPr>
              <a:lnSpc>
                <a:spcPct val="80000"/>
              </a:lnSpc>
              <a:buNone/>
            </a:pPr>
            <a:endParaRPr lang="tr-TR" dirty="0" smtClean="0"/>
          </a:p>
          <a:p>
            <a:r>
              <a:rPr lang="tr-TR" dirty="0" smtClean="0"/>
              <a:t>Günlük hayatta tükettiğimiz bazı gıdaların yapısında asit bulunur. Bu asitler zayıftır.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smtClean="0"/>
              <a:t>Suların sertliği ve su arıtımı</a:t>
            </a:r>
            <a:endParaRPr lang="en-US" sz="2000" smtClean="0"/>
          </a:p>
        </p:txBody>
      </p:sp>
      <p:pic>
        <p:nvPicPr>
          <p:cNvPr id="11267" name="2 Resim" descr="sa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25"/>
            <a:ext cx="9144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smtClean="0"/>
              <a:t>Suların sertliği ve su arıtımı</a:t>
            </a:r>
            <a:endParaRPr lang="en-US" sz="2000" smtClean="0"/>
          </a:p>
        </p:txBody>
      </p:sp>
      <p:pic>
        <p:nvPicPr>
          <p:cNvPr id="13315" name="2 Resim" descr="sa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5275"/>
            <a:ext cx="91440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4 Resim" descr="8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3143250"/>
            <a:ext cx="29654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14339" name="2 Resim" descr="s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500188"/>
            <a:ext cx="8058150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15363" name="2 Resim" descr="s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38"/>
            <a:ext cx="88773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3 Resim" descr="2934874935_e528f579e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3786188"/>
            <a:ext cx="378618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5 Resim" descr="dd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0" y="3714750"/>
            <a:ext cx="21224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16387" name="3 Resim" descr="2934874935_e528f579e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285875"/>
            <a:ext cx="435451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4 Resim" descr="baloncuko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3500438"/>
            <a:ext cx="440690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5 Metin kutusu"/>
          <p:cNvSpPr txBox="1">
            <a:spLocks noChangeArrowheads="1"/>
          </p:cNvSpPr>
          <p:nvPr/>
        </p:nvSpPr>
        <p:spPr bwMode="auto">
          <a:xfrm>
            <a:off x="642938" y="1428750"/>
            <a:ext cx="3429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>
                <a:solidFill>
                  <a:srgbClr val="FF0000"/>
                </a:solidFill>
                <a:latin typeface="Comic Sans MS" pitchFamily="66" charset="0"/>
              </a:rPr>
              <a:t>Kireçli sularda sabun ve şampuanlar </a:t>
            </a:r>
          </a:p>
          <a:p>
            <a:pPr algn="ctr"/>
            <a:r>
              <a:rPr lang="tr-TR" sz="2800" u="sng">
                <a:solidFill>
                  <a:srgbClr val="FF0000"/>
                </a:solidFill>
                <a:latin typeface="Comic Sans MS" pitchFamily="66" charset="0"/>
              </a:rPr>
              <a:t>az köpürür</a:t>
            </a:r>
          </a:p>
        </p:txBody>
      </p:sp>
      <p:sp>
        <p:nvSpPr>
          <p:cNvPr id="16390" name="6 Metin kutusu"/>
          <p:cNvSpPr txBox="1">
            <a:spLocks noChangeArrowheads="1"/>
          </p:cNvSpPr>
          <p:nvPr/>
        </p:nvSpPr>
        <p:spPr bwMode="auto">
          <a:xfrm>
            <a:off x="5000625" y="4714875"/>
            <a:ext cx="3429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>
                <a:solidFill>
                  <a:srgbClr val="FF0000"/>
                </a:solidFill>
                <a:latin typeface="Comic Sans MS" pitchFamily="66" charset="0"/>
              </a:rPr>
              <a:t>Kireçsiz sularda sabun ve şampuanlar daha </a:t>
            </a:r>
            <a:r>
              <a:rPr lang="tr-TR" sz="2800" u="sng">
                <a:solidFill>
                  <a:srgbClr val="FF0000"/>
                </a:solidFill>
                <a:latin typeface="Comic Sans MS" pitchFamily="66" charset="0"/>
              </a:rPr>
              <a:t>çok  köpürür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17411" name="2 Resim" descr="s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285875"/>
            <a:ext cx="84486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4 Resim" descr="s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3429000"/>
            <a:ext cx="61436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18435" name="2 Resim" descr="s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25"/>
            <a:ext cx="9144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8 Resim" descr="s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3" y="3214688"/>
            <a:ext cx="5214937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Oval Belirtme Çizgisi"/>
          <p:cNvSpPr/>
          <p:nvPr/>
        </p:nvSpPr>
        <p:spPr>
          <a:xfrm>
            <a:off x="357158" y="3643314"/>
            <a:ext cx="2286016" cy="2214578"/>
          </a:xfrm>
          <a:prstGeom prst="wedgeEllipseCallout">
            <a:avLst>
              <a:gd name="adj1" fmla="val 140005"/>
              <a:gd name="adj2" fmla="val 16035"/>
            </a:avLst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dirty="0">
                <a:solidFill>
                  <a:srgbClr val="FFFF00"/>
                </a:solidFill>
                <a:latin typeface="Comic Sans MS" pitchFamily="66" charset="0"/>
              </a:rPr>
              <a:t>SERT SULARIN TADI ACIMSIDIR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19459" name="2 Resim" descr="s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0"/>
            <a:ext cx="85725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5 Resim" descr="26wa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3714750"/>
            <a:ext cx="25717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20483" name="2 Resim" descr="s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0"/>
            <a:ext cx="88011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4 Resim" descr="gorsel_hakkind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3571875"/>
            <a:ext cx="25003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5 Resim" descr="26wat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3429000"/>
            <a:ext cx="25717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21507" name="2 Resim" descr="s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1714500"/>
            <a:ext cx="90297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428750" y="3857625"/>
            <a:ext cx="5072063" cy="147796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tr-TR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1- KAYNATMA  VE DİNLENDİRME</a:t>
            </a:r>
          </a:p>
          <a:p>
            <a:pPr>
              <a:defRPr/>
            </a:pPr>
            <a:endParaRPr lang="tr-TR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tr-TR" b="1" dirty="0">
                <a:solidFill>
                  <a:schemeClr val="bg2">
                    <a:lumMod val="10000"/>
                  </a:schemeClr>
                </a:solidFill>
              </a:rPr>
              <a:t>2-İYON DEĞİŞTİRİCİ REÇİNE</a:t>
            </a:r>
          </a:p>
          <a:p>
            <a:pPr>
              <a:defRPr/>
            </a:pPr>
            <a:endParaRPr lang="tr-TR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KUVVETLİ ASİTLER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HClO</a:t>
            </a:r>
            <a:r>
              <a:rPr lang="tr-TR" baseline="-25000" dirty="0" smtClean="0"/>
              <a:t>4</a:t>
            </a:r>
            <a:r>
              <a:rPr lang="tr-TR" dirty="0" smtClean="0"/>
              <a:t> 			: </a:t>
            </a:r>
            <a:r>
              <a:rPr lang="tr-TR" dirty="0" err="1" smtClean="0"/>
              <a:t>Perklorik</a:t>
            </a:r>
            <a:r>
              <a:rPr lang="tr-TR" dirty="0" smtClean="0"/>
              <a:t> Asit</a:t>
            </a:r>
          </a:p>
          <a:p>
            <a:r>
              <a:rPr lang="tr-TR" dirty="0" err="1" smtClean="0"/>
              <a:t>HCl</a:t>
            </a:r>
            <a:r>
              <a:rPr lang="tr-TR" dirty="0" smtClean="0"/>
              <a:t> 			: Hidroklorik Asit</a:t>
            </a:r>
          </a:p>
          <a:p>
            <a:r>
              <a:rPr lang="tr-TR" dirty="0" smtClean="0"/>
              <a:t>HNO</a:t>
            </a:r>
            <a:r>
              <a:rPr lang="tr-TR" baseline="-25000" dirty="0" smtClean="0"/>
              <a:t>3</a:t>
            </a:r>
            <a:r>
              <a:rPr lang="tr-TR" dirty="0" smtClean="0"/>
              <a:t> 			: Nitrik Asit</a:t>
            </a:r>
          </a:p>
          <a:p>
            <a:r>
              <a:rPr lang="tr-TR" dirty="0" smtClean="0"/>
              <a:t>H</a:t>
            </a:r>
            <a:r>
              <a:rPr lang="tr-TR" baseline="-25000" dirty="0" smtClean="0"/>
              <a:t>2</a:t>
            </a:r>
            <a:r>
              <a:rPr lang="tr-TR" dirty="0" smtClean="0"/>
              <a:t>SO</a:t>
            </a:r>
            <a:r>
              <a:rPr lang="tr-TR" baseline="-25000" dirty="0" smtClean="0"/>
              <a:t>4</a:t>
            </a:r>
            <a:r>
              <a:rPr lang="tr-TR" dirty="0" smtClean="0"/>
              <a:t> 			: Sülfürik Asit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22531" name="2 Resim" descr="s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357313"/>
            <a:ext cx="75009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24579" name="2 Resim" descr="s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285875"/>
            <a:ext cx="8629650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23555" name="2 Resim" descr="s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89535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25603" name="2 Resim" descr="s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8201025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2123728" y="1268760"/>
            <a:ext cx="457203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r-TR" dirty="0">
                <a:solidFill>
                  <a:srgbClr val="FFFF00"/>
                </a:solidFill>
              </a:rPr>
              <a:t>DEZENFEKSİYON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dirty="0" smtClean="0"/>
              <a:t>SULARIN SERTLİĞİ VE SU ARITIMI</a:t>
            </a:r>
            <a:endParaRPr lang="en-US" sz="2000" dirty="0" smtClean="0"/>
          </a:p>
        </p:txBody>
      </p:sp>
      <p:pic>
        <p:nvPicPr>
          <p:cNvPr id="26627" name="2 Resim" descr="s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214438"/>
            <a:ext cx="3929063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4 Resim" descr="klor_tableti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571625"/>
            <a:ext cx="371475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11</a:t>
            </a:r>
            <a:endParaRPr lang="tr-TR" dirty="0"/>
          </a:p>
        </p:txBody>
      </p:sp>
      <p:pic>
        <p:nvPicPr>
          <p:cNvPr id="4" name="3 İçerik Yer Tutucusu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6912768" cy="556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dirty="0" smtClean="0"/>
              <a:t>SORU 12</a:t>
            </a:r>
            <a:endParaRPr lang="tr-TR" dirty="0"/>
          </a:p>
        </p:txBody>
      </p:sp>
      <p:pic>
        <p:nvPicPr>
          <p:cNvPr id="30722" name="Picture 2" descr="C:\Users\Exper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052736"/>
            <a:ext cx="5760640" cy="5474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13</a:t>
            </a:r>
            <a:endParaRPr lang="tr-TR" dirty="0"/>
          </a:p>
        </p:txBody>
      </p:sp>
      <p:pic>
        <p:nvPicPr>
          <p:cNvPr id="31746" name="Picture 2" descr="C:\Users\Exper\Desktop\Adsı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24744"/>
            <a:ext cx="5832648" cy="5543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tr-TR" dirty="0" smtClean="0"/>
              <a:t>SORU 14</a:t>
            </a:r>
            <a:endParaRPr lang="tr-TR" dirty="0"/>
          </a:p>
        </p:txBody>
      </p:sp>
      <p:pic>
        <p:nvPicPr>
          <p:cNvPr id="4" name="4 Resim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20430"/>
            <a:ext cx="6552728" cy="593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229600" cy="1143000"/>
          </a:xfrm>
        </p:spPr>
        <p:txBody>
          <a:bodyPr/>
          <a:lstStyle/>
          <a:p>
            <a:r>
              <a:rPr lang="tr-TR" dirty="0" smtClean="0"/>
              <a:t>SORU 15</a:t>
            </a:r>
            <a:endParaRPr lang="tr-TR" dirty="0"/>
          </a:p>
        </p:txBody>
      </p:sp>
      <p:pic>
        <p:nvPicPr>
          <p:cNvPr id="4" name="3 İçerik Yer Tutucusu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58381"/>
            <a:ext cx="6984776" cy="619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66130"/>
          </a:xfrm>
        </p:spPr>
        <p:txBody>
          <a:bodyPr/>
          <a:lstStyle/>
          <a:p>
            <a:r>
              <a:rPr lang="tr-TR" dirty="0" smtClean="0"/>
              <a:t>ZAYIF ASİTLER</a:t>
            </a:r>
            <a:endParaRPr lang="tr-T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908720"/>
            <a:ext cx="6192688" cy="5668541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16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 smtClean="0"/>
              <a:t>	Bir suyun kaliteli ve içilebilir olması için,</a:t>
            </a:r>
            <a:br>
              <a:rPr lang="tr-TR" dirty="0" smtClean="0"/>
            </a:br>
            <a:r>
              <a:rPr lang="tr-TR" dirty="0" smtClean="0"/>
              <a:t>I. Yumuşak olmalı</a:t>
            </a:r>
            <a:br>
              <a:rPr lang="tr-TR" dirty="0" smtClean="0"/>
            </a:br>
            <a:r>
              <a:rPr lang="tr-TR" dirty="0" smtClean="0"/>
              <a:t>II. Yararlı iyonlardan uygun miktarda içermeli</a:t>
            </a:r>
            <a:br>
              <a:rPr lang="tr-TR" dirty="0" smtClean="0"/>
            </a:br>
            <a:r>
              <a:rPr lang="tr-TR" dirty="0" smtClean="0"/>
              <a:t>III. Klorlama ile dezenfekte edilmiş olmalı</a:t>
            </a:r>
            <a:br>
              <a:rPr lang="tr-TR" dirty="0" smtClean="0"/>
            </a:br>
            <a:r>
              <a:rPr lang="tr-TR" dirty="0" smtClean="0"/>
              <a:t>özelliklerinden hangilerine sahip olması gerekir?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 marL="514350" indent="-514350">
              <a:buAutoNum type="alphaUcParenR"/>
            </a:pPr>
            <a:r>
              <a:rPr lang="tr-TR" dirty="0" smtClean="0"/>
              <a:t>Yalnız </a:t>
            </a:r>
            <a:r>
              <a:rPr lang="tr-TR" dirty="0" smtClean="0"/>
              <a:t>III                                        </a:t>
            </a:r>
            <a:r>
              <a:rPr lang="tr-TR" smtClean="0"/>
              <a:t> </a:t>
            </a:r>
            <a:r>
              <a:rPr lang="tr-TR" smtClean="0"/>
              <a:t>   B</a:t>
            </a:r>
            <a:r>
              <a:rPr lang="tr-TR" dirty="0" smtClean="0"/>
              <a:t>) II ve </a:t>
            </a:r>
            <a:r>
              <a:rPr lang="tr-TR" dirty="0" smtClean="0"/>
              <a:t>III</a:t>
            </a:r>
          </a:p>
          <a:p>
            <a:pPr marL="514350" indent="-514350">
              <a:buAutoNum type="alphaUcParenR"/>
            </a:pPr>
            <a:r>
              <a:rPr lang="tr-TR" dirty="0" smtClean="0"/>
              <a:t>C</a:t>
            </a:r>
            <a:r>
              <a:rPr lang="tr-TR" dirty="0" smtClean="0"/>
              <a:t>) I ve II                                              D) I, II ve III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17</a:t>
            </a:r>
            <a:endParaRPr lang="tr-TR" dirty="0"/>
          </a:p>
        </p:txBody>
      </p:sp>
      <p:pic>
        <p:nvPicPr>
          <p:cNvPr id="4" name="3 İçerik Yer Tutucusu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40768"/>
            <a:ext cx="576064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18</a:t>
            </a:r>
            <a:endParaRPr lang="tr-TR" dirty="0"/>
          </a:p>
        </p:txBody>
      </p:sp>
      <p:pic>
        <p:nvPicPr>
          <p:cNvPr id="4" name="3 İçerik Yer Tutucusu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48883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19</a:t>
            </a:r>
            <a:endParaRPr lang="tr-TR" dirty="0"/>
          </a:p>
        </p:txBody>
      </p:sp>
      <p:pic>
        <p:nvPicPr>
          <p:cNvPr id="4" name="3 İçerik Yer Tutucusu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6247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SORU 20</a:t>
            </a:r>
            <a:endParaRPr lang="tr-TR" dirty="0"/>
          </a:p>
        </p:txBody>
      </p:sp>
      <p:pic>
        <p:nvPicPr>
          <p:cNvPr id="19458" name="Picture 2" descr="C:\Users\Exper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6752"/>
            <a:ext cx="6840760" cy="5505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21</a:t>
            </a:r>
            <a:endParaRPr lang="tr-TR" dirty="0"/>
          </a:p>
        </p:txBody>
      </p:sp>
      <p:pic>
        <p:nvPicPr>
          <p:cNvPr id="4" name="3 İçerik Yer Tutucusu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68407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ÖDÜLLÜ SORU</a:t>
            </a:r>
            <a:endParaRPr lang="tr-T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79296" cy="4853136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tr-TR" sz="2000" dirty="0" smtClean="0"/>
          </a:p>
          <a:p>
            <a:pPr>
              <a:lnSpc>
                <a:spcPct val="80000"/>
              </a:lnSpc>
            </a:pPr>
            <a:endParaRPr lang="tr-TR" sz="2000" dirty="0" smtClean="0"/>
          </a:p>
          <a:p>
            <a:pPr>
              <a:lnSpc>
                <a:spcPct val="80000"/>
              </a:lnSpc>
            </a:pPr>
            <a:endParaRPr lang="tr-TR" sz="20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/>
              <a:t>                 I             II           III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 dirty="0"/>
              <a:t>Etiketleri kaybolmuş üç ayrı kapta </a:t>
            </a:r>
            <a:r>
              <a:rPr lang="tr-TR" sz="2400" dirty="0" err="1"/>
              <a:t>NaOH</a:t>
            </a:r>
            <a:r>
              <a:rPr lang="tr-TR" sz="2400" dirty="0"/>
              <a:t> (baz), HCI (asit) ve </a:t>
            </a:r>
            <a:r>
              <a:rPr lang="tr-TR" sz="2400" dirty="0" err="1"/>
              <a:t>NaCI</a:t>
            </a:r>
            <a:r>
              <a:rPr lang="tr-TR" sz="2400" dirty="0"/>
              <a:t>(tuz)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 dirty="0"/>
              <a:t>çözeltilerinin olduğu </a:t>
            </a:r>
            <a:r>
              <a:rPr lang="tr-TR" sz="2400" dirty="0" smtClean="0"/>
              <a:t>bilinmektedir.Kaplardan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 dirty="0" smtClean="0"/>
              <a:t>I</a:t>
            </a:r>
            <a:r>
              <a:rPr lang="tr-TR" sz="2400" dirty="0"/>
              <a:t>. Çözelti mavi turnusol </a:t>
            </a:r>
            <a:r>
              <a:rPr lang="tr-TR" sz="2400" dirty="0" smtClean="0"/>
              <a:t>kağıdını </a:t>
            </a:r>
            <a:r>
              <a:rPr lang="tr-TR" sz="2400" dirty="0"/>
              <a:t>kırmızıya çevirmektedir</a:t>
            </a:r>
            <a:r>
              <a:rPr lang="tr-TR" sz="2400" dirty="0" smtClean="0"/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 dirty="0" smtClean="0"/>
              <a:t>Diğer </a:t>
            </a:r>
            <a:r>
              <a:rPr lang="tr-TR" sz="2400" dirty="0"/>
              <a:t>iki kaptaki çözeltilere, aşağıdaki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 dirty="0"/>
              <a:t>hangi işlem yapılırsa kaplardaki çözeltiler doğru etiketlenir?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 dirty="0"/>
              <a:t>A)II. kaba mavi turnusol kağıdı batırılırsa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 dirty="0"/>
              <a:t>B)II. kaba az miktarda </a:t>
            </a:r>
            <a:r>
              <a:rPr lang="tr-TR" sz="2400" dirty="0" err="1"/>
              <a:t>NaCI</a:t>
            </a:r>
            <a:r>
              <a:rPr lang="tr-TR" sz="2400" dirty="0"/>
              <a:t> eklenirse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 dirty="0"/>
              <a:t>C)III.kaba mavi turnusol kağıdı batırılırsa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400" dirty="0"/>
              <a:t>D)II.kaba kırmızı turnusol kağıdı batırılırsa</a:t>
            </a:r>
          </a:p>
        </p:txBody>
      </p:sp>
      <p:pic>
        <p:nvPicPr>
          <p:cNvPr id="5" name="Picture 4" descr="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30861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ASİTLERLE İLGİLİ GÜVENLİK TEDBİRLERİ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tr-TR" dirty="0" smtClean="0"/>
              <a:t>Asitlerin tatlarına bakmak veya koklamak tehlikelidir. </a:t>
            </a:r>
          </a:p>
          <a:p>
            <a:pPr>
              <a:buFont typeface="Wingdings" pitchFamily="2" charset="2"/>
              <a:buChar char="v"/>
            </a:pPr>
            <a:endParaRPr lang="tr-TR" dirty="0" smtClean="0"/>
          </a:p>
          <a:p>
            <a:pPr>
              <a:buFont typeface="Wingdings" pitchFamily="2" charset="2"/>
              <a:buChar char="v"/>
            </a:pPr>
            <a:r>
              <a:rPr lang="tr-TR" dirty="0" smtClean="0"/>
              <a:t>Asitlerin üzerine su ilave ederek seyreltmek tehlikelidir. </a:t>
            </a:r>
          </a:p>
          <a:p>
            <a:pPr>
              <a:buFont typeface="Wingdings" pitchFamily="2" charset="2"/>
              <a:buChar char="v"/>
            </a:pPr>
            <a:endParaRPr lang="tr-TR" dirty="0" smtClean="0"/>
          </a:p>
          <a:p>
            <a:pPr>
              <a:buFont typeface="Wingdings" pitchFamily="2" charset="2"/>
              <a:buChar char="v"/>
            </a:pPr>
            <a:r>
              <a:rPr lang="tr-TR" dirty="0" smtClean="0"/>
              <a:t>Asitler metal kaplar yerine cam veya plastik kaplarda saklanmalıdır.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1519</Words>
  <Application>Microsoft Office PowerPoint</Application>
  <PresentationFormat>Ekran Gösterisi (4:3)</PresentationFormat>
  <Paragraphs>330</Paragraphs>
  <Slides>86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86</vt:i4>
      </vt:variant>
    </vt:vector>
  </HeadingPairs>
  <TitlesOfParts>
    <vt:vector size="88" baseType="lpstr">
      <vt:lpstr>Ofis Teması</vt:lpstr>
      <vt:lpstr>Flash Document</vt:lpstr>
      <vt:lpstr>ASİTLER-BAZLAR VE TUZLAR SU ARITIMI</vt:lpstr>
      <vt:lpstr>ASİTLER</vt:lpstr>
      <vt:lpstr>ASİTLERİN GENEL ÖZELLİKLERİ</vt:lpstr>
      <vt:lpstr>ASİTLERİN GENEL ÖZELLİKLERİ</vt:lpstr>
      <vt:lpstr>ÖNEMLİ ASİTLER VE FORMÜLLERİ</vt:lpstr>
      <vt:lpstr>KUVVETLİ VE ZAYIF ASİTLER</vt:lpstr>
      <vt:lpstr>KUVVETLİ ASİTLER</vt:lpstr>
      <vt:lpstr>ZAYIF ASİTLER</vt:lpstr>
      <vt:lpstr>ASİTLERLE İLGİLİ GÜVENLİK TEDBİRLERİ</vt:lpstr>
      <vt:lpstr>GÜNLÜK YAŞAMDA ASİTLER</vt:lpstr>
      <vt:lpstr>GÜNLÜK YAŞAMDA ASİTLER</vt:lpstr>
      <vt:lpstr>GÜNLÜK YAŞAMDA ASİTLER</vt:lpstr>
      <vt:lpstr>BAZLAR</vt:lpstr>
      <vt:lpstr>BAZLARIN GENEL ÖZELLİKLERİ</vt:lpstr>
      <vt:lpstr>BAZLARIN GENEL ÖZELLİKLERİ</vt:lpstr>
      <vt:lpstr>ÖNEMLİ BAZLAR VE FORMÜLLERİ</vt:lpstr>
      <vt:lpstr>KUVVETLİ VE ZAYIF BAZLAR</vt:lpstr>
      <vt:lpstr>KUVVETLİ BAZLAR</vt:lpstr>
      <vt:lpstr>ZAYIF BAZLAR</vt:lpstr>
      <vt:lpstr>BAZLARLA İLGİLİ GÜVENLİK TEDBİRLERİ</vt:lpstr>
      <vt:lpstr>GÜNLÜK YAŞAMDA BAZLAR</vt:lpstr>
      <vt:lpstr>GÜNLÜK YAŞAMDA BAZLAR</vt:lpstr>
      <vt:lpstr>ASİT VE BAZLARIN ORTAK ÖZELLİKLERİ</vt:lpstr>
      <vt:lpstr>ASİTLİK VE BAZLIK ÖLÇÜSÜ “pH”</vt:lpstr>
      <vt:lpstr>pH metre</vt:lpstr>
      <vt:lpstr>     pH</vt:lpstr>
      <vt:lpstr>İNDİKATÖRLER</vt:lpstr>
      <vt:lpstr>TURNUSOL KAĞIDI</vt:lpstr>
      <vt:lpstr>TURNUSOL KAĞIDI</vt:lpstr>
      <vt:lpstr>FENOLFTALEİN</vt:lpstr>
      <vt:lpstr>METİL ORANJ</vt:lpstr>
      <vt:lpstr>İNDİKATÖRLER</vt:lpstr>
      <vt:lpstr>DOĞAL İNDİKATÖRLER</vt:lpstr>
      <vt:lpstr>KIRMIZI SOĞAN</vt:lpstr>
      <vt:lpstr>KARALAHANA</vt:lpstr>
      <vt:lpstr>TUZLAR</vt:lpstr>
      <vt:lpstr>TUZLAR</vt:lpstr>
      <vt:lpstr>TUZLARIN GENEL ÖZELLİKLERİ</vt:lpstr>
      <vt:lpstr>GÜNLÜK YAŞAMDA TUZLAR</vt:lpstr>
      <vt:lpstr>ÖNEMLİ TUZLAR VE FORMÜLLERİ</vt:lpstr>
      <vt:lpstr>ASİT, BAZ ve TUZLARIN ORTAK ÖZELLİKLERİ</vt:lpstr>
      <vt:lpstr>SORU 1</vt:lpstr>
      <vt:lpstr>SORU 2</vt:lpstr>
      <vt:lpstr>SORU 3</vt:lpstr>
      <vt:lpstr>SORU 4</vt:lpstr>
      <vt:lpstr>SORU 5</vt:lpstr>
      <vt:lpstr>SORU 6</vt:lpstr>
      <vt:lpstr>SORU 7</vt:lpstr>
      <vt:lpstr>SORU 8</vt:lpstr>
      <vt:lpstr>SORU 9</vt:lpstr>
      <vt:lpstr>SORU 10</vt:lpstr>
      <vt:lpstr>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Suların sertliği ve su arıtımı</vt:lpstr>
      <vt:lpstr>Suların sertliği ve su arıtımı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SULARIN SERTLİĞİ VE SU ARITIMI</vt:lpstr>
      <vt:lpstr>SORU 11</vt:lpstr>
      <vt:lpstr>SORU 12</vt:lpstr>
      <vt:lpstr>SORU 13</vt:lpstr>
      <vt:lpstr>SORU 14</vt:lpstr>
      <vt:lpstr>SORU 15</vt:lpstr>
      <vt:lpstr>SORU 16</vt:lpstr>
      <vt:lpstr>SORU 17</vt:lpstr>
      <vt:lpstr>SORU 18</vt:lpstr>
      <vt:lpstr>SORU 19</vt:lpstr>
      <vt:lpstr>SORU 20</vt:lpstr>
      <vt:lpstr>SORU 21</vt:lpstr>
      <vt:lpstr>ÖDÜLLÜ SORU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ASİTLER-BAZLAR VE TUZLAR SU ARITIMI</dc:title>
  <dc:creator>Exper</dc:creator>
  <cp:lastModifiedBy>Exper</cp:lastModifiedBy>
  <cp:revision>42</cp:revision>
  <dcterms:created xsi:type="dcterms:W3CDTF">2012-03-25T17:35:06Z</dcterms:created>
  <dcterms:modified xsi:type="dcterms:W3CDTF">2012-04-01T09:34:34Z</dcterms:modified>
</cp:coreProperties>
</file>