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7" r:id="rId31"/>
    <p:sldId id="286" r:id="rId32"/>
    <p:sldId id="288" r:id="rId33"/>
    <p:sldId id="289" r:id="rId3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Çapraz Köşeli Dikdörtgen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23720DD-5B6D-40BF-8493-A6B52D484E6B}" type="datetimeFigureOut">
              <a:rPr lang="tr-TR" smtClean="0"/>
              <a:t>06.11.2015</a:t>
            </a:fld>
            <a:endParaRPr lang="tr-TR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06.11.2015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06.11.2015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06.11.2015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23720DD-5B6D-40BF-8493-A6B52D484E6B}" type="datetimeFigureOut">
              <a:rPr lang="tr-TR" smtClean="0"/>
              <a:t>06.11.2015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06.11.2015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06.11.2015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06.11.2015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06.11.2015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23720DD-5B6D-40BF-8493-A6B52D484E6B}" type="datetimeFigureOut">
              <a:rPr lang="tr-TR" smtClean="0"/>
              <a:t>06.11.2015</a:t>
            </a:fld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Altbilgi Yer Tutucusu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Resim Yer Tutucusu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23720DD-5B6D-40BF-8493-A6B52D484E6B}" type="datetimeFigureOut">
              <a:rPr lang="tr-TR" smtClean="0"/>
              <a:t>06.11.2015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Çapraz Köşeli Dikdörtgen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23720DD-5B6D-40BF-8493-A6B52D484E6B}" type="datetimeFigureOut">
              <a:rPr lang="tr-TR" smtClean="0"/>
              <a:t>06.11.2015</a:t>
            </a:fld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ÇEVRE ETKENLERİNİN KALITIMA ETKİSİ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99592" y="3375490"/>
            <a:ext cx="7406208" cy="2933829"/>
          </a:xfrm>
        </p:spPr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FFFF00"/>
                </a:solidFill>
              </a:rPr>
              <a:t>MODİFİKASYON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MUTASYON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ADAPTASYON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DOĞAL SEÇİLİM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EVRİM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VARYASYON</a:t>
            </a:r>
            <a:endParaRPr lang="tr-T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286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29669" y="486916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tr-TR" sz="3200" dirty="0" smtClean="0">
                <a:effectLst/>
                <a:latin typeface="+mn-lt"/>
              </a:rPr>
              <a:t>Ortanca çiçeği; toprağın </a:t>
            </a:r>
            <a:r>
              <a:rPr lang="tr-TR" sz="3200" dirty="0" err="1" smtClean="0">
                <a:effectLst/>
                <a:latin typeface="+mn-lt"/>
              </a:rPr>
              <a:t>ph’ı</a:t>
            </a:r>
            <a:r>
              <a:rPr lang="tr-TR" sz="3200" dirty="0" smtClean="0">
                <a:effectLst/>
                <a:latin typeface="+mn-lt"/>
              </a:rPr>
              <a:t> düşük olursa  mavi-mor </a:t>
            </a:r>
            <a:r>
              <a:rPr lang="tr-TR" sz="3200" dirty="0" err="1" smtClean="0">
                <a:effectLst/>
                <a:latin typeface="+mn-lt"/>
              </a:rPr>
              <a:t>renkli,ph’ı</a:t>
            </a:r>
            <a:r>
              <a:rPr lang="tr-TR" sz="3200" dirty="0" smtClean="0">
                <a:effectLst/>
                <a:latin typeface="+mn-lt"/>
              </a:rPr>
              <a:t> yüksek olursa pembe-beyaz renkli olur.</a:t>
            </a:r>
            <a:endParaRPr lang="tr-TR" sz="3200" dirty="0">
              <a:effectLst/>
              <a:latin typeface="+mn-lt"/>
            </a:endParaRPr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772816"/>
            <a:ext cx="2740094" cy="2376264"/>
          </a:xfrm>
        </p:spPr>
      </p:pic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3364" y="1772817"/>
            <a:ext cx="2896988" cy="2376264"/>
          </a:xfrm>
        </p:spPr>
      </p:pic>
      <p:sp>
        <p:nvSpPr>
          <p:cNvPr id="7" name="Başlık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MODİFİKASYON ÖRNEKLERİ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5826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MODİFİKASYON ÖRNEKLERİ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47248" cy="2908919"/>
          </a:xfrm>
        </p:spPr>
        <p:txBody>
          <a:bodyPr>
            <a:normAutofit fontScale="92500" lnSpcReduction="20000"/>
          </a:bodyPr>
          <a:lstStyle/>
          <a:p>
            <a:r>
              <a:rPr lang="tr-TR" sz="3000" dirty="0" err="1" smtClean="0"/>
              <a:t>Himalaya</a:t>
            </a:r>
            <a:r>
              <a:rPr lang="tr-TR" sz="3000" dirty="0" smtClean="0"/>
              <a:t> tipi tavşanlarının doğal ortamlarında </a:t>
            </a:r>
            <a:r>
              <a:rPr lang="tr-TR" sz="3000" dirty="0" err="1" smtClean="0"/>
              <a:t>ayak,burun,kulak</a:t>
            </a:r>
            <a:r>
              <a:rPr lang="tr-TR" sz="3000" dirty="0" smtClean="0"/>
              <a:t> ve kuyruk bölgelerindeki tüyler siyahtır.</a:t>
            </a:r>
          </a:p>
          <a:p>
            <a:r>
              <a:rPr lang="tr-TR" sz="3000" dirty="0" smtClean="0"/>
              <a:t>Sırt bölgesindeki tüyler </a:t>
            </a:r>
            <a:r>
              <a:rPr lang="tr-TR" sz="3000" dirty="0" err="1" smtClean="0"/>
              <a:t>traşlanıp</a:t>
            </a:r>
            <a:r>
              <a:rPr lang="tr-TR" sz="3000" dirty="0" smtClean="0"/>
              <a:t> bu bölgeye buz konulursa tüyler siyah renkte çıkar.</a:t>
            </a:r>
          </a:p>
          <a:p>
            <a:r>
              <a:rPr lang="tr-TR" sz="3000" dirty="0" smtClean="0"/>
              <a:t>Eğer siyah tüyler </a:t>
            </a:r>
            <a:r>
              <a:rPr lang="tr-TR" sz="3000" dirty="0" err="1" smtClean="0"/>
              <a:t>traşlanıp</a:t>
            </a:r>
            <a:r>
              <a:rPr lang="tr-TR" sz="3000" dirty="0" smtClean="0"/>
              <a:t> tavşan doğal ortamına </a:t>
            </a:r>
            <a:r>
              <a:rPr lang="tr-TR" sz="3000" dirty="0" err="1" smtClean="0"/>
              <a:t>bırakılırsa,tüylerinin</a:t>
            </a:r>
            <a:r>
              <a:rPr lang="tr-TR" sz="3000" dirty="0" smtClean="0"/>
              <a:t> yine beyaz renkte çıktığı gözlemlenir.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4509120"/>
            <a:ext cx="5256583" cy="2016224"/>
          </a:xfrm>
        </p:spPr>
      </p:pic>
    </p:spTree>
    <p:extLst>
      <p:ext uri="{BB962C8B-B14F-4D97-AF65-F5344CB8AC3E}">
        <p14:creationId xmlns:p14="http://schemas.microsoft.com/office/powerpoint/2010/main" val="758589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526280"/>
          </a:xfrm>
        </p:spPr>
        <p:txBody>
          <a:bodyPr/>
          <a:lstStyle/>
          <a:p>
            <a:r>
              <a:rPr lang="tr-TR" dirty="0" smtClean="0"/>
              <a:t>Genetik olarak özdeş tek yumurta ikizlerinin kilo, boy ve zekalarının farklı olması çevredeki farklılıklardan kaynaklanır.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356992"/>
            <a:ext cx="4464496" cy="280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290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MUTASYON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DNA molekülünün kendini eşlemesi sırasında bazen bazı hatalar meydana </a:t>
            </a:r>
            <a:r>
              <a:rPr lang="tr-TR" dirty="0" err="1" smtClean="0"/>
              <a:t>gelir.Bu</a:t>
            </a:r>
            <a:r>
              <a:rPr lang="tr-TR" dirty="0" smtClean="0"/>
              <a:t> hataların oluştuğu DNA bölümündeki genlerde değişiklik olur.</a:t>
            </a:r>
          </a:p>
          <a:p>
            <a:r>
              <a:rPr lang="tr-TR" dirty="0" smtClean="0"/>
              <a:t>Canlıların genlerinde meydana gelen değişimlere mutasyon denir.</a:t>
            </a:r>
          </a:p>
          <a:p>
            <a:r>
              <a:rPr lang="tr-TR" dirty="0" smtClean="0"/>
              <a:t>Eğer oluşan mutasyonlar eşey hücrelerinde ise yavrulara aktarılır.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3736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effectLst/>
              </a:rPr>
              <a:t>EŞEY HÜCRELERİNDE MEYDANA GELEN MUTASYON ÖRNEKLERİ</a:t>
            </a:r>
            <a:endParaRPr lang="tr-TR" sz="3200" dirty="0">
              <a:effectLst/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99917"/>
            <a:ext cx="2009775" cy="3672408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484784"/>
            <a:ext cx="1876425" cy="3672408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453239"/>
            <a:ext cx="2046591" cy="3672408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827584" y="537321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ALBİNO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3491880" y="538928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ALTI PARMAKLILIK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6351379" y="541938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VAN KEDİSİ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0452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4400" i="1" dirty="0" err="1" smtClean="0">
                <a:solidFill>
                  <a:srgbClr val="FFFF00"/>
                </a:solidFill>
              </a:rPr>
              <a:t>NOT:</a:t>
            </a:r>
            <a:r>
              <a:rPr lang="tr-TR" sz="4400" i="1" dirty="0" err="1" smtClean="0"/>
              <a:t>Mutasyonlar</a:t>
            </a:r>
            <a:r>
              <a:rPr lang="tr-TR" sz="4400" i="1" dirty="0" smtClean="0"/>
              <a:t> canlıların yapısında değişikliğe neden olduğu için genetik çeşitliliğe yol açarlar.</a:t>
            </a:r>
            <a:endParaRPr lang="tr-TR" sz="4400" i="1" dirty="0"/>
          </a:p>
        </p:txBody>
      </p:sp>
    </p:spTree>
    <p:extLst>
      <p:ext uri="{BB962C8B-B14F-4D97-AF65-F5344CB8AC3E}">
        <p14:creationId xmlns:p14="http://schemas.microsoft.com/office/powerpoint/2010/main" val="2989449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23837"/>
          </a:xfrm>
        </p:spPr>
        <p:txBody>
          <a:bodyPr>
            <a:normAutofit/>
          </a:bodyPr>
          <a:lstStyle/>
          <a:p>
            <a:r>
              <a:rPr lang="tr-TR" sz="3600" dirty="0" smtClean="0"/>
              <a:t>Bazen mutasyonlar üreme hücrelerinde değil de vücut hücrelerinde </a:t>
            </a:r>
            <a:r>
              <a:rPr lang="tr-TR" sz="3600" dirty="0" err="1" smtClean="0"/>
              <a:t>gerçekleşir.Vücut</a:t>
            </a:r>
            <a:r>
              <a:rPr lang="tr-TR" sz="3600" dirty="0" smtClean="0"/>
              <a:t> hücrelerinde ortaya çıkan mutasyonlar; doğum </a:t>
            </a:r>
            <a:r>
              <a:rPr lang="tr-TR" sz="3600" dirty="0" err="1" smtClean="0"/>
              <a:t>izleri,tavşan</a:t>
            </a:r>
            <a:r>
              <a:rPr lang="tr-TR" sz="3600" dirty="0" smtClean="0"/>
              <a:t> </a:t>
            </a:r>
            <a:r>
              <a:rPr lang="tr-TR" sz="3600" dirty="0" err="1" smtClean="0"/>
              <a:t>dudaklılık</a:t>
            </a:r>
            <a:r>
              <a:rPr lang="tr-TR" sz="3600" dirty="0" smtClean="0"/>
              <a:t> gibi durumlara yol açar.</a:t>
            </a:r>
          </a:p>
          <a:p>
            <a:pPr marL="0" indent="0">
              <a:buNone/>
            </a:pPr>
            <a:endParaRPr lang="tr-TR" sz="3600" dirty="0" smtClean="0"/>
          </a:p>
          <a:p>
            <a:pPr marL="0" indent="0">
              <a:buNone/>
            </a:pPr>
            <a:r>
              <a:rPr lang="tr-TR" sz="3600" i="1" dirty="0" err="1" smtClean="0">
                <a:solidFill>
                  <a:srgbClr val="FFFF00"/>
                </a:solidFill>
              </a:rPr>
              <a:t>NOT:</a:t>
            </a:r>
            <a:r>
              <a:rPr lang="tr-TR" sz="3600" i="1" dirty="0" err="1" smtClean="0"/>
              <a:t>Sıcaklık,kimyasal</a:t>
            </a:r>
            <a:r>
              <a:rPr lang="tr-TR" sz="3600" i="1" dirty="0" smtClean="0"/>
              <a:t> </a:t>
            </a:r>
            <a:r>
              <a:rPr lang="tr-TR" sz="3600" i="1" dirty="0" err="1" smtClean="0"/>
              <a:t>maddeler,ilaçlar,zararlı</a:t>
            </a:r>
            <a:r>
              <a:rPr lang="tr-TR" sz="3600" i="1" dirty="0" smtClean="0"/>
              <a:t> ışınlar gibi etkenler mutasyonlara neden olabilir.</a:t>
            </a:r>
            <a:endParaRPr lang="tr-TR" sz="3600" i="1" dirty="0"/>
          </a:p>
        </p:txBody>
      </p:sp>
    </p:spTree>
    <p:extLst>
      <p:ext uri="{BB962C8B-B14F-4D97-AF65-F5344CB8AC3E}">
        <p14:creationId xmlns:p14="http://schemas.microsoft.com/office/powerpoint/2010/main" val="3968621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ADAPTASYON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Bir canlının bulunduğu ortamda üreme ve yaşama şansını artıran kalıtsal özelliklerin bütününe veya ortama uyum sağlama yeteneğine adaptasyon denir.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277209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ADAPTASYON ÖRNEKLERİ</a:t>
            </a:r>
            <a:endParaRPr lang="tr-TR" dirty="0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556792"/>
            <a:ext cx="2466975" cy="1847850"/>
          </a:xfrm>
        </p:spPr>
      </p:pic>
      <p:pic>
        <p:nvPicPr>
          <p:cNvPr id="6" name="İçerik Yer Tutucusu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5172" y="1556792"/>
            <a:ext cx="2737502" cy="1815083"/>
          </a:xfrm>
        </p:spPr>
      </p:pic>
      <p:sp>
        <p:nvSpPr>
          <p:cNvPr id="8" name="Metin kutusu 7"/>
          <p:cNvSpPr txBox="1"/>
          <p:nvPr/>
        </p:nvSpPr>
        <p:spPr>
          <a:xfrm>
            <a:off x="1475656" y="3717032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Kutup tilkisi</a:t>
            </a:r>
            <a:endParaRPr lang="tr-TR" sz="2400" dirty="0"/>
          </a:p>
        </p:txBody>
      </p:sp>
      <p:sp>
        <p:nvSpPr>
          <p:cNvPr id="9" name="Metin kutusu 8"/>
          <p:cNvSpPr txBox="1"/>
          <p:nvPr/>
        </p:nvSpPr>
        <p:spPr>
          <a:xfrm>
            <a:off x="5652120" y="3781021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Çöl tilkisi</a:t>
            </a:r>
            <a:endParaRPr lang="tr-TR" sz="2400" dirty="0"/>
          </a:p>
        </p:txBody>
      </p:sp>
      <p:sp>
        <p:nvSpPr>
          <p:cNvPr id="10" name="Metin kutusu 9"/>
          <p:cNvSpPr txBox="1"/>
          <p:nvPr/>
        </p:nvSpPr>
        <p:spPr>
          <a:xfrm>
            <a:off x="971600" y="4150353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Bazı canlılar kuru iklimli çöllerde yaşamaya uyum </a:t>
            </a:r>
            <a:r>
              <a:rPr lang="tr-TR" sz="2400" dirty="0" err="1" smtClean="0"/>
              <a:t>sağlamışken,bazıları</a:t>
            </a:r>
            <a:r>
              <a:rPr lang="tr-TR" sz="2400" dirty="0" smtClean="0"/>
              <a:t> soğuk iklimli kutup bölgelerine uyum sağlamıştır.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Kutuplarda yaşayan hayvanların burun ve kulaklarının küçük olması adaptasyona örnektir.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8015090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ADAPTASYON ÖRNEKLERİ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Bukalemunun bulunduğu ortama uygun olarak renk değiştirmesi, adaptasyona örnektir.</a:t>
            </a:r>
            <a:endParaRPr lang="tr-TR" sz="3600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628800"/>
            <a:ext cx="3672408" cy="4536504"/>
          </a:xfrm>
        </p:spPr>
      </p:pic>
    </p:spTree>
    <p:extLst>
      <p:ext uri="{BB962C8B-B14F-4D97-AF65-F5344CB8AC3E}">
        <p14:creationId xmlns:p14="http://schemas.microsoft.com/office/powerpoint/2010/main" val="338404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Canlılarda belirli bir karakterin meydana gelmesinde kalıtımın yanı sıra çevrenin de önemli bir etkisi vardır.</a:t>
            </a:r>
          </a:p>
          <a:p>
            <a:r>
              <a:rPr lang="tr-TR" dirty="0" smtClean="0"/>
              <a:t>Kan grubu , dil yuvarlama gibi bazı özellikler sadece kalıtımla belirlenirken ; boy uzunluğu , zeka gibi bazı özelliklerin ortaya çıkmasını genetik yapı ve çevre belirler.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2413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ADAPTASYON ÖRNEKLERİ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Develerin hörgüçlerinde yağ depo etmeleri adaptasyon örneğidir.</a:t>
            </a:r>
            <a:endParaRPr lang="tr-TR" sz="3600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628800"/>
            <a:ext cx="3528392" cy="4464496"/>
          </a:xfrm>
        </p:spPr>
      </p:pic>
    </p:spTree>
    <p:extLst>
      <p:ext uri="{BB962C8B-B14F-4D97-AF65-F5344CB8AC3E}">
        <p14:creationId xmlns:p14="http://schemas.microsoft.com/office/powerpoint/2010/main" val="3622325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ADAPTASYON ÖRNEKLERİ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sz="3600" dirty="0" smtClean="0"/>
              <a:t>Ağaç dallarında yaşayan çekirgelerin görünüşlerinin ağaç dallarına benzemesi adaptasyona örnektir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628800"/>
            <a:ext cx="3456384" cy="4464496"/>
          </a:xfrm>
        </p:spPr>
      </p:pic>
    </p:spTree>
    <p:extLst>
      <p:ext uri="{BB962C8B-B14F-4D97-AF65-F5344CB8AC3E}">
        <p14:creationId xmlns:p14="http://schemas.microsoft.com/office/powerpoint/2010/main" val="26199736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ADAPTASYON ÖRNEKLERİ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844824"/>
            <a:ext cx="3621084" cy="4032448"/>
          </a:xfrm>
        </p:spPr>
      </p:pic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038600" cy="4137323"/>
          </a:xfrm>
        </p:spPr>
        <p:txBody>
          <a:bodyPr>
            <a:normAutofit/>
          </a:bodyPr>
          <a:lstStyle/>
          <a:p>
            <a:r>
              <a:rPr lang="tr-TR" sz="3600" dirty="0" smtClean="0"/>
              <a:t>Kaktüs bitkisi yaşadığı çöl ortamına uyum sağlamak için gövdesinde su depo eder.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2960121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ADAPTASYON ÖRNEKLERİ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Kurak bölgelerde yaşayan bitkilerin kökleri toprağın derinliklerine kadar iner. Ayrıca yaprakları küçük ve tüylüdür.</a:t>
            </a:r>
          </a:p>
          <a:p>
            <a:r>
              <a:rPr lang="tr-TR" sz="3600" dirty="0" smtClean="0"/>
              <a:t>Nemli bölgelerde yaşayan bitkilerin kökleri toprağa yakındır ve bu bitkilerin yaprakları oldukça geniştir.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7221582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DOĞAL SEÇİLİM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Canlılardan bulundukları ortama uyum sağlayanlar yaşamlarına devam eder. Uyum sağlamayanlar ise zamanla yok olur.</a:t>
            </a:r>
          </a:p>
          <a:p>
            <a:r>
              <a:rPr lang="tr-TR" dirty="0" smtClean="0"/>
              <a:t>Ortama uyum sağlayan canlıların yaşamlarını sürdürmesi , uyum sağlayamayanların ortamdan elenmesine doğal seçilim (seleksiyon) denir.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41179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i="1" dirty="0" err="1" smtClean="0">
                <a:solidFill>
                  <a:srgbClr val="FFFF00"/>
                </a:solidFill>
              </a:rPr>
              <a:t>NOT:</a:t>
            </a:r>
            <a:r>
              <a:rPr lang="tr-TR" sz="3600" i="1" dirty="0" err="1" smtClean="0"/>
              <a:t>Canlılardan</a:t>
            </a:r>
            <a:r>
              <a:rPr lang="tr-TR" sz="3600" i="1" dirty="0" smtClean="0"/>
              <a:t> yaşadıkları ortama uyum sağlayabilen ve bu konuda başarılı olan bireyler ; </a:t>
            </a:r>
            <a:r>
              <a:rPr lang="tr-TR" sz="3600" i="1" dirty="0" err="1" smtClean="0"/>
              <a:t>üreme,hayatta</a:t>
            </a:r>
            <a:r>
              <a:rPr lang="tr-TR" sz="3600" i="1" dirty="0" smtClean="0"/>
              <a:t> kalma yönünden avantajlı oldukları için bu özelliklerini nesilden </a:t>
            </a:r>
            <a:r>
              <a:rPr lang="tr-TR" sz="3600" i="1" dirty="0" err="1" smtClean="0"/>
              <a:t>nesile</a:t>
            </a:r>
            <a:r>
              <a:rPr lang="tr-TR" sz="3600" i="1" dirty="0" smtClean="0"/>
              <a:t> aktarırlar.</a:t>
            </a:r>
            <a:endParaRPr lang="tr-TR" sz="3600" i="1" dirty="0"/>
          </a:p>
        </p:txBody>
      </p:sp>
    </p:spTree>
    <p:extLst>
      <p:ext uri="{BB962C8B-B14F-4D97-AF65-F5344CB8AC3E}">
        <p14:creationId xmlns:p14="http://schemas.microsoft.com/office/powerpoint/2010/main" val="9386263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Süt veren inek ırklarının üretilmesi, bol et veren hayvanların çoğaltılması ,sera </a:t>
            </a:r>
            <a:r>
              <a:rPr lang="tr-TR" sz="3600" dirty="0" err="1" smtClean="0"/>
              <a:t>bitkiciliği</a:t>
            </a:r>
            <a:r>
              <a:rPr lang="tr-TR" sz="3600" dirty="0" smtClean="0"/>
              <a:t> için tohumların üretilmesi ise </a:t>
            </a:r>
            <a:r>
              <a:rPr lang="tr-TR" sz="3600" dirty="0" smtClean="0">
                <a:solidFill>
                  <a:srgbClr val="FFFF00"/>
                </a:solidFill>
              </a:rPr>
              <a:t>yapay</a:t>
            </a:r>
            <a:r>
              <a:rPr lang="tr-TR" sz="3600" dirty="0" smtClean="0"/>
              <a:t> </a:t>
            </a:r>
            <a:r>
              <a:rPr lang="tr-TR" sz="3600" dirty="0" smtClean="0">
                <a:solidFill>
                  <a:srgbClr val="FFFF00"/>
                </a:solidFill>
              </a:rPr>
              <a:t>seçilim</a:t>
            </a:r>
            <a:r>
              <a:rPr lang="tr-TR" sz="3600" dirty="0" smtClean="0"/>
              <a:t> örnekleridir.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9074909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EVRİM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Canlı türleri, uzun yıllar boyunca nesilden </a:t>
            </a:r>
            <a:r>
              <a:rPr lang="tr-TR" sz="3600" dirty="0" err="1" smtClean="0"/>
              <a:t>nesile</a:t>
            </a:r>
            <a:r>
              <a:rPr lang="tr-TR" sz="3600" dirty="0" smtClean="0"/>
              <a:t> değişime uğramış ve ilk özelliklerinden farklı hale </a:t>
            </a:r>
            <a:r>
              <a:rPr lang="tr-TR" sz="3600" dirty="0" err="1" smtClean="0"/>
              <a:t>gelmişlerdir.Bu</a:t>
            </a:r>
            <a:r>
              <a:rPr lang="tr-TR" sz="3600" dirty="0" smtClean="0"/>
              <a:t> değişim sürecine evrim denilmektedir.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1047934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917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dirty="0" smtClean="0"/>
              <a:t>Evrim teorisine göre;</a:t>
            </a:r>
          </a:p>
          <a:p>
            <a:r>
              <a:rPr lang="tr-TR" sz="3600" dirty="0" smtClean="0"/>
              <a:t>Türler uzun zaman içerisinde kalıtsal yönden farklılıklar kazanmışlardır.</a:t>
            </a:r>
          </a:p>
          <a:p>
            <a:r>
              <a:rPr lang="tr-TR" sz="3600" dirty="0" smtClean="0"/>
              <a:t>Ortama uyum sağlayan canlıların yaşamaya devam etmeleri kendi atalarından farklı özelliklere sahip yeni türler oluşturmalarına neden olmuştur.</a:t>
            </a:r>
          </a:p>
          <a:p>
            <a:pPr marL="0" indent="0">
              <a:buNone/>
            </a:pPr>
            <a:endParaRPr lang="tr-TR" sz="3600" dirty="0" smtClean="0"/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1659614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Lamarck’ın</a:t>
            </a:r>
            <a:r>
              <a:rPr lang="tr-TR" dirty="0" smtClean="0"/>
              <a:t> Evrim Görüşü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Lamarck,kullanılan</a:t>
            </a:r>
            <a:r>
              <a:rPr lang="tr-TR" dirty="0" smtClean="0"/>
              <a:t> organların ve yapıların </a:t>
            </a:r>
            <a:r>
              <a:rPr lang="tr-TR" dirty="0" err="1" smtClean="0"/>
              <a:t>gelişeceğini,kullanılmayan</a:t>
            </a:r>
            <a:r>
              <a:rPr lang="tr-TR" dirty="0" smtClean="0"/>
              <a:t> organların ve yapıların köreleceğini söylemiştir.</a:t>
            </a:r>
          </a:p>
          <a:p>
            <a:r>
              <a:rPr lang="tr-TR" dirty="0" smtClean="0"/>
              <a:t>Ayrıca sonradan </a:t>
            </a:r>
            <a:r>
              <a:rPr lang="tr-TR" dirty="0" err="1" smtClean="0"/>
              <a:t>kazanılmış,kalıtsal</a:t>
            </a:r>
            <a:r>
              <a:rPr lang="tr-TR" dirty="0" smtClean="0"/>
              <a:t> olmayan karakterlerin nesilden </a:t>
            </a:r>
            <a:r>
              <a:rPr lang="tr-TR" dirty="0" err="1" smtClean="0"/>
              <a:t>nesile</a:t>
            </a:r>
            <a:r>
              <a:rPr lang="tr-TR" dirty="0" smtClean="0"/>
              <a:t> aktarılabileceğini belirtmiştir.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2823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i="1" dirty="0" smtClean="0">
                <a:solidFill>
                  <a:srgbClr val="FFFF00"/>
                </a:solidFill>
              </a:rPr>
              <a:t>NOT: </a:t>
            </a:r>
            <a:r>
              <a:rPr lang="tr-TR" sz="4800" i="1" dirty="0" err="1" smtClean="0"/>
              <a:t>Fenotipin</a:t>
            </a:r>
            <a:r>
              <a:rPr lang="tr-TR" sz="4800" i="1" dirty="0" smtClean="0"/>
              <a:t> ortaya çıkmasında genetik yapı ve çevresel etkiler birlikte görev alır.</a:t>
            </a:r>
            <a:endParaRPr lang="tr-TR" sz="4800" i="1" dirty="0"/>
          </a:p>
        </p:txBody>
      </p:sp>
    </p:spTree>
    <p:extLst>
      <p:ext uri="{BB962C8B-B14F-4D97-AF65-F5344CB8AC3E}">
        <p14:creationId xmlns:p14="http://schemas.microsoft.com/office/powerpoint/2010/main" val="39582432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32656"/>
            <a:ext cx="5580209" cy="3292158"/>
          </a:xfrm>
        </p:spPr>
      </p:pic>
      <p:sp>
        <p:nvSpPr>
          <p:cNvPr id="5" name="Dikdörtgen 4"/>
          <p:cNvSpPr/>
          <p:nvPr/>
        </p:nvSpPr>
        <p:spPr>
          <a:xfrm>
            <a:off x="971600" y="3789040"/>
            <a:ext cx="7200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err="1"/>
              <a:t>Lamarck’a</a:t>
            </a:r>
            <a:r>
              <a:rPr lang="tr-TR" sz="2800" dirty="0"/>
              <a:t> göre eskiden zürafaların boyunları </a:t>
            </a:r>
            <a:r>
              <a:rPr lang="tr-TR" sz="2800" dirty="0" err="1"/>
              <a:t>kısaydı.Ağaçların</a:t>
            </a:r>
            <a:r>
              <a:rPr lang="tr-TR" sz="2800" dirty="0"/>
              <a:t> yapraklarına yetişebilmek için zamanla boyunları </a:t>
            </a:r>
            <a:r>
              <a:rPr lang="tr-TR" sz="2800" dirty="0" err="1"/>
              <a:t>uzamıştır.Bu</a:t>
            </a:r>
            <a:r>
              <a:rPr lang="tr-TR" sz="2800" dirty="0"/>
              <a:t> özellikleri de yavrularına aktarılmıştır.</a:t>
            </a:r>
          </a:p>
        </p:txBody>
      </p:sp>
    </p:spTree>
    <p:extLst>
      <p:ext uri="{BB962C8B-B14F-4D97-AF65-F5344CB8AC3E}">
        <p14:creationId xmlns:p14="http://schemas.microsoft.com/office/powerpoint/2010/main" val="11083932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i="1" dirty="0" err="1" smtClean="0">
                <a:solidFill>
                  <a:srgbClr val="FFFF00"/>
                </a:solidFill>
              </a:rPr>
              <a:t>NOT:</a:t>
            </a:r>
            <a:r>
              <a:rPr lang="tr-TR" sz="3600" i="1" dirty="0" err="1" smtClean="0"/>
              <a:t>Lamarck</a:t>
            </a:r>
            <a:r>
              <a:rPr lang="tr-TR" sz="3600" i="1" dirty="0" smtClean="0"/>
              <a:t>, çevre şartlarının etkisiyle canlılarda meydana gelen değişikliklerin kalıtsal olduğunu savunmuştur.</a:t>
            </a:r>
            <a:endParaRPr lang="tr-TR" sz="3600" i="1" dirty="0"/>
          </a:p>
        </p:txBody>
      </p:sp>
    </p:spTree>
    <p:extLst>
      <p:ext uri="{BB962C8B-B14F-4D97-AF65-F5344CB8AC3E}">
        <p14:creationId xmlns:p14="http://schemas.microsoft.com/office/powerpoint/2010/main" val="36895229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Darwin’in Evrim Görüşü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Darwin’e göre ; evrimin gerçekleşmesinde varyasyon ve doğal seçilim olayları görev yapar.</a:t>
            </a:r>
          </a:p>
          <a:p>
            <a:r>
              <a:rPr lang="tr-TR" dirty="0" err="1" smtClean="0"/>
              <a:t>Darwin,ortama</a:t>
            </a:r>
            <a:r>
              <a:rPr lang="tr-TR" dirty="0" smtClean="0"/>
              <a:t> uygun yapı ve özellikte olan canlıların ortama uyum sağladıklarını ve yaşamlarını devam ettirdiklerini söylemiştir.</a:t>
            </a:r>
          </a:p>
          <a:p>
            <a:r>
              <a:rPr lang="tr-TR" dirty="0"/>
              <a:t>O</a:t>
            </a:r>
            <a:r>
              <a:rPr lang="tr-TR" dirty="0" smtClean="0"/>
              <a:t>rtam koşullarına uyum sağlayamayanların ise </a:t>
            </a:r>
            <a:r>
              <a:rPr lang="tr-TR" dirty="0" err="1" smtClean="0"/>
              <a:t>elendiğini,yok</a:t>
            </a:r>
            <a:r>
              <a:rPr lang="tr-TR" dirty="0" smtClean="0"/>
              <a:t> olduğunu belirtmiştir.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49558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VARYASYON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Aynı türdeki canlılar arasında bulunan çeşitliliktir.</a:t>
            </a:r>
          </a:p>
          <a:p>
            <a:r>
              <a:rPr lang="tr-TR" sz="3600" dirty="0" smtClean="0"/>
              <a:t>Kalıtsal varyasyonların oluşmasında </a:t>
            </a:r>
            <a:r>
              <a:rPr lang="tr-TR" sz="3600" dirty="0" err="1" smtClean="0"/>
              <a:t>mayoz</a:t>
            </a:r>
            <a:r>
              <a:rPr lang="tr-TR" sz="3600" dirty="0" smtClean="0"/>
              <a:t> bölünme , eşeyli üreme ve mutasyonlar etkilidir.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523198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MODİFİKASYON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Canlıların </a:t>
            </a:r>
            <a:r>
              <a:rPr lang="tr-TR" dirty="0" err="1" smtClean="0"/>
              <a:t>fenotipinde</a:t>
            </a:r>
            <a:r>
              <a:rPr lang="tr-TR" dirty="0" smtClean="0"/>
              <a:t> çevrenin etkisi ile meydana gelen ve kalıtsal olmayan değişikliklere modifikasyon denir.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sz="5400" i="1" dirty="0" smtClean="0">
                <a:solidFill>
                  <a:srgbClr val="FFFF00"/>
                </a:solidFill>
              </a:rPr>
              <a:t>NOT : </a:t>
            </a:r>
            <a:r>
              <a:rPr lang="tr-TR" sz="5400" i="1" dirty="0" smtClean="0"/>
              <a:t>Modifikasyonlar kalıtsal değildir !!!</a:t>
            </a:r>
            <a:endParaRPr lang="tr-TR" sz="5400" i="1" dirty="0"/>
          </a:p>
        </p:txBody>
      </p:sp>
    </p:spTree>
    <p:extLst>
      <p:ext uri="{BB962C8B-B14F-4D97-AF65-F5344CB8AC3E}">
        <p14:creationId xmlns:p14="http://schemas.microsoft.com/office/powerpoint/2010/main" val="1371447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MODİFİKASYON ÖRNEKLERİ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Çuha çiçeği 30 derecenin altında </a:t>
            </a:r>
            <a:r>
              <a:rPr lang="tr-TR" sz="4000" dirty="0" err="1" smtClean="0"/>
              <a:t>kırmızı,daha</a:t>
            </a:r>
            <a:r>
              <a:rPr lang="tr-TR" sz="4000" dirty="0" smtClean="0"/>
              <a:t> </a:t>
            </a:r>
            <a:r>
              <a:rPr lang="tr-TR" sz="4000" dirty="0" err="1" smtClean="0"/>
              <a:t>yiksek</a:t>
            </a:r>
            <a:r>
              <a:rPr lang="tr-TR" sz="4000" dirty="0" smtClean="0"/>
              <a:t> sıcaklıklarda pembe açarlar.</a:t>
            </a:r>
            <a:endParaRPr lang="tr-TR" sz="4000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514" y="1628800"/>
            <a:ext cx="3346870" cy="4464496"/>
          </a:xfrm>
        </p:spPr>
      </p:pic>
    </p:spTree>
    <p:extLst>
      <p:ext uri="{BB962C8B-B14F-4D97-AF65-F5344CB8AC3E}">
        <p14:creationId xmlns:p14="http://schemas.microsoft.com/office/powerpoint/2010/main" val="3553948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MODİFİKASYON ÖRNEKLERİ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Spor yapan bir kişinin kaslarının gelişmesi</a:t>
            </a:r>
            <a:endParaRPr lang="tr-TR" sz="4400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700808"/>
            <a:ext cx="4038600" cy="4032448"/>
          </a:xfrm>
        </p:spPr>
      </p:pic>
    </p:spTree>
    <p:extLst>
      <p:ext uri="{BB962C8B-B14F-4D97-AF65-F5344CB8AC3E}">
        <p14:creationId xmlns:p14="http://schemas.microsoft.com/office/powerpoint/2010/main" val="1041816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tr-TR" dirty="0" smtClean="0"/>
              <a:t>MODİFİKASYON ÖRNEKLERİ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Yazın güneşlenen bir kişinin ten renginin güneş etkisiyle koyulaşması</a:t>
            </a:r>
            <a:endParaRPr lang="tr-TR" sz="4000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628800"/>
            <a:ext cx="3528392" cy="4536504"/>
          </a:xfrm>
        </p:spPr>
      </p:pic>
    </p:spTree>
    <p:extLst>
      <p:ext uri="{BB962C8B-B14F-4D97-AF65-F5344CB8AC3E}">
        <p14:creationId xmlns:p14="http://schemas.microsoft.com/office/powerpoint/2010/main" val="2534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MODİFİKASYON ÖRNEKLERİ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Sirke sineklerinin 16 derecede düz kanatlı 25 derecede kıvrık kanatlarının olması</a:t>
            </a:r>
            <a:endParaRPr lang="tr-TR" sz="3600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700808"/>
            <a:ext cx="3456384" cy="4392488"/>
          </a:xfrm>
        </p:spPr>
      </p:pic>
    </p:spTree>
    <p:extLst>
      <p:ext uri="{BB962C8B-B14F-4D97-AF65-F5344CB8AC3E}">
        <p14:creationId xmlns:p14="http://schemas.microsoft.com/office/powerpoint/2010/main" val="640708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MODİFİKASYON ÖRNEKLERİ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Larvaların arı sütü ile beslenenlerinden kraliçe arı, bal özü ile beslenenlerinden işçi arı oluşması</a:t>
            </a:r>
            <a:endParaRPr lang="tr-TR" sz="3600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628800"/>
            <a:ext cx="3240360" cy="4464496"/>
          </a:xfrm>
        </p:spPr>
      </p:pic>
    </p:spTree>
    <p:extLst>
      <p:ext uri="{BB962C8B-B14F-4D97-AF65-F5344CB8AC3E}">
        <p14:creationId xmlns:p14="http://schemas.microsoft.com/office/powerpoint/2010/main" val="4082910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229</TotalTime>
  <Words>702</Words>
  <Application>Microsoft Office PowerPoint</Application>
  <PresentationFormat>Ekran Gösterisi (4:3)</PresentationFormat>
  <Paragraphs>83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4" baseType="lpstr">
      <vt:lpstr>Döküm</vt:lpstr>
      <vt:lpstr>ÇEVRE ETKENLERİNİN KALITIMA ETKİSİ</vt:lpstr>
      <vt:lpstr>PowerPoint Sunusu</vt:lpstr>
      <vt:lpstr>PowerPoint Sunusu</vt:lpstr>
      <vt:lpstr>MODİFİKASYON</vt:lpstr>
      <vt:lpstr>MODİFİKASYON ÖRNEKLERİ</vt:lpstr>
      <vt:lpstr>MODİFİKASYON ÖRNEKLERİ</vt:lpstr>
      <vt:lpstr>MODİFİKASYON ÖRNEKLERİ</vt:lpstr>
      <vt:lpstr>MODİFİKASYON ÖRNEKLERİ</vt:lpstr>
      <vt:lpstr>MODİFİKASYON ÖRNEKLERİ</vt:lpstr>
      <vt:lpstr>Ortanca çiçeği; toprağın ph’ı düşük olursa  mavi-mor renkli,ph’ı yüksek olursa pembe-beyaz renkli olur.</vt:lpstr>
      <vt:lpstr>MODİFİKASYON ÖRNEKLERİ</vt:lpstr>
      <vt:lpstr>PowerPoint Sunusu</vt:lpstr>
      <vt:lpstr>MUTASYON</vt:lpstr>
      <vt:lpstr>EŞEY HÜCRELERİNDE MEYDANA GELEN MUTASYON ÖRNEKLERİ</vt:lpstr>
      <vt:lpstr>PowerPoint Sunusu</vt:lpstr>
      <vt:lpstr>PowerPoint Sunusu</vt:lpstr>
      <vt:lpstr>ADAPTASYON</vt:lpstr>
      <vt:lpstr>ADAPTASYON ÖRNEKLERİ</vt:lpstr>
      <vt:lpstr>ADAPTASYON ÖRNEKLERİ</vt:lpstr>
      <vt:lpstr>ADAPTASYON ÖRNEKLERİ</vt:lpstr>
      <vt:lpstr>ADAPTASYON ÖRNEKLERİ</vt:lpstr>
      <vt:lpstr>ADAPTASYON ÖRNEKLERİ</vt:lpstr>
      <vt:lpstr>ADAPTASYON ÖRNEKLERİ</vt:lpstr>
      <vt:lpstr>DOĞAL SEÇİLİM</vt:lpstr>
      <vt:lpstr>PowerPoint Sunusu</vt:lpstr>
      <vt:lpstr>PowerPoint Sunusu</vt:lpstr>
      <vt:lpstr>EVRİM</vt:lpstr>
      <vt:lpstr>PowerPoint Sunusu</vt:lpstr>
      <vt:lpstr>Lamarck’ın Evrim Görüşü</vt:lpstr>
      <vt:lpstr>PowerPoint Sunusu</vt:lpstr>
      <vt:lpstr>PowerPoint Sunusu</vt:lpstr>
      <vt:lpstr>Darwin’in Evrim Görüşü</vt:lpstr>
      <vt:lpstr>VARYASYON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ÇEVRE ETKENLERİNİN KALITIMA ETKİSİ</dc:title>
  <dc:creator>aslı</dc:creator>
  <cp:lastModifiedBy>aslı</cp:lastModifiedBy>
  <cp:revision>12</cp:revision>
  <dcterms:created xsi:type="dcterms:W3CDTF">2015-11-06T17:09:19Z</dcterms:created>
  <dcterms:modified xsi:type="dcterms:W3CDTF">2015-11-06T21:10:55Z</dcterms:modified>
</cp:coreProperties>
</file>