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340" r:id="rId3"/>
    <p:sldId id="341" r:id="rId4"/>
    <p:sldId id="345" r:id="rId5"/>
    <p:sldId id="342" r:id="rId6"/>
    <p:sldId id="343" r:id="rId7"/>
    <p:sldId id="344" r:id="rId8"/>
    <p:sldId id="346" r:id="rId9"/>
    <p:sldId id="347" r:id="rId10"/>
    <p:sldId id="348" r:id="rId11"/>
    <p:sldId id="349" r:id="rId12"/>
    <p:sldId id="258" r:id="rId13"/>
    <p:sldId id="259" r:id="rId14"/>
    <p:sldId id="260" r:id="rId15"/>
    <p:sldId id="261" r:id="rId16"/>
    <p:sldId id="262" r:id="rId17"/>
    <p:sldId id="263" r:id="rId18"/>
    <p:sldId id="350" r:id="rId19"/>
    <p:sldId id="351" r:id="rId20"/>
    <p:sldId id="352" r:id="rId21"/>
    <p:sldId id="353" r:id="rId22"/>
    <p:sldId id="374" r:id="rId23"/>
    <p:sldId id="375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278" r:id="rId33"/>
    <p:sldId id="362" r:id="rId34"/>
    <p:sldId id="363" r:id="rId35"/>
    <p:sldId id="364" r:id="rId36"/>
    <p:sldId id="365" r:id="rId37"/>
    <p:sldId id="367" r:id="rId38"/>
    <p:sldId id="368" r:id="rId39"/>
    <p:sldId id="369" r:id="rId40"/>
    <p:sldId id="370" r:id="rId41"/>
    <p:sldId id="373" r:id="rId42"/>
    <p:sldId id="371" r:id="rId43"/>
    <p:sldId id="279" r:id="rId44"/>
    <p:sldId id="376" r:id="rId45"/>
    <p:sldId id="377" r:id="rId46"/>
    <p:sldId id="378" r:id="rId47"/>
    <p:sldId id="280" r:id="rId48"/>
    <p:sldId id="281" r:id="rId49"/>
    <p:sldId id="372" r:id="rId50"/>
    <p:sldId id="283" r:id="rId51"/>
    <p:sldId id="284" r:id="rId52"/>
    <p:sldId id="285" r:id="rId53"/>
    <p:sldId id="286" r:id="rId54"/>
    <p:sldId id="287" r:id="rId55"/>
    <p:sldId id="379" r:id="rId56"/>
    <p:sldId id="288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  <p:sldId id="300" r:id="rId69"/>
    <p:sldId id="301" r:id="rId70"/>
    <p:sldId id="302" r:id="rId71"/>
    <p:sldId id="303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>
      <p:cViewPr varScale="1">
        <p:scale>
          <a:sx n="94" d="100"/>
          <a:sy n="94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22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28A6B-CE52-4A65-8750-D97A92C0C2C5}" type="datetimeFigureOut">
              <a:rPr lang="tr-TR" smtClean="0"/>
              <a:pPr/>
              <a:t>25.03.2012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1B55C-6F7A-45DD-AE78-EF0585A1403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1B55C-6F7A-45DD-AE78-EF0585A14033}" type="slidenum">
              <a:rPr lang="tr-TR" smtClean="0"/>
              <a:pPr/>
              <a:t>61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1B55C-6F7A-45DD-AE78-EF0585A14033}" type="slidenum">
              <a:rPr lang="tr-TR" smtClean="0"/>
              <a:pPr/>
              <a:t>62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25.03.2012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/>
          <a:lstStyle/>
          <a:p>
            <a:r>
              <a:rPr lang="tr-TR" dirty="0" smtClean="0"/>
              <a:t>MADDENİN YAPISI VE ÖZELLİKLERİ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6400800" cy="648072"/>
          </a:xfrm>
        </p:spPr>
        <p:txBody>
          <a:bodyPr/>
          <a:lstStyle/>
          <a:p>
            <a:r>
              <a:rPr lang="tr-TR" dirty="0" smtClean="0"/>
              <a:t>MADDE NEDİR? VE ÖZELLİKLERİ</a:t>
            </a:r>
            <a:endParaRPr lang="tr-TR" dirty="0"/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1619672" y="3501008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KİMYASAL BAĞLAR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Alt Başlık"/>
          <p:cNvSpPr txBox="1">
            <a:spLocks/>
          </p:cNvSpPr>
          <p:nvPr/>
        </p:nvSpPr>
        <p:spPr>
          <a:xfrm>
            <a:off x="2743200" y="5229200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Alt Başlık"/>
          <p:cNvSpPr txBox="1">
            <a:spLocks/>
          </p:cNvSpPr>
          <p:nvPr/>
        </p:nvSpPr>
        <p:spPr>
          <a:xfrm>
            <a:off x="2987824" y="4149080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KİMYASAL TEPKİMELER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752" cy="21328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941168"/>
            <a:ext cx="50292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Alt Başlık"/>
          <p:cNvSpPr txBox="1">
            <a:spLocks/>
          </p:cNvSpPr>
          <p:nvPr/>
        </p:nvSpPr>
        <p:spPr>
          <a:xfrm>
            <a:off x="2051720" y="292494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ELEMENTLERİN SINIFLANDIRILMASI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MADDENİN SINIFLANDIRILMASI</a:t>
            </a:r>
            <a:endParaRPr lang="tr-TR" dirty="0"/>
          </a:p>
        </p:txBody>
      </p:sp>
      <p:pic>
        <p:nvPicPr>
          <p:cNvPr id="6146" name="Picture 2" descr="C:\Users\Exper\Desktop\E-Etüt Projesi Dökümanları\5. ders materyalleri\imagesCAGLR71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352928" cy="5302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SAF MADDELER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ÖZELLİKLERİ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Tek tür tanecik içerirler.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Erime ve kaynama noktaları sabittir.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Homojendirler.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Elementler ve bileşikler olmak üzere ikiye ayrılır.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Fiziksel yollarla daha basit maddelere ayrılamazlar.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ELEMENTLERİN SINIFLANDIRILMASI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Tek tür atom ya da tek tür atomun oluşturduğu moleküllerden oluşan ve kendinden daha basit maddelere ayrılamayan saf maddelere denir.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7170" name="Picture 2" descr="C:\Users\Exper\Desktop\E-Etüt Projesi Dökümanları\5. ders materyalleri\imagesCAXD6O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2520280" cy="2540125"/>
          </a:xfrm>
          <a:prstGeom prst="rect">
            <a:avLst/>
          </a:prstGeom>
          <a:noFill/>
        </p:spPr>
      </p:pic>
      <p:pic>
        <p:nvPicPr>
          <p:cNvPr id="7171" name="Picture 3" descr="C:\Users\Exper\Desktop\E-Etüt Projesi Dökümanları\5. ders materyalleri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645024"/>
            <a:ext cx="5100104" cy="2609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ELEMENTLERİN ÖZELLİKLERİ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1- Kendi özeliğini taşıyan en küçük yapı birimleri atomlardır.</a:t>
            </a:r>
          </a:p>
          <a:p>
            <a:pPr>
              <a:buNone/>
            </a:pPr>
            <a:r>
              <a:rPr lang="tr-TR" dirty="0" smtClean="0"/>
              <a:t>2- Aynı cins atomlardan oluşurlar.</a:t>
            </a:r>
          </a:p>
          <a:p>
            <a:pPr>
              <a:buNone/>
            </a:pPr>
            <a:r>
              <a:rPr lang="tr-TR" dirty="0" smtClean="0"/>
              <a:t>3- Kendinden daha basit ve farklı maddelere ayrılamazlar.</a:t>
            </a:r>
          </a:p>
          <a:p>
            <a:pPr>
              <a:buNone/>
            </a:pPr>
            <a:r>
              <a:rPr lang="tr-TR" dirty="0" smtClean="0"/>
              <a:t>4- Saf maddelerdir.</a:t>
            </a:r>
          </a:p>
          <a:p>
            <a:pPr>
              <a:buNone/>
            </a:pPr>
            <a:r>
              <a:rPr lang="tr-TR" dirty="0" smtClean="0"/>
              <a:t>5- Sembollerle gösterilirler.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ELEMENTLERİN SEMBOLLERİ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Elementler uluslararası bir bilim dili oluşturacak şekilde kısaltılarak sembollerle gösterilirler.</a:t>
            </a:r>
          </a:p>
          <a:p>
            <a:r>
              <a:rPr lang="tr-TR" dirty="0" smtClean="0"/>
              <a:t>Elementlerin Latince adları kısaltılır.</a:t>
            </a:r>
          </a:p>
          <a:p>
            <a:r>
              <a:rPr lang="tr-TR" dirty="0" smtClean="0"/>
              <a:t>1. harfleri büyük yazılır.</a:t>
            </a:r>
          </a:p>
          <a:p>
            <a:r>
              <a:rPr lang="tr-TR" dirty="0" smtClean="0"/>
              <a:t>Başka harf yazılacaksa küçük yazılır.</a:t>
            </a:r>
            <a:endParaRPr lang="tr-TR" dirty="0"/>
          </a:p>
          <a:p>
            <a:pPr>
              <a:buNone/>
            </a:pPr>
            <a:r>
              <a:rPr lang="tr-TR" dirty="0" smtClean="0"/>
              <a:t>Örnek; </a:t>
            </a:r>
          </a:p>
          <a:p>
            <a:r>
              <a:rPr lang="tr-TR" dirty="0" err="1" smtClean="0"/>
              <a:t>Carbonium</a:t>
            </a:r>
            <a:r>
              <a:rPr lang="tr-TR" dirty="0" smtClean="0"/>
              <a:t> &gt;&gt;&gt;&gt;&gt;&gt;&gt; C, </a:t>
            </a:r>
            <a:r>
              <a:rPr lang="tr-TR" dirty="0" err="1" smtClean="0"/>
              <a:t>Calcium</a:t>
            </a:r>
            <a:r>
              <a:rPr lang="tr-TR" dirty="0" smtClean="0"/>
              <a:t>&gt;&gt;&gt;&gt;&gt;&gt;&gt;&gt; </a:t>
            </a:r>
            <a:r>
              <a:rPr lang="tr-TR" dirty="0" err="1" smtClean="0"/>
              <a:t>Ca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ELEMENTLERİN ÖZELLİKLERİ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6- Metaller, Ametaller, </a:t>
            </a:r>
            <a:r>
              <a:rPr lang="tr-TR" dirty="0" err="1" smtClean="0"/>
              <a:t>Soygazlar</a:t>
            </a:r>
            <a:r>
              <a:rPr lang="tr-TR" dirty="0" smtClean="0"/>
              <a:t> ve Yarı metaller olmak üzere 4 grupta incelenirler.</a:t>
            </a:r>
          </a:p>
          <a:p>
            <a:pPr>
              <a:buNone/>
            </a:pPr>
            <a:r>
              <a:rPr lang="tr-TR" dirty="0" smtClean="0"/>
              <a:t>7- Doğada yaklaşık 120 element bulunur.</a:t>
            </a:r>
          </a:p>
          <a:p>
            <a:pPr>
              <a:buNone/>
            </a:pPr>
            <a:r>
              <a:rPr lang="tr-TR" dirty="0" smtClean="0"/>
              <a:t>8- Elementler periyodik tabloda belli özelliklerine göre sınıflandırılırlar.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ELEMENTLERİN SINIFLANDIRILMASI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METALLERİN ÖZELLİKLERİ;</a:t>
            </a:r>
          </a:p>
          <a:p>
            <a:pPr>
              <a:buNone/>
            </a:pPr>
            <a:r>
              <a:rPr lang="tr-TR" dirty="0" smtClean="0"/>
              <a:t>	1.Yüzeyleri parlaktır. Işığı yansıtırlar.</a:t>
            </a:r>
            <a:br>
              <a:rPr lang="tr-TR" dirty="0" smtClean="0"/>
            </a:br>
            <a:r>
              <a:rPr lang="tr-TR" dirty="0" smtClean="0"/>
              <a:t>2. Isı ve elektriği iyi iletirler.</a:t>
            </a:r>
            <a:br>
              <a:rPr lang="tr-TR" dirty="0" smtClean="0"/>
            </a:br>
            <a:r>
              <a:rPr lang="tr-TR" dirty="0" smtClean="0"/>
              <a:t>3. Esnektirler. Tel ve levha haline gelebilirler.</a:t>
            </a:r>
            <a:br>
              <a:rPr lang="tr-TR" dirty="0" smtClean="0"/>
            </a:br>
            <a:r>
              <a:rPr lang="tr-TR" dirty="0" smtClean="0"/>
              <a:t>4. Oda koşullarında (25 °C sıcaklık ve 1 </a:t>
            </a:r>
            <a:r>
              <a:rPr lang="tr-TR" dirty="0" err="1" smtClean="0"/>
              <a:t>atm</a:t>
            </a:r>
            <a:r>
              <a:rPr lang="tr-TR" dirty="0" smtClean="0"/>
              <a:t> basınç) katı halde bulunurlar. (Cıva sıvı haldedir)</a:t>
            </a:r>
            <a:br>
              <a:rPr lang="tr-TR" dirty="0" smtClean="0"/>
            </a:br>
            <a:r>
              <a:rPr lang="tr-TR" dirty="0" smtClean="0"/>
              <a:t>5. Ametallerle iyonik yapılı bileşikler oluştururlar.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8194" name="Picture 2" descr="C:\Users\Exper\Desktop\E-Etüt Projesi Dökümanları\5. ders materyalleri\meta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268760"/>
            <a:ext cx="215539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METALLER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	6. Kendi aralarında bileşik oluşturmazlar. </a:t>
            </a:r>
            <a:br>
              <a:rPr lang="tr-TR" dirty="0" smtClean="0"/>
            </a:br>
            <a:r>
              <a:rPr lang="tr-TR" dirty="0" smtClean="0"/>
              <a:t>7. Erime ve kaynama noktaları yüksektir.</a:t>
            </a:r>
            <a:br>
              <a:rPr lang="tr-TR" dirty="0" smtClean="0"/>
            </a:br>
            <a:r>
              <a:rPr lang="tr-TR" dirty="0" smtClean="0"/>
              <a:t>8. Son yörüngelerinde 1,2,3 elektron bulundururlar. Elektron vererek reaksiyonlara girdiklerinden bileşiklerinde (+) değerlik kazanırlar.</a:t>
            </a:r>
            <a:br>
              <a:rPr lang="tr-TR" dirty="0" smtClean="0"/>
            </a:br>
            <a:r>
              <a:rPr lang="tr-TR" dirty="0" smtClean="0"/>
              <a:t>9. Tek atomlu molekül </a:t>
            </a:r>
          </a:p>
          <a:p>
            <a:pPr>
              <a:buNone/>
            </a:pPr>
            <a:r>
              <a:rPr lang="tr-TR" dirty="0" smtClean="0"/>
              <a:t>halinde bulunurlar.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9218" name="Picture 2" descr="C:\Users\Exper\Desktop\E-Etüt Projesi Dökümanları\5. ders materyalleri\meta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05064"/>
            <a:ext cx="3574876" cy="2330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AMETALLER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	1-Normal koşullarda katı (karbon, kükürt gibi), sıvı (brom gibi) ve gaz (hidrojen, oksijen, klor gibi) halinde bulunurlar.</a:t>
            </a:r>
            <a:br>
              <a:rPr lang="tr-TR" dirty="0" smtClean="0"/>
            </a:br>
            <a:r>
              <a:rPr lang="tr-TR" dirty="0" smtClean="0"/>
              <a:t>2-Parlak değillerdir. Renkli veya renksiz olurlar. Işığı kırar veya geçirirler.</a:t>
            </a:r>
            <a:br>
              <a:rPr lang="tr-TR" dirty="0" smtClean="0"/>
            </a:br>
            <a:r>
              <a:rPr lang="tr-TR" dirty="0" smtClean="0"/>
              <a:t>3-Isıyı ve elektriği iyi iletmezler. Çoğu yalıtkandır.</a:t>
            </a:r>
            <a:br>
              <a:rPr lang="tr-TR" dirty="0" smtClean="0"/>
            </a:br>
            <a:r>
              <a:rPr lang="tr-TR" dirty="0" smtClean="0"/>
              <a:t>4-Esnek değillerdir. Tel ve levha </a:t>
            </a:r>
          </a:p>
          <a:p>
            <a:pPr>
              <a:buNone/>
            </a:pPr>
            <a:r>
              <a:rPr lang="tr-TR" dirty="0" smtClean="0"/>
              <a:t>haline gelmezler.</a:t>
            </a:r>
            <a:br>
              <a:rPr lang="tr-TR" dirty="0" smtClean="0"/>
            </a:br>
            <a:r>
              <a:rPr lang="tr-TR" dirty="0" smtClean="0"/>
              <a:t>5-Erime noktaları düşük, </a:t>
            </a:r>
          </a:p>
          <a:p>
            <a:pPr>
              <a:buNone/>
            </a:pPr>
            <a:r>
              <a:rPr lang="tr-TR" dirty="0" smtClean="0"/>
              <a:t>öz kütleleri küçüktür.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42" name="Picture 2" descr="C:\Users\Exper\Desktop\E-Etüt Projesi Dökümanları\5. ders materyalleri\karb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3905672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AMETALLER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6-Doğada genel olarak molekül halinde bulunurlar.(H2, O2, N2, Cl2 gibi).</a:t>
            </a:r>
            <a:br>
              <a:rPr lang="tr-TR" dirty="0" smtClean="0"/>
            </a:br>
            <a:r>
              <a:rPr lang="tr-TR" dirty="0" smtClean="0"/>
              <a:t>7-Ametaller, metallerle etkileşerek iyon bileşikleri oluşturur.(</a:t>
            </a:r>
            <a:r>
              <a:rPr lang="tr-TR" dirty="0" err="1" smtClean="0"/>
              <a:t>NaCl</a:t>
            </a:r>
            <a:r>
              <a:rPr lang="tr-TR" dirty="0" smtClean="0"/>
              <a:t>, </a:t>
            </a:r>
            <a:r>
              <a:rPr lang="tr-TR" dirty="0" err="1" smtClean="0"/>
              <a:t>FeS</a:t>
            </a:r>
            <a:r>
              <a:rPr lang="tr-TR" dirty="0" smtClean="0"/>
              <a:t> gibi)</a:t>
            </a:r>
            <a:br>
              <a:rPr lang="tr-TR" dirty="0" smtClean="0"/>
            </a:br>
            <a:r>
              <a:rPr lang="tr-TR" dirty="0" smtClean="0"/>
              <a:t>8-Ametaller, kimyasal olaylarda genel olarak</a:t>
            </a:r>
          </a:p>
          <a:p>
            <a:pPr>
              <a:buNone/>
            </a:pPr>
            <a:r>
              <a:rPr lang="tr-TR" dirty="0" smtClean="0"/>
              <a:t>elektron alarak (-) yüklü iyon olur. </a:t>
            </a:r>
            <a:br>
              <a:rPr lang="tr-TR" dirty="0" smtClean="0"/>
            </a:br>
            <a:r>
              <a:rPr lang="tr-TR" dirty="0" smtClean="0"/>
              <a:t>9-Ametaller, ametallerle </a:t>
            </a:r>
          </a:p>
          <a:p>
            <a:pPr>
              <a:buNone/>
            </a:pPr>
            <a:r>
              <a:rPr lang="tr-TR" dirty="0" smtClean="0"/>
              <a:t>elektron ortaklığı kurar.</a:t>
            </a:r>
          </a:p>
          <a:p>
            <a:endParaRPr lang="tr-TR" dirty="0"/>
          </a:p>
        </p:txBody>
      </p:sp>
      <p:pic>
        <p:nvPicPr>
          <p:cNvPr id="11266" name="Picture 2" descr="C:\Users\Exper\Desktop\E-Etüt Projesi Dökümanları\5. ders materyalleri\kk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8615" y="4231603"/>
            <a:ext cx="2935385" cy="2626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MADDE NEDİR?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Uzayda yer kaplayan, kütlesi, </a:t>
            </a:r>
          </a:p>
          <a:p>
            <a:pPr>
              <a:buNone/>
            </a:pPr>
            <a:r>
              <a:rPr lang="tr-TR" dirty="0" smtClean="0"/>
              <a:t>hacmi, eylemsizliği olan, </a:t>
            </a:r>
          </a:p>
          <a:p>
            <a:pPr>
              <a:buNone/>
            </a:pPr>
            <a:r>
              <a:rPr lang="tr-TR" dirty="0" smtClean="0"/>
              <a:t>tanecikli ve boşluklu </a:t>
            </a:r>
          </a:p>
          <a:p>
            <a:pPr>
              <a:buNone/>
            </a:pPr>
            <a:r>
              <a:rPr lang="tr-TR" dirty="0" smtClean="0"/>
              <a:t>yapıya sahip her şeye</a:t>
            </a:r>
          </a:p>
          <a:p>
            <a:pPr>
              <a:buNone/>
            </a:pPr>
            <a:r>
              <a:rPr lang="tr-TR" dirty="0" smtClean="0"/>
              <a:t> madde denir.</a:t>
            </a:r>
            <a:endParaRPr lang="tr-TR" dirty="0"/>
          </a:p>
        </p:txBody>
      </p:sp>
      <p:pic>
        <p:nvPicPr>
          <p:cNvPr id="1026" name="Picture 2" descr="C:\Users\Exper\Desktop\E-Etüt Projesi Dökümanları\5. ders materyalleri\watermoleculesbx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39699" y="2444572"/>
            <a:ext cx="5065201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YARI METALLER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1- Tümü oda sıcaklığında katı haldedir.</a:t>
            </a:r>
          </a:p>
          <a:p>
            <a:pPr>
              <a:buNone/>
            </a:pPr>
            <a:r>
              <a:rPr lang="tr-TR" dirty="0" smtClean="0"/>
              <a:t>2- Orta derecede iletkendirler.</a:t>
            </a:r>
          </a:p>
          <a:p>
            <a:pPr>
              <a:buNone/>
            </a:pPr>
            <a:r>
              <a:rPr lang="tr-TR" dirty="0" smtClean="0"/>
              <a:t>3- Erime ve kaynama sıcaklıkları yüksektir.</a:t>
            </a:r>
          </a:p>
          <a:p>
            <a:pPr>
              <a:buNone/>
            </a:pPr>
            <a:r>
              <a:rPr lang="tr-TR" dirty="0" smtClean="0"/>
              <a:t>4- Bor ve Silisyum ilk 20’deki yarı metallerdir.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2290" name="Picture 2" descr="C:\Users\Exper\Desktop\E-Etüt Projesi Dökümanları\5. ders materyalleri\800px-Natural_Copper_Ore_Macr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05064"/>
            <a:ext cx="2959877" cy="2219908"/>
          </a:xfrm>
          <a:prstGeom prst="rect">
            <a:avLst/>
          </a:prstGeom>
          <a:noFill/>
        </p:spPr>
      </p:pic>
      <p:pic>
        <p:nvPicPr>
          <p:cNvPr id="12291" name="Picture 3" descr="C:\Users\Exper\Desktop\E-Etüt Projesi Dökümanları\5. ders materyalleri\1a391ce977fb02592344ff9b5304e882_1283776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3144011" cy="2358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SOYGAZLAR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1-Hepsi </a:t>
            </a:r>
            <a:r>
              <a:rPr lang="tr-TR" dirty="0"/>
              <a:t>oda koşullarında gazdır.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2-Oda </a:t>
            </a:r>
            <a:r>
              <a:rPr lang="tr-TR" dirty="0"/>
              <a:t>koşullarında tek atomludur.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3-Bileşik </a:t>
            </a:r>
            <a:r>
              <a:rPr lang="tr-TR" dirty="0"/>
              <a:t>oluşturmazlar, bağ yapmazlar</a:t>
            </a:r>
          </a:p>
        </p:txBody>
      </p:sp>
      <p:pic>
        <p:nvPicPr>
          <p:cNvPr id="13314" name="Picture 2" descr="C:\Users\Exper\Desktop\E-Etüt Projesi Dökümanları\5. ders materyalleri\soyga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4176464" cy="3069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PERİYODİK TABLO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Elementler artan atom numaralarına göre periyodik tabloya dizilirler.</a:t>
            </a:r>
            <a:endParaRPr lang="tr-TR" dirty="0"/>
          </a:p>
        </p:txBody>
      </p:sp>
      <p:pic>
        <p:nvPicPr>
          <p:cNvPr id="5" name="Picture 2" descr="C:\Users\Exper\Desktop\E-Etüt Projesi Dökümanları\5. ders materyalleri\20070513_002927_periyodik_cet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5760640" cy="411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PERİYODİK TABLO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Yatay sıralara; periyot</a:t>
            </a:r>
          </a:p>
          <a:p>
            <a:r>
              <a:rPr lang="tr-TR" dirty="0" smtClean="0"/>
              <a:t>Dikey sıralar; grup denir.</a:t>
            </a:r>
          </a:p>
          <a:p>
            <a:r>
              <a:rPr lang="tr-TR" dirty="0" smtClean="0"/>
              <a:t>Aynı gruptaki elementler benzer özellik gösterir.</a:t>
            </a:r>
          </a:p>
          <a:p>
            <a:r>
              <a:rPr lang="tr-TR" dirty="0" smtClean="0"/>
              <a:t>Tablonun solunda metaller sağında ise ametaller yer alır.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C:\Users\Exper\Desktop\E-Etüt Projesi Dökümanları\5. ders materyalleri\20070513_002927_periyodik_cet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365104"/>
            <a:ext cx="3096344" cy="2211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ELEKTRON DAĞILIMI</a:t>
            </a:r>
            <a:endParaRPr lang="tr-TR" dirty="0"/>
          </a:p>
        </p:txBody>
      </p:sp>
      <p:pic>
        <p:nvPicPr>
          <p:cNvPr id="14338" name="Picture 2" descr="C:\Users\Exper\Desktop\E-Etüt Projesi Dökümanları\5. ders materyalleri\untitled2asd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73969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ELEKTRON DAĞILIMI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Eğer bu üç elementin birer elektronu daha olsaydı, her birinde yeni bir katman oluşacaktı. Çünkü her üçünün de en dıştaki katmanları tamamen dolu durumdadır.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1.Katmanda en çok 2 elektron bulunması durumu </a:t>
            </a:r>
            <a:r>
              <a:rPr lang="tr-TR" b="1" dirty="0" err="1"/>
              <a:t>dublet</a:t>
            </a:r>
            <a:r>
              <a:rPr lang="tr-TR" b="1" dirty="0"/>
              <a:t> kuralı</a:t>
            </a:r>
            <a:r>
              <a:rPr lang="tr-TR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2. ve 3. katmanlarda en çok 8 elektron bulunması durumu </a:t>
            </a:r>
            <a:r>
              <a:rPr lang="tr-TR" b="1" dirty="0" err="1"/>
              <a:t>oktet</a:t>
            </a:r>
            <a:r>
              <a:rPr lang="tr-TR" b="1" dirty="0"/>
              <a:t> kuralı</a:t>
            </a:r>
            <a:r>
              <a:rPr lang="tr-TR" dirty="0" smtClean="0"/>
              <a:t> olarak adlandırılır.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Helyum </a:t>
            </a:r>
            <a:r>
              <a:rPr lang="tr-TR" dirty="0" err="1" smtClean="0"/>
              <a:t>dublet</a:t>
            </a:r>
            <a:r>
              <a:rPr lang="tr-TR" dirty="0" smtClean="0"/>
              <a:t>, Neon ve Argon </a:t>
            </a:r>
            <a:r>
              <a:rPr lang="tr-TR" dirty="0" err="1" smtClean="0"/>
              <a:t>oktet</a:t>
            </a:r>
            <a:r>
              <a:rPr lang="tr-TR" dirty="0" smtClean="0"/>
              <a:t> kuralına uyar.</a:t>
            </a:r>
            <a:endParaRPr lang="tr-TR" dirty="0"/>
          </a:p>
          <a:p>
            <a:pPr>
              <a:buFont typeface="Wingdings" pitchFamily="2" charset="2"/>
              <a:buChar char="v"/>
            </a:pPr>
            <a:r>
              <a:rPr lang="tr-TR" dirty="0" err="1" smtClean="0"/>
              <a:t>Oktet</a:t>
            </a:r>
            <a:r>
              <a:rPr lang="tr-TR" dirty="0" smtClean="0"/>
              <a:t> veya </a:t>
            </a:r>
            <a:r>
              <a:rPr lang="tr-TR" dirty="0" err="1" smtClean="0"/>
              <a:t>dublet</a:t>
            </a:r>
            <a:r>
              <a:rPr lang="tr-TR" dirty="0" smtClean="0"/>
              <a:t> kuralına uyan atomlar </a:t>
            </a:r>
            <a:r>
              <a:rPr lang="tr-TR" b="1" dirty="0"/>
              <a:t>kararlı</a:t>
            </a:r>
            <a:r>
              <a:rPr lang="tr-TR" dirty="0" smtClean="0"/>
              <a:t> yapıya sahiptir. 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ELEKTRON DAĞILIMI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Potasyum </a:t>
            </a:r>
            <a:r>
              <a:rPr lang="tr-TR" dirty="0" smtClean="0"/>
              <a:t>(K)= </a:t>
            </a:r>
            <a:r>
              <a:rPr lang="tr-TR" dirty="0"/>
              <a:t>2 8 8 1 </a:t>
            </a:r>
            <a:endParaRPr lang="tr-TR" dirty="0" smtClean="0"/>
          </a:p>
          <a:p>
            <a:r>
              <a:rPr lang="tr-TR" dirty="0" smtClean="0"/>
              <a:t>Kalsiyum (</a:t>
            </a:r>
            <a:r>
              <a:rPr lang="tr-TR" dirty="0" err="1" smtClean="0"/>
              <a:t>Ca</a:t>
            </a:r>
            <a:r>
              <a:rPr lang="tr-TR" dirty="0" smtClean="0"/>
              <a:t>)= </a:t>
            </a:r>
            <a:r>
              <a:rPr lang="tr-TR" dirty="0"/>
              <a:t>2 8 8 2 </a:t>
            </a:r>
            <a:endParaRPr lang="tr-TR" dirty="0" smtClean="0"/>
          </a:p>
          <a:p>
            <a:r>
              <a:rPr lang="tr-TR" dirty="0" smtClean="0"/>
              <a:t>Fosfor (P) </a:t>
            </a:r>
            <a:r>
              <a:rPr lang="tr-TR" dirty="0"/>
              <a:t>= 2 8 5 </a:t>
            </a:r>
            <a:endParaRPr lang="tr-TR" dirty="0" smtClean="0"/>
          </a:p>
          <a:p>
            <a:r>
              <a:rPr lang="tr-TR" dirty="0" smtClean="0"/>
              <a:t>Oksijen (O)= </a:t>
            </a:r>
            <a:r>
              <a:rPr lang="tr-TR" dirty="0"/>
              <a:t>2 </a:t>
            </a:r>
            <a:r>
              <a:rPr lang="tr-TR" dirty="0" smtClean="0"/>
              <a:t>6</a:t>
            </a:r>
          </a:p>
          <a:p>
            <a:pPr>
              <a:buNone/>
            </a:pPr>
            <a:endParaRPr lang="tr-TR" dirty="0"/>
          </a:p>
          <a:p>
            <a:r>
              <a:rPr lang="tr-TR" dirty="0" smtClean="0"/>
              <a:t>Katman sayısı periyot numarasının son katmanındaki elektron sayısı da A grubu numarasını verir.</a:t>
            </a:r>
          </a:p>
          <a:p>
            <a:pPr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ELEKTRON DAĞILIMI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Potasyum (K)= 2 8 8 1 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4. periyot 1-A grubu</a:t>
            </a:r>
          </a:p>
          <a:p>
            <a:r>
              <a:rPr lang="tr-TR" dirty="0" smtClean="0"/>
              <a:t>Kalsiyum (</a:t>
            </a:r>
            <a:r>
              <a:rPr lang="tr-TR" dirty="0" err="1" smtClean="0"/>
              <a:t>Ca</a:t>
            </a:r>
            <a:r>
              <a:rPr lang="tr-TR" dirty="0" smtClean="0"/>
              <a:t>)= 2 8 8 2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4. periyot 2-A grubu</a:t>
            </a:r>
            <a:endParaRPr lang="tr-TR" dirty="0" smtClean="0"/>
          </a:p>
          <a:p>
            <a:r>
              <a:rPr lang="tr-TR" dirty="0" smtClean="0"/>
              <a:t>Fosfor (P) = 2 8 5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3. periyot 5-A grubu</a:t>
            </a:r>
            <a:endParaRPr lang="tr-TR" dirty="0" smtClean="0"/>
          </a:p>
          <a:p>
            <a:r>
              <a:rPr lang="tr-TR" dirty="0" smtClean="0"/>
              <a:t>Oksijen (O)= 2 6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2. periyot 6-A grubu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ELEKTRON DAĞILIMINDAN ÇIKARILACAK SONUÇLAR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Potasyum (K)= 2 8 8 1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4. periyot 1-A grubu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Son katmanında 1 e</a:t>
            </a:r>
            <a:r>
              <a:rPr lang="tr-TR" baseline="30000" dirty="0" smtClean="0">
                <a:solidFill>
                  <a:srgbClr val="FF0000"/>
                </a:solidFill>
              </a:rPr>
              <a:t>-</a:t>
            </a:r>
            <a:r>
              <a:rPr lang="tr-TR" dirty="0" smtClean="0">
                <a:solidFill>
                  <a:srgbClr val="FF0000"/>
                </a:solidFill>
              </a:rPr>
              <a:t> bulunur. 1 e</a:t>
            </a:r>
            <a:r>
              <a:rPr lang="tr-TR" baseline="30000" dirty="0" smtClean="0">
                <a:solidFill>
                  <a:srgbClr val="FF0000"/>
                </a:solidFill>
              </a:rPr>
              <a:t>-</a:t>
            </a:r>
            <a:r>
              <a:rPr lang="tr-TR" dirty="0" smtClean="0">
                <a:solidFill>
                  <a:srgbClr val="FF0000"/>
                </a:solidFill>
              </a:rPr>
              <a:t> vererek kararlı hale geçer.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Elektron vermeye yatkındır.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Metaldir.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>
                <a:solidFill>
                  <a:srgbClr val="FF0000"/>
                </a:solidFill>
              </a:rPr>
              <a:t>Oktet</a:t>
            </a:r>
            <a:r>
              <a:rPr lang="tr-TR" dirty="0" smtClean="0">
                <a:solidFill>
                  <a:srgbClr val="FF0000"/>
                </a:solidFill>
              </a:rPr>
              <a:t> Kuralına Uyar.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Katyon olur. K</a:t>
            </a:r>
            <a:r>
              <a:rPr lang="tr-TR" baseline="30000" dirty="0" smtClean="0">
                <a:solidFill>
                  <a:srgbClr val="FF0000"/>
                </a:solidFill>
              </a:rPr>
              <a:t>+ 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ELEKTRON DAĞILIMINDAN ÇIKARILACAK SONUÇLAR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Fosfor (P) = 2 8 5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3. periyot 5-A grubu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Son katmanında 5 e</a:t>
            </a:r>
            <a:r>
              <a:rPr lang="tr-TR" baseline="30000" dirty="0" smtClean="0">
                <a:solidFill>
                  <a:srgbClr val="FF0000"/>
                </a:solidFill>
              </a:rPr>
              <a:t>-</a:t>
            </a:r>
            <a:r>
              <a:rPr lang="tr-TR" dirty="0" smtClean="0">
                <a:solidFill>
                  <a:srgbClr val="FF0000"/>
                </a:solidFill>
              </a:rPr>
              <a:t> bulunur. 3 e</a:t>
            </a:r>
            <a:r>
              <a:rPr lang="tr-TR" baseline="30000" dirty="0" smtClean="0">
                <a:solidFill>
                  <a:srgbClr val="FF0000"/>
                </a:solidFill>
              </a:rPr>
              <a:t>-</a:t>
            </a:r>
            <a:r>
              <a:rPr lang="tr-TR" dirty="0" smtClean="0">
                <a:solidFill>
                  <a:srgbClr val="FF0000"/>
                </a:solidFill>
              </a:rPr>
              <a:t> alarak kararlı hale geçer.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Elektron almaya yatkındır.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Ametaldir.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>
                <a:solidFill>
                  <a:srgbClr val="FF0000"/>
                </a:solidFill>
              </a:rPr>
              <a:t>Oktet</a:t>
            </a:r>
            <a:r>
              <a:rPr lang="tr-TR" dirty="0" smtClean="0">
                <a:solidFill>
                  <a:srgbClr val="FF0000"/>
                </a:solidFill>
              </a:rPr>
              <a:t> Kuralına Uyar.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Anyon olur. </a:t>
            </a:r>
            <a:r>
              <a:rPr lang="tr-TR" dirty="0">
                <a:solidFill>
                  <a:srgbClr val="FF0000"/>
                </a:solidFill>
              </a:rPr>
              <a:t>P</a:t>
            </a:r>
            <a:r>
              <a:rPr lang="tr-TR" baseline="30000" dirty="0" smtClean="0">
                <a:solidFill>
                  <a:srgbClr val="FF0000"/>
                </a:solidFill>
              </a:rPr>
              <a:t>-3 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MADDELERİN ORTAK ÖZELLİKLERİ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Kütle</a:t>
            </a:r>
          </a:p>
          <a:p>
            <a:r>
              <a:rPr lang="tr-TR" dirty="0" smtClean="0"/>
              <a:t>Hacim</a:t>
            </a:r>
          </a:p>
          <a:p>
            <a:r>
              <a:rPr lang="tr-TR" dirty="0" smtClean="0"/>
              <a:t>Eylemsizlik</a:t>
            </a:r>
          </a:p>
          <a:p>
            <a:r>
              <a:rPr lang="tr-TR" dirty="0" smtClean="0"/>
              <a:t>Tanecikli yapı</a:t>
            </a:r>
          </a:p>
          <a:p>
            <a:r>
              <a:rPr lang="tr-TR" dirty="0" smtClean="0"/>
              <a:t>Boşluklu yapı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BİLEŞİKLER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Aynı tür moleküllerden ya da kristal yapıdan oluşan saf maddelere bileşik denir.</a:t>
            </a:r>
          </a:p>
          <a:p>
            <a:r>
              <a:rPr lang="tr-TR" dirty="0" smtClean="0"/>
              <a:t>İki ya da daha fazla elementin kendi özelliklerini kaybederek belirli oranlarda ve kimyasal tepkimeler sonucu oluşturdukları saf maddelere bileşik denir.</a:t>
            </a:r>
            <a:endParaRPr lang="tr-TR" dirty="0"/>
          </a:p>
        </p:txBody>
      </p:sp>
      <p:pic>
        <p:nvPicPr>
          <p:cNvPr id="15364" name="Picture 4" descr="C:\Users\Exper\Desktop\E-Etüt Projesi Dökümanları\5. ders materyalleri\imagesCA50PP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340228"/>
            <a:ext cx="2016224" cy="2517772"/>
          </a:xfrm>
          <a:prstGeom prst="rect">
            <a:avLst/>
          </a:prstGeom>
          <a:noFill/>
        </p:spPr>
      </p:pic>
      <p:pic>
        <p:nvPicPr>
          <p:cNvPr id="15365" name="Picture 5" descr="C:\Users\Exper\Desktop\E-Etüt Projesi Dökümanları\5. ders materyalleri\hidrojen_b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653136"/>
            <a:ext cx="2035944" cy="2020674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2627784" y="486916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Moleküler bileşik          	  Kristal yapılı 			           bileşik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BİLEŞİKLERİN ÖZELLİKLERİ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1-Bileşikler, kendini oluşturan elementlerin (atomları) özelliklerini göstermezler.</a:t>
            </a:r>
            <a:br>
              <a:rPr lang="tr-TR" dirty="0" smtClean="0"/>
            </a:br>
            <a:r>
              <a:rPr lang="tr-TR" dirty="0" smtClean="0"/>
              <a:t>2- Bileşiği oluşturan elementler (atomlar) kendi özelliklerini kaybederler.</a:t>
            </a:r>
            <a:br>
              <a:rPr lang="tr-TR" dirty="0" smtClean="0"/>
            </a:br>
            <a:r>
              <a:rPr lang="tr-TR" dirty="0" smtClean="0"/>
              <a:t>3- Bileşiği oluşturan elementler belirli oranlarda birleşirler.</a:t>
            </a:r>
            <a:br>
              <a:rPr lang="tr-TR" dirty="0" smtClean="0"/>
            </a:br>
            <a:r>
              <a:rPr lang="tr-TR" dirty="0" smtClean="0"/>
              <a:t>4- Bileşikler oluşurken enerji alışverişi olur.</a:t>
            </a:r>
            <a:br>
              <a:rPr lang="tr-TR" dirty="0" smtClean="0"/>
            </a:br>
            <a:r>
              <a:rPr lang="tr-TR" dirty="0" smtClean="0"/>
              <a:t>5- Bileşikler, kimyasal tepkimelerle oluşur ve kimyasal yollarla ayrılırlar. 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BİLEŞİKLERİN ÖZELLİKLERİ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	6- Bileşikler en az iki farklı elementten yani atomdan oluşurlar.</a:t>
            </a:r>
            <a:br>
              <a:rPr lang="tr-TR" dirty="0" smtClean="0"/>
            </a:br>
            <a:r>
              <a:rPr lang="tr-TR" dirty="0" smtClean="0"/>
              <a:t>7- Bileşiklerin belirli erime, kaynama, donma ve yoğunlaşma sıcaklıkları vardır.</a:t>
            </a:r>
            <a:br>
              <a:rPr lang="tr-TR" dirty="0" smtClean="0"/>
            </a:br>
            <a:r>
              <a:rPr lang="tr-TR" dirty="0" smtClean="0"/>
              <a:t>8- Bileşikler saf ve homojen maddelerdir.</a:t>
            </a:r>
            <a:br>
              <a:rPr lang="tr-TR" dirty="0" smtClean="0"/>
            </a:br>
            <a:r>
              <a:rPr lang="tr-TR" dirty="0" smtClean="0"/>
              <a:t>9- Bileşikler formüllerle gösterilirler.</a:t>
            </a:r>
            <a:br>
              <a:rPr lang="tr-TR" dirty="0" smtClean="0"/>
            </a:br>
            <a:r>
              <a:rPr lang="tr-TR" dirty="0" smtClean="0"/>
              <a:t>10- Bileşiklerin en küçük yapı birimleri moleküllerdir.</a:t>
            </a:r>
          </a:p>
          <a:p>
            <a:pPr>
              <a:buNone/>
            </a:pPr>
            <a:r>
              <a:rPr lang="tr-TR" dirty="0" smtClean="0"/>
              <a:t>	11- İyonik ve </a:t>
            </a:r>
            <a:r>
              <a:rPr lang="tr-TR" dirty="0" err="1" smtClean="0"/>
              <a:t>Kovalent</a:t>
            </a:r>
            <a:r>
              <a:rPr lang="tr-TR" dirty="0" smtClean="0"/>
              <a:t> bağlı olmak üzere ikiye ayrılırlar.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Aşağıdakilerden </a:t>
            </a:r>
            <a:r>
              <a:rPr lang="tr-TR" dirty="0"/>
              <a:t>hangisi elementler ve  </a:t>
            </a:r>
          </a:p>
          <a:p>
            <a:pPr>
              <a:buNone/>
            </a:pPr>
            <a:r>
              <a:rPr lang="tr-TR" dirty="0"/>
              <a:t>bileşikler için ortak değildir?</a:t>
            </a:r>
          </a:p>
          <a:p>
            <a:pPr>
              <a:buNone/>
            </a:pPr>
            <a:r>
              <a:rPr lang="tr-TR" dirty="0" smtClean="0"/>
              <a:t>A</a:t>
            </a:r>
            <a:r>
              <a:rPr lang="tr-TR" dirty="0"/>
              <a:t>) Saf olma             </a:t>
            </a:r>
          </a:p>
          <a:p>
            <a:pPr>
              <a:buNone/>
            </a:pPr>
            <a:r>
              <a:rPr lang="tr-TR" dirty="0" smtClean="0"/>
              <a:t>B</a:t>
            </a:r>
            <a:r>
              <a:rPr lang="tr-TR" dirty="0"/>
              <a:t>) Homojen </a:t>
            </a:r>
            <a:r>
              <a:rPr lang="tr-TR" dirty="0" smtClean="0"/>
              <a:t>olma</a:t>
            </a:r>
          </a:p>
          <a:p>
            <a:pPr>
              <a:buNone/>
            </a:pPr>
            <a:r>
              <a:rPr lang="tr-TR" dirty="0" smtClean="0"/>
              <a:t>C)Tek </a:t>
            </a:r>
            <a:r>
              <a:rPr lang="tr-TR" dirty="0"/>
              <a:t>tür atom içerme </a:t>
            </a:r>
          </a:p>
          <a:p>
            <a:pPr>
              <a:buNone/>
            </a:pPr>
            <a:r>
              <a:rPr lang="tr-TR" dirty="0" smtClean="0"/>
              <a:t>D)Erime </a:t>
            </a:r>
            <a:r>
              <a:rPr lang="tr-TR" dirty="0"/>
              <a:t>noktaları sabittir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/>
              <a:t>Maddeyi oluşturan taneciklerin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modeli </a:t>
            </a:r>
            <a:r>
              <a:rPr lang="tr-TR" dirty="0"/>
              <a:t>şekildeki gibi verilmiştir.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Bu </a:t>
            </a:r>
            <a:r>
              <a:rPr lang="tr-TR" dirty="0"/>
              <a:t>modele göre aşağıdakilerden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hangisi </a:t>
            </a:r>
            <a:r>
              <a:rPr lang="tr-TR" dirty="0"/>
              <a:t>söylenemez</a:t>
            </a:r>
            <a:r>
              <a:rPr lang="tr-TR" dirty="0" smtClean="0"/>
              <a:t>?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A)Bileşik molekülüdür. </a:t>
            </a:r>
          </a:p>
          <a:p>
            <a:pPr>
              <a:buNone/>
            </a:pPr>
            <a:r>
              <a:rPr lang="tr-TR" dirty="0"/>
              <a:t>B) İki cins atomdan oluşmuştur.</a:t>
            </a:r>
          </a:p>
          <a:p>
            <a:pPr>
              <a:buNone/>
            </a:pPr>
            <a:r>
              <a:rPr lang="tr-TR" dirty="0"/>
              <a:t>C) Saf maddedir. </a:t>
            </a:r>
          </a:p>
          <a:p>
            <a:pPr>
              <a:buNone/>
            </a:pPr>
            <a:r>
              <a:rPr lang="tr-TR" dirty="0"/>
              <a:t>D) Bir karışımdır.</a:t>
            </a:r>
          </a:p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628800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3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Aşağıdakilerden hangisi madde değildir?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A</a:t>
            </a:r>
            <a:r>
              <a:rPr lang="tr-TR" dirty="0"/>
              <a:t>) Hava                      B) Oksijen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/>
              <a:t>C) Işık                        D) Karbondioksit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4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6328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5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7048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6</a:t>
            </a:r>
            <a:endParaRPr lang="tr-TR" dirty="0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35559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7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63367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NELER MADDE NELER MADDE DEĞİL?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 smtClean="0"/>
              <a:t>MADDE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Hava</a:t>
            </a:r>
          </a:p>
          <a:p>
            <a:r>
              <a:rPr lang="tr-TR" dirty="0" smtClean="0"/>
              <a:t>Demir</a:t>
            </a:r>
          </a:p>
          <a:p>
            <a:r>
              <a:rPr lang="tr-TR" dirty="0" smtClean="0"/>
              <a:t>Su</a:t>
            </a:r>
          </a:p>
          <a:p>
            <a:r>
              <a:rPr lang="tr-TR" dirty="0" smtClean="0"/>
              <a:t>Oksijen </a:t>
            </a:r>
          </a:p>
          <a:p>
            <a:r>
              <a:rPr lang="tr-TR" dirty="0" smtClean="0"/>
              <a:t>Tahta</a:t>
            </a:r>
          </a:p>
          <a:p>
            <a:r>
              <a:rPr lang="tr-TR" dirty="0" smtClean="0"/>
              <a:t>Altın</a:t>
            </a:r>
          </a:p>
          <a:p>
            <a:r>
              <a:rPr lang="tr-TR" dirty="0" smtClean="0"/>
              <a:t>Bakır</a:t>
            </a:r>
          </a:p>
          <a:p>
            <a:r>
              <a:rPr lang="tr-TR" dirty="0" smtClean="0"/>
              <a:t>Taş</a:t>
            </a:r>
          </a:p>
          <a:p>
            <a:r>
              <a:rPr lang="tr-TR" dirty="0" smtClean="0"/>
              <a:t>Toprak</a:t>
            </a:r>
          </a:p>
          <a:p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tr-TR" dirty="0" smtClean="0"/>
              <a:t>MADDE DEĞİL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smtClean="0"/>
              <a:t>Işık</a:t>
            </a:r>
          </a:p>
          <a:p>
            <a:r>
              <a:rPr lang="tr-TR" dirty="0" smtClean="0"/>
              <a:t>Ses</a:t>
            </a:r>
          </a:p>
          <a:p>
            <a:r>
              <a:rPr lang="tr-TR" dirty="0" smtClean="0"/>
              <a:t>Enerji</a:t>
            </a:r>
          </a:p>
          <a:p>
            <a:r>
              <a:rPr lang="tr-TR" dirty="0" smtClean="0"/>
              <a:t>Gölge</a:t>
            </a:r>
          </a:p>
          <a:p>
            <a:r>
              <a:rPr lang="tr-TR" dirty="0" smtClean="0"/>
              <a:t>Rüzgar</a:t>
            </a:r>
          </a:p>
          <a:p>
            <a:r>
              <a:rPr lang="tr-TR" dirty="0" smtClean="0"/>
              <a:t>Isı</a:t>
            </a:r>
          </a:p>
          <a:p>
            <a:r>
              <a:rPr lang="tr-TR" dirty="0" smtClean="0"/>
              <a:t>Sıcaklık</a:t>
            </a:r>
          </a:p>
          <a:p>
            <a:r>
              <a:rPr lang="tr-TR" dirty="0" smtClean="0"/>
              <a:t>Zaman</a:t>
            </a:r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 smtClean="0"/>
              <a:t>SORU </a:t>
            </a:r>
            <a:r>
              <a:rPr lang="tr-TR" dirty="0" smtClean="0"/>
              <a:t>8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624736" cy="535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 smtClean="0"/>
              <a:t>SORU </a:t>
            </a:r>
            <a:r>
              <a:rPr lang="tr-TR" dirty="0" smtClean="0"/>
              <a:t>9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908720"/>
            <a:ext cx="7200801" cy="585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tr-TR" dirty="0" smtClean="0"/>
              <a:t>SORU 10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723401"/>
            <a:ext cx="7070401" cy="594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KİMYASAL BAĞLAR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Atomları bir arada tutan kuvvete kimyasal bağ denir.</a:t>
            </a:r>
          </a:p>
          <a:p>
            <a:r>
              <a:rPr lang="tr-TR" dirty="0" smtClean="0"/>
              <a:t>İyonik bağ ve </a:t>
            </a:r>
            <a:r>
              <a:rPr lang="tr-TR" dirty="0" err="1" smtClean="0"/>
              <a:t>Kovalent</a:t>
            </a:r>
            <a:r>
              <a:rPr lang="tr-TR" dirty="0" smtClean="0"/>
              <a:t> bağ olmak üzere </a:t>
            </a:r>
            <a:r>
              <a:rPr lang="tr-TR" dirty="0" smtClean="0"/>
              <a:t>2 tür kimyasal bağ vardır.</a:t>
            </a:r>
          </a:p>
        </p:txBody>
      </p:sp>
      <p:pic>
        <p:nvPicPr>
          <p:cNvPr id="5122" name="Picture 2" descr="C:\Users\Exper\Desktop\E-Etüt Projesi Dökümanları\5. ders materyalleri\535-image1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2685320" cy="2343241"/>
          </a:xfrm>
          <a:prstGeom prst="rect">
            <a:avLst/>
          </a:prstGeom>
          <a:noFill/>
        </p:spPr>
      </p:pic>
      <p:pic>
        <p:nvPicPr>
          <p:cNvPr id="5123" name="Picture 3" descr="C:\Users\Exper\Desktop\E-Etüt Projesi Dökümanları\5. ders materyalleri\535-iyoni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16519"/>
            <a:ext cx="3600400" cy="2126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KİMYASAL BAĞ NE ZAMAN OLUŞMAZ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Metaller kendi aralarında kimyasal bağ oluşturmaz.</a:t>
            </a:r>
          </a:p>
          <a:p>
            <a:r>
              <a:rPr lang="tr-TR" dirty="0" err="1" smtClean="0"/>
              <a:t>Soygazlar</a:t>
            </a:r>
            <a:r>
              <a:rPr lang="tr-TR" dirty="0" smtClean="0"/>
              <a:t> hiçbir madde ile bileşik oluşturmazlar.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A, B Metal  C, D Ametal, E,F ise </a:t>
            </a:r>
            <a:r>
              <a:rPr lang="tr-TR" dirty="0" err="1" smtClean="0"/>
              <a:t>soygaz</a:t>
            </a:r>
            <a:r>
              <a:rPr lang="tr-TR" dirty="0" smtClean="0"/>
              <a:t> olsun</a:t>
            </a:r>
            <a:endParaRPr lang="tr-TR" dirty="0" smtClean="0"/>
          </a:p>
          <a:p>
            <a:r>
              <a:rPr lang="tr-TR" dirty="0" smtClean="0"/>
              <a:t>A-B bileşik oluşmaz. Çünkü metaller kendi aralarında bağ yapmaz.</a:t>
            </a:r>
          </a:p>
          <a:p>
            <a:r>
              <a:rPr lang="tr-TR" dirty="0" smtClean="0"/>
              <a:t>C-E, C-F, D-E, D-F</a:t>
            </a:r>
          </a:p>
          <a:p>
            <a:r>
              <a:rPr lang="tr-TR" dirty="0" smtClean="0"/>
              <a:t>B-F, B-E, A-E</a:t>
            </a:r>
            <a:r>
              <a:rPr lang="tr-TR" dirty="0" smtClean="0"/>
              <a:t>, </a:t>
            </a:r>
            <a:r>
              <a:rPr lang="tr-TR" dirty="0" smtClean="0"/>
              <a:t>A-F</a:t>
            </a:r>
          </a:p>
          <a:p>
            <a:r>
              <a:rPr lang="tr-TR" dirty="0" smtClean="0"/>
              <a:t>E-F oluşmaz </a:t>
            </a:r>
            <a:r>
              <a:rPr lang="tr-TR" dirty="0" err="1" smtClean="0"/>
              <a:t>soygazlar</a:t>
            </a:r>
            <a:r>
              <a:rPr lang="tr-TR" dirty="0" smtClean="0"/>
              <a:t> bağ yapmaz.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A, B Metal  C, D Ametal, E,F ise </a:t>
            </a:r>
            <a:r>
              <a:rPr lang="tr-TR" dirty="0" err="1" smtClean="0"/>
              <a:t>soygaz</a:t>
            </a:r>
            <a:r>
              <a:rPr lang="tr-TR" dirty="0" smtClean="0"/>
              <a:t> olsun</a:t>
            </a:r>
            <a:r>
              <a:rPr lang="tr-TR" dirty="0" smtClean="0"/>
              <a:t>.</a:t>
            </a:r>
          </a:p>
          <a:p>
            <a:r>
              <a:rPr lang="tr-TR" dirty="0" smtClean="0"/>
              <a:t>A-C,A-D</a:t>
            </a:r>
          </a:p>
          <a:p>
            <a:r>
              <a:rPr lang="tr-TR" dirty="0" smtClean="0"/>
              <a:t>B-C, B-D İyonik bağlı bileşik oluşur.</a:t>
            </a:r>
          </a:p>
          <a:p>
            <a:endParaRPr lang="tr-TR" dirty="0" smtClean="0"/>
          </a:p>
          <a:p>
            <a:r>
              <a:rPr lang="tr-TR" dirty="0" smtClean="0"/>
              <a:t>C-D </a:t>
            </a:r>
            <a:r>
              <a:rPr lang="tr-TR" dirty="0" err="1" smtClean="0"/>
              <a:t>Kovalent</a:t>
            </a:r>
            <a:r>
              <a:rPr lang="tr-TR" dirty="0" smtClean="0"/>
              <a:t> bağlı bileşik oluşur.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İYONİK BAĞ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Elektron alışverişine dayanan kimyasal bağdır. Metallerle ametaller arasında gerçekleşir.</a:t>
            </a:r>
          </a:p>
          <a:p>
            <a:r>
              <a:rPr lang="tr-TR" dirty="0" smtClean="0"/>
              <a:t>Oluşan bileşikler kristal yapıdadır.</a:t>
            </a:r>
            <a:endParaRPr lang="tr-TR" dirty="0"/>
          </a:p>
        </p:txBody>
      </p:sp>
      <p:pic>
        <p:nvPicPr>
          <p:cNvPr id="6146" name="Picture 2" descr="C:\Users\Exper\Desktop\E-Etüt Projesi Dökümanları\5. ders materyalleri\image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8884418" cy="2727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KOVALENT BAĞ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İ</a:t>
            </a:r>
            <a:r>
              <a:rPr lang="tr-TR" dirty="0" smtClean="0"/>
              <a:t>ki </a:t>
            </a:r>
            <a:r>
              <a:rPr lang="tr-TR" dirty="0" smtClean="0"/>
              <a:t>atom arasında, bir veya daha fazla elektronun paylaşılmasıyla </a:t>
            </a:r>
            <a:r>
              <a:rPr lang="tr-TR" dirty="0" smtClean="0"/>
              <a:t>oluşan kimyasal bağdır.</a:t>
            </a:r>
          </a:p>
          <a:p>
            <a:pPr>
              <a:buNone/>
            </a:pPr>
            <a:r>
              <a:rPr lang="tr-TR" dirty="0" smtClean="0"/>
              <a:t>Ametallerin arasında gerçekleşir. Oluşan bileşikler molekül yapıdadır.</a:t>
            </a:r>
            <a:endParaRPr lang="tr-TR" dirty="0"/>
          </a:p>
        </p:txBody>
      </p:sp>
      <p:pic>
        <p:nvPicPr>
          <p:cNvPr id="7170" name="Picture 2" descr="C:\Users\Exper\Desktop\E-Etüt Projesi Dökümanları\5. ders materyalleri\334px-Covalent-tr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12976"/>
            <a:ext cx="2880320" cy="3466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</a:t>
            </a:r>
            <a:r>
              <a:rPr lang="tr-TR" dirty="0" smtClean="0"/>
              <a:t>11</a:t>
            </a:r>
            <a:endParaRPr lang="tr-TR" dirty="0"/>
          </a:p>
        </p:txBody>
      </p:sp>
      <p:pic>
        <p:nvPicPr>
          <p:cNvPr id="4" name="3 İçerik Yer Tutucusu" descr="2009-12-28 17 22 1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55195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31640" y="3573016"/>
            <a:ext cx="741682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Çizelgedeki elementler ile ilgili aşağıdakilerden hangisi doğrudur?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tr-T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tr-T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tr-T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tr-T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A)           Metal        Ametal        Ametal       Metal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B)           Metal        Metal          Ametal       Metal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C)           Metal        Ametal        Metal         Metal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D)           Ametal      Metal          Ametal      Ametal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KÜTLE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Değişmeyen madde miktarıdır. </a:t>
            </a:r>
          </a:p>
          <a:p>
            <a:r>
              <a:rPr lang="tr-TR" dirty="0" smtClean="0"/>
              <a:t>“m” harfi ile gösterilir.</a:t>
            </a:r>
          </a:p>
          <a:p>
            <a:r>
              <a:rPr lang="tr-TR" dirty="0" smtClean="0"/>
              <a:t>Eşit kollu terazi ile ölçülür.</a:t>
            </a:r>
          </a:p>
          <a:p>
            <a:r>
              <a:rPr lang="tr-TR" dirty="0" smtClean="0"/>
              <a:t>Birimi gram ve katlarıdır.</a:t>
            </a:r>
          </a:p>
          <a:p>
            <a:r>
              <a:rPr lang="tr-TR" dirty="0" smtClean="0"/>
              <a:t>Gram “g” harfi ile </a:t>
            </a:r>
          </a:p>
          <a:p>
            <a:pPr>
              <a:buNone/>
            </a:pPr>
            <a:r>
              <a:rPr lang="tr-TR" dirty="0" smtClean="0"/>
              <a:t>gösterilir.</a:t>
            </a:r>
          </a:p>
          <a:p>
            <a:pPr>
              <a:buNone/>
            </a:pPr>
            <a:r>
              <a:rPr lang="tr-TR" dirty="0" smtClean="0"/>
              <a:t>		</a:t>
            </a:r>
          </a:p>
          <a:p>
            <a:pPr>
              <a:buNone/>
            </a:pPr>
            <a:r>
              <a:rPr lang="tr-TR" dirty="0" smtClean="0"/>
              <a:t>			m= 3 g</a:t>
            </a:r>
            <a:endParaRPr lang="tr-TR" dirty="0"/>
          </a:p>
        </p:txBody>
      </p:sp>
      <p:pic>
        <p:nvPicPr>
          <p:cNvPr id="2050" name="Picture 2" descr="C:\Users\Exper\Desktop\E-Etüt Projesi Dökümanları\5. ders materyalleri\EIT-KO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816424" cy="2533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</a:t>
            </a:r>
            <a:r>
              <a:rPr lang="tr-TR" dirty="0" smtClean="0"/>
              <a:t>12</a:t>
            </a:r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8768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92896"/>
            <a:ext cx="403991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</a:t>
            </a:r>
            <a:r>
              <a:rPr lang="tr-TR" dirty="0" smtClean="0"/>
              <a:t>13</a:t>
            </a:r>
            <a:endParaRPr lang="tr-TR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500404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72816"/>
            <a:ext cx="53640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</a:t>
            </a:r>
            <a:r>
              <a:rPr lang="tr-TR" dirty="0" smtClean="0"/>
              <a:t>14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696744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</a:t>
            </a:r>
            <a:r>
              <a:rPr lang="tr-TR" dirty="0" smtClean="0"/>
              <a:t>15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8407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KİMYASAL TEPKİMELER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r-TR" dirty="0" smtClean="0"/>
              <a:t>	Günlük </a:t>
            </a:r>
            <a:r>
              <a:rPr lang="tr-TR" dirty="0" smtClean="0"/>
              <a:t>yaşamımızda birçok değişim gözleriz. Bunlardan bazılarının sadece görünümü değişirken, bazılarının ise yapısı değişir. Örneğin buz eriyince su olur. Suyu yapısında bir değişme olmaz. </a:t>
            </a:r>
            <a:endParaRPr lang="tr-TR" dirty="0" smtClean="0"/>
          </a:p>
        </p:txBody>
      </p:sp>
      <p:pic>
        <p:nvPicPr>
          <p:cNvPr id="11266" name="Picture 2" descr="C:\Users\Exper\Desktop\E-Etüt Projesi Dökümanları\5. ders materyalleri\b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573016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KİMYASAL TEPKİMELER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Yumurtanın pişmesinde ise yumurtanın yapısı değişir. Yeni bir madde oluşur.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6</a:t>
            </a:r>
            <a:r>
              <a:rPr lang="tr-TR" dirty="0" smtClean="0"/>
              <a:t>. Sınıf fiziksel ve kimyasal değişme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konusundan </a:t>
            </a:r>
            <a:r>
              <a:rPr lang="tr-TR" dirty="0" smtClean="0"/>
              <a:t>hatırlamış </a:t>
            </a:r>
            <a:r>
              <a:rPr lang="tr-TR" dirty="0" smtClean="0"/>
              <a:t>olmamız</a:t>
            </a:r>
          </a:p>
          <a:p>
            <a:pPr>
              <a:buNone/>
            </a:pPr>
            <a:r>
              <a:rPr lang="tr-TR" dirty="0" smtClean="0"/>
              <a:t>gerekir.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smtClean="0"/>
              <a:t>Maddenin iç yapısında meydana gelen ve yeni bir madde oluşumuna kimyasal tepkime (kimyasal değişim) denir. </a:t>
            </a:r>
            <a:endParaRPr lang="tr-TR" dirty="0"/>
          </a:p>
        </p:txBody>
      </p:sp>
      <p:pic>
        <p:nvPicPr>
          <p:cNvPr id="12292" name="Picture 4" descr="C:\Users\Exper\Desktop\E-Etüt Projesi Dökümanları\5. ders materyalleri\525252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060848"/>
            <a:ext cx="241586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KİMYASAL TEPKİMELER</a:t>
            </a:r>
            <a:endParaRPr lang="tr-T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1698"/>
            <a:ext cx="7632848" cy="53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KİMYASAL TEPKİMELER</a:t>
            </a:r>
            <a:endParaRPr lang="tr-T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30528"/>
            <a:ext cx="7128792" cy="5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KİMYASAL TEPKİMELER</a:t>
            </a:r>
            <a:endParaRPr lang="tr-T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08371" cy="481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KÜTLENİN KORUNUMU</a:t>
            </a:r>
            <a:endParaRPr lang="tr-T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14" y="2276872"/>
            <a:ext cx="780608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HACİM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Maddelerin uzayda kapladığı alandır.</a:t>
            </a:r>
          </a:p>
          <a:p>
            <a:r>
              <a:rPr lang="tr-TR" dirty="0" smtClean="0"/>
              <a:t>“V” harfi ile gösterilir.</a:t>
            </a:r>
          </a:p>
          <a:p>
            <a:r>
              <a:rPr lang="tr-TR" dirty="0" smtClean="0"/>
              <a:t>Geometrik cisimlerin hacmi geometrik hesaplamalarla, sıvıların ve geometrik olmayan cisimlerin hacimleri dereceli silindir(mezür) ile ölçülür.</a:t>
            </a:r>
          </a:p>
          <a:p>
            <a:r>
              <a:rPr lang="tr-TR" dirty="0" smtClean="0"/>
              <a:t>Birimi L ya da cm</a:t>
            </a:r>
            <a:r>
              <a:rPr lang="tr-TR" baseline="30000" dirty="0" smtClean="0"/>
              <a:t>3</a:t>
            </a:r>
            <a:r>
              <a:rPr lang="tr-TR" dirty="0" smtClean="0"/>
              <a:t>’tür.</a:t>
            </a:r>
          </a:p>
          <a:p>
            <a:r>
              <a:rPr lang="tr-TR" dirty="0"/>
              <a:t> </a:t>
            </a:r>
            <a:r>
              <a:rPr lang="tr-TR" dirty="0" smtClean="0"/>
              <a:t> V= 6 L , V=19 cm</a:t>
            </a:r>
            <a:r>
              <a:rPr lang="tr-TR" baseline="30000" dirty="0" smtClean="0"/>
              <a:t>3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3074" name="Picture 2" descr="C:\Users\Exper\Desktop\E-Etüt Projesi Dökümanları\5. ders materyalleri\MEZUR-CAM-KISA-FORM-1000-ML__3377404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93096"/>
            <a:ext cx="3232807" cy="2279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KÜTLENİN KORUNUMU</a:t>
            </a:r>
            <a:endParaRPr lang="tr-T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497" y="1772816"/>
            <a:ext cx="8045581" cy="45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KİMYASAL TEPKİMELER</a:t>
            </a:r>
            <a:endParaRPr lang="tr-T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71475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KİMYASAL TEPKİMELERİN DENKLEŞTİRİLMESİ</a:t>
            </a:r>
            <a:endParaRPr lang="tr-T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560839" cy="440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760640" cy="517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92392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53650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16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2565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17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59046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</a:t>
            </a:r>
            <a:r>
              <a:rPr lang="tr-TR" dirty="0" smtClean="0"/>
              <a:t>18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Hangi iki atom arasında iyonik bağ meydana gelmez?(</a:t>
            </a:r>
            <a:r>
              <a:rPr lang="tr-TR" dirty="0" err="1" smtClean="0"/>
              <a:t>Na</a:t>
            </a:r>
            <a:r>
              <a:rPr lang="tr-TR" dirty="0" smtClean="0"/>
              <a:t>:11, F:9, </a:t>
            </a:r>
            <a:r>
              <a:rPr lang="tr-TR" dirty="0" err="1" smtClean="0"/>
              <a:t>Li</a:t>
            </a:r>
            <a:r>
              <a:rPr lang="tr-TR" dirty="0" smtClean="0"/>
              <a:t>:3, H:1)</a:t>
            </a:r>
          </a:p>
          <a:p>
            <a:pPr>
              <a:buNone/>
            </a:pPr>
            <a:r>
              <a:rPr lang="tr-TR" dirty="0" smtClean="0"/>
              <a:t>A) </a:t>
            </a:r>
            <a:r>
              <a:rPr lang="tr-TR" dirty="0" err="1" smtClean="0"/>
              <a:t>Na</a:t>
            </a:r>
            <a:r>
              <a:rPr lang="tr-TR" dirty="0" smtClean="0"/>
              <a:t>-F		                        B) </a:t>
            </a:r>
            <a:r>
              <a:rPr lang="tr-TR" dirty="0" err="1" smtClean="0"/>
              <a:t>Na</a:t>
            </a:r>
            <a:r>
              <a:rPr lang="tr-TR" dirty="0" smtClean="0"/>
              <a:t>-</a:t>
            </a:r>
            <a:r>
              <a:rPr lang="tr-TR" dirty="0" err="1" smtClean="0"/>
              <a:t>Li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C) </a:t>
            </a:r>
            <a:r>
              <a:rPr lang="tr-TR" dirty="0" err="1" smtClean="0"/>
              <a:t>Li</a:t>
            </a:r>
            <a:r>
              <a:rPr lang="tr-TR" dirty="0" smtClean="0"/>
              <a:t>- F		                        D) </a:t>
            </a:r>
            <a:r>
              <a:rPr lang="tr-TR" dirty="0" err="1" smtClean="0"/>
              <a:t>Na</a:t>
            </a:r>
            <a:r>
              <a:rPr lang="tr-TR" dirty="0" smtClean="0"/>
              <a:t>-H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</a:t>
            </a:r>
            <a:r>
              <a:rPr lang="tr-TR" dirty="0" smtClean="0"/>
              <a:t>19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Elektronların katmanlardaki durumu    </a:t>
            </a:r>
            <a:r>
              <a:rPr lang="tr-TR" dirty="0" smtClean="0"/>
              <a:t>2 </a:t>
            </a:r>
            <a:r>
              <a:rPr lang="tr-TR" dirty="0" smtClean="0"/>
              <a:t>)  </a:t>
            </a:r>
            <a:r>
              <a:rPr lang="tr-TR" dirty="0" smtClean="0"/>
              <a:t> </a:t>
            </a:r>
            <a:r>
              <a:rPr lang="tr-TR" dirty="0" smtClean="0"/>
              <a:t>8 </a:t>
            </a:r>
            <a:r>
              <a:rPr lang="tr-TR" dirty="0" smtClean="0"/>
              <a:t>) </a:t>
            </a:r>
            <a:r>
              <a:rPr lang="tr-TR" dirty="0" smtClean="0"/>
              <a:t>3 )   olan atomun </a:t>
            </a:r>
            <a:r>
              <a:rPr lang="tr-TR" b="1" dirty="0" smtClean="0"/>
              <a:t>kararlı hale</a:t>
            </a:r>
            <a:r>
              <a:rPr lang="tr-TR" dirty="0" smtClean="0"/>
              <a:t> geçebilmesi için ne yapması gerekir?</a:t>
            </a:r>
          </a:p>
          <a:p>
            <a:pPr>
              <a:buNone/>
            </a:pPr>
            <a:r>
              <a:rPr lang="tr-TR" dirty="0" smtClean="0"/>
              <a:t>A) 4 elektron alması	</a:t>
            </a:r>
            <a:r>
              <a:rPr lang="tr-TR" dirty="0" smtClean="0"/>
              <a:t>         B</a:t>
            </a:r>
            <a:r>
              <a:rPr lang="tr-TR" dirty="0" smtClean="0"/>
              <a:t>) 3 elektron vermesi </a:t>
            </a:r>
          </a:p>
          <a:p>
            <a:pPr>
              <a:buNone/>
            </a:pPr>
            <a:r>
              <a:rPr lang="tr-TR" dirty="0" smtClean="0"/>
              <a:t>C) 2 elektron vermesi	         </a:t>
            </a:r>
            <a:r>
              <a:rPr lang="tr-TR" dirty="0" smtClean="0"/>
              <a:t>D</a:t>
            </a:r>
            <a:r>
              <a:rPr lang="tr-TR" dirty="0" smtClean="0"/>
              <a:t>) 1 elektron alması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</a:t>
            </a:r>
            <a:r>
              <a:rPr lang="tr-TR" dirty="0" smtClean="0"/>
              <a:t>20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1287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EYLEMSİZLİK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Duran bir cismin sonsuza dek durmak istemesi, hareket eden bir cismin ise sonsuza dek sabit süratle hareket etmek istemesidir.</a:t>
            </a:r>
          </a:p>
          <a:p>
            <a:r>
              <a:rPr lang="tr-TR" dirty="0" smtClean="0"/>
              <a:t>Buradan tüm cisimlerin dengelenmiş kuvvetlerin etkisinde olduğunun görüyoruz.</a:t>
            </a:r>
            <a:endParaRPr lang="tr-TR" dirty="0"/>
          </a:p>
        </p:txBody>
      </p:sp>
      <p:pic>
        <p:nvPicPr>
          <p:cNvPr id="4099" name="Picture 3" descr="C:\Users\Exper\Desktop\E-Etüt Projesi Dökümanları\5. ders materyalleri\Newtonin-hareket-kanu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3" y="4221088"/>
            <a:ext cx="3028001" cy="2379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</a:t>
            </a:r>
            <a:r>
              <a:rPr lang="tr-TR" dirty="0" smtClean="0"/>
              <a:t>21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Flor elementinin 9 elektronu olduğuna göre hangi grubu girer?</a:t>
            </a:r>
          </a:p>
          <a:p>
            <a:pPr>
              <a:buNone/>
            </a:pPr>
            <a:r>
              <a:rPr lang="tr-TR" dirty="0" smtClean="0"/>
              <a:t>A) Ametal                           B)</a:t>
            </a:r>
            <a:r>
              <a:rPr lang="tr-TR" dirty="0" err="1" smtClean="0"/>
              <a:t>Soygaz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C) Metal                              D) Yarı metal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ÖDÜLLÜ SORU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68800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TANECİKLİ YAPI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Tüm maddeler atom ya da moleküllerden oluşur.</a:t>
            </a:r>
            <a:endParaRPr lang="tr-TR" dirty="0"/>
          </a:p>
        </p:txBody>
      </p:sp>
      <p:pic>
        <p:nvPicPr>
          <p:cNvPr id="5122" name="Picture 2" descr="C:\Users\Exper\Desktop\E-Etüt Projesi Dökümanları\5. ders materyalleri\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3324225" cy="2962275"/>
          </a:xfrm>
          <a:prstGeom prst="rect">
            <a:avLst/>
          </a:prstGeom>
          <a:noFill/>
        </p:spPr>
      </p:pic>
      <p:pic>
        <p:nvPicPr>
          <p:cNvPr id="5124" name="Picture 4" descr="C:\Users\Exper\Desktop\E-Etüt Projesi Dökümanları\5. ders materyalleri\sol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3212976"/>
            <a:ext cx="3972255" cy="2551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BOŞLUKLU YAPI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Tüm maddelerin atomları arsında ve atom altı parçacıklar olan elektron, proton ve nötronlar arsında boşluk bulunur.</a:t>
            </a:r>
            <a:endParaRPr lang="tr-TR" dirty="0"/>
          </a:p>
        </p:txBody>
      </p:sp>
      <p:pic>
        <p:nvPicPr>
          <p:cNvPr id="4" name="Picture 3" descr="C:\Users\Exper\Desktop\E-Etüt Projesi Dökümanları\5. ders materyalleri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3456384" cy="346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193</TotalTime>
  <Words>1229</Words>
  <Application>Microsoft Office PowerPoint</Application>
  <PresentationFormat>Ekran Gösterisi (4:3)</PresentationFormat>
  <Paragraphs>268</Paragraphs>
  <Slides>71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71</vt:i4>
      </vt:variant>
    </vt:vector>
  </HeadingPairs>
  <TitlesOfParts>
    <vt:vector size="72" baseType="lpstr">
      <vt:lpstr>Ofis Teması</vt:lpstr>
      <vt:lpstr>MADDENİN YAPISI VE ÖZELLİKLERİ</vt:lpstr>
      <vt:lpstr>MADDE NEDİR?</vt:lpstr>
      <vt:lpstr>MADDELERİN ORTAK ÖZELLİKLERİ</vt:lpstr>
      <vt:lpstr>NELER MADDE NELER MADDE DEĞİL?</vt:lpstr>
      <vt:lpstr>KÜTLE</vt:lpstr>
      <vt:lpstr>HACİM</vt:lpstr>
      <vt:lpstr>EYLEMSİZLİK</vt:lpstr>
      <vt:lpstr>TANECİKLİ YAPI</vt:lpstr>
      <vt:lpstr> BOŞLUKLU YAPI</vt:lpstr>
      <vt:lpstr>MADDENİN SINIFLANDIRILMASI</vt:lpstr>
      <vt:lpstr>SAF MADDELER</vt:lpstr>
      <vt:lpstr>ELEMENTLERİN SINIFLANDIRILMASI</vt:lpstr>
      <vt:lpstr>ELEMENTLERİN ÖZELLİKLERİ</vt:lpstr>
      <vt:lpstr>ELEMENTLERİN SEMBOLLERİ</vt:lpstr>
      <vt:lpstr>ELEMENTLERİN ÖZELLİKLERİ</vt:lpstr>
      <vt:lpstr>ELEMENTLERİN SINIFLANDIRILMASI</vt:lpstr>
      <vt:lpstr>METALLER</vt:lpstr>
      <vt:lpstr>AMETALLER</vt:lpstr>
      <vt:lpstr>AMETALLER</vt:lpstr>
      <vt:lpstr>YARI METALLER</vt:lpstr>
      <vt:lpstr>SOYGAZLAR</vt:lpstr>
      <vt:lpstr>PERİYODİK TABLO</vt:lpstr>
      <vt:lpstr>PERİYODİK TABLO</vt:lpstr>
      <vt:lpstr>ELEKTRON DAĞILIMI</vt:lpstr>
      <vt:lpstr>ELEKTRON DAĞILIMI</vt:lpstr>
      <vt:lpstr>ELEKTRON DAĞILIMI</vt:lpstr>
      <vt:lpstr>ELEKTRON DAĞILIMI</vt:lpstr>
      <vt:lpstr>ELEKTRON DAĞILIMINDAN ÇIKARILACAK SONUÇLAR</vt:lpstr>
      <vt:lpstr>ELEKTRON DAĞILIMINDAN ÇIKARILACAK SONUÇLAR</vt:lpstr>
      <vt:lpstr>BİLEŞİKLER</vt:lpstr>
      <vt:lpstr>BİLEŞİKLERİN ÖZELLİKLERİ</vt:lpstr>
      <vt:lpstr>BİLEŞİKLERİN ÖZELLİKLERİ</vt:lpstr>
      <vt:lpstr>SORU 1</vt:lpstr>
      <vt:lpstr>SORU 2</vt:lpstr>
      <vt:lpstr>SORU 3</vt:lpstr>
      <vt:lpstr>SORU 4</vt:lpstr>
      <vt:lpstr>SORU 5</vt:lpstr>
      <vt:lpstr>SORU 6</vt:lpstr>
      <vt:lpstr>SORU 7</vt:lpstr>
      <vt:lpstr>SORU 8</vt:lpstr>
      <vt:lpstr>SORU 9</vt:lpstr>
      <vt:lpstr>SORU 10</vt:lpstr>
      <vt:lpstr>KİMYASAL BAĞLAR</vt:lpstr>
      <vt:lpstr>KİMYASAL BAĞ NE ZAMAN OLUŞMAZ</vt:lpstr>
      <vt:lpstr>ÖRNEK</vt:lpstr>
      <vt:lpstr>ÖRNEK</vt:lpstr>
      <vt:lpstr>İYONİK BAĞ</vt:lpstr>
      <vt:lpstr>KOVALENT BAĞ</vt:lpstr>
      <vt:lpstr>SORU 11</vt:lpstr>
      <vt:lpstr>SORU 12</vt:lpstr>
      <vt:lpstr>SORU 13</vt:lpstr>
      <vt:lpstr>SORU 14</vt:lpstr>
      <vt:lpstr>SORU 15</vt:lpstr>
      <vt:lpstr>KİMYASAL TEPKİMELER</vt:lpstr>
      <vt:lpstr>KİMYASAL TEPKİMELER</vt:lpstr>
      <vt:lpstr>KİMYASAL TEPKİMELER</vt:lpstr>
      <vt:lpstr>KİMYASAL TEPKİMELER</vt:lpstr>
      <vt:lpstr>KİMYASAL TEPKİMELER</vt:lpstr>
      <vt:lpstr>KÜTLENİN KORUNUMU</vt:lpstr>
      <vt:lpstr>KÜTLENİN KORUNUMU</vt:lpstr>
      <vt:lpstr>KİMYASAL TEPKİMELER</vt:lpstr>
      <vt:lpstr>KİMYASAL TEPKİMELERİN DENKLEŞTİRİLMESİ</vt:lpstr>
      <vt:lpstr>ÖRNEK</vt:lpstr>
      <vt:lpstr>ÇÖZÜM</vt:lpstr>
      <vt:lpstr>SORU 16</vt:lpstr>
      <vt:lpstr>SORU 17</vt:lpstr>
      <vt:lpstr>SORU 18</vt:lpstr>
      <vt:lpstr>SORU 19</vt:lpstr>
      <vt:lpstr>SORU 20</vt:lpstr>
      <vt:lpstr>SORU 21</vt:lpstr>
      <vt:lpstr>ÖDÜLLÜ SORU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MADDENİN YAPISI VE ÖZELLİKLERİ</dc:title>
  <dc:creator>Exper</dc:creator>
  <cp:lastModifiedBy>Exper</cp:lastModifiedBy>
  <cp:revision>35</cp:revision>
  <dcterms:created xsi:type="dcterms:W3CDTF">2012-03-19T23:07:34Z</dcterms:created>
  <dcterms:modified xsi:type="dcterms:W3CDTF">2012-03-25T08:57:08Z</dcterms:modified>
</cp:coreProperties>
</file>