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39" r:id="rId3"/>
    <p:sldId id="340" r:id="rId4"/>
    <p:sldId id="257" r:id="rId5"/>
    <p:sldId id="338" r:id="rId6"/>
    <p:sldId id="258" r:id="rId7"/>
    <p:sldId id="337" r:id="rId8"/>
    <p:sldId id="260" r:id="rId9"/>
    <p:sldId id="341" r:id="rId10"/>
    <p:sldId id="342" r:id="rId11"/>
    <p:sldId id="259" r:id="rId12"/>
    <p:sldId id="261" r:id="rId13"/>
    <p:sldId id="262" r:id="rId14"/>
    <p:sldId id="263" r:id="rId15"/>
    <p:sldId id="264" r:id="rId16"/>
    <p:sldId id="265" r:id="rId17"/>
    <p:sldId id="346" r:id="rId18"/>
    <p:sldId id="347"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343" r:id="rId40"/>
    <p:sldId id="286" r:id="rId41"/>
    <p:sldId id="344" r:id="rId42"/>
    <p:sldId id="345" r:id="rId43"/>
    <p:sldId id="287" r:id="rId44"/>
    <p:sldId id="288" r:id="rId45"/>
    <p:sldId id="291" r:id="rId46"/>
    <p:sldId id="292" r:id="rId47"/>
    <p:sldId id="352" r:id="rId48"/>
    <p:sldId id="293" r:id="rId49"/>
    <p:sldId id="294" r:id="rId50"/>
    <p:sldId id="348" r:id="rId51"/>
    <p:sldId id="295" r:id="rId52"/>
    <p:sldId id="349" r:id="rId53"/>
    <p:sldId id="296" r:id="rId54"/>
    <p:sldId id="350" r:id="rId55"/>
    <p:sldId id="297" r:id="rId56"/>
    <p:sldId id="298" r:id="rId57"/>
    <p:sldId id="299" r:id="rId58"/>
    <p:sldId id="351" r:id="rId59"/>
    <p:sldId id="300" r:id="rId60"/>
    <p:sldId id="301" r:id="rId61"/>
    <p:sldId id="302" r:id="rId62"/>
    <p:sldId id="303" r:id="rId63"/>
    <p:sldId id="304" r:id="rId64"/>
    <p:sldId id="305" r:id="rId65"/>
    <p:sldId id="306" r:id="rId66"/>
    <p:sldId id="307" r:id="rId67"/>
    <p:sldId id="353" r:id="rId68"/>
    <p:sldId id="308" r:id="rId69"/>
    <p:sldId id="354" r:id="rId70"/>
    <p:sldId id="309" r:id="rId71"/>
    <p:sldId id="310"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47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11.03.2012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11.03.2012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11.03.2012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11.03.2012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11.03.2012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11.03.2012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11.03.2012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ol.sci.uop.edu/~jfalward/physics17/chapter5/rockdisplacingwater.jpg"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404664"/>
            <a:ext cx="7772400" cy="1470025"/>
          </a:xfrm>
        </p:spPr>
        <p:txBody>
          <a:bodyPr>
            <a:noAutofit/>
          </a:bodyPr>
          <a:lstStyle/>
          <a:p>
            <a:pPr eaLnBrk="1" hangingPunct="1"/>
            <a:r>
              <a:rPr lang="tr-TR" sz="5400" dirty="0" smtClean="0">
                <a:solidFill>
                  <a:schemeClr val="accent3">
                    <a:lumMod val="50000"/>
                  </a:schemeClr>
                </a:solidFill>
              </a:rPr>
              <a:t>KALDIRMA KUVVETİ </a:t>
            </a:r>
          </a:p>
        </p:txBody>
      </p:sp>
      <p:pic>
        <p:nvPicPr>
          <p:cNvPr id="3076" name="Picture 7" descr="rockdisplacingwater">
            <a:hlinkClick r:id="rId2"/>
          </p:cNvPr>
          <p:cNvPicPr>
            <a:picLocks noChangeAspect="1" noChangeArrowheads="1"/>
          </p:cNvPicPr>
          <p:nvPr/>
        </p:nvPicPr>
        <p:blipFill>
          <a:blip r:embed="rId3" cstate="print"/>
          <a:srcRect/>
          <a:stretch>
            <a:fillRect/>
          </a:stretch>
        </p:blipFill>
        <p:spPr bwMode="auto">
          <a:xfrm>
            <a:off x="1403648" y="1484784"/>
            <a:ext cx="3240360" cy="2980331"/>
          </a:xfrm>
          <a:prstGeom prst="rect">
            <a:avLst/>
          </a:prstGeom>
          <a:noFill/>
          <a:ln w="9525">
            <a:noFill/>
            <a:miter lim="800000"/>
            <a:headEnd/>
            <a:tailEnd/>
          </a:ln>
        </p:spPr>
      </p:pic>
      <p:pic>
        <p:nvPicPr>
          <p:cNvPr id="3077" name="Picture 9" descr="balon3"/>
          <p:cNvPicPr>
            <a:picLocks noChangeAspect="1" noChangeArrowheads="1"/>
          </p:cNvPicPr>
          <p:nvPr/>
        </p:nvPicPr>
        <p:blipFill>
          <a:blip r:embed="rId4" cstate="print"/>
          <a:srcRect/>
          <a:stretch>
            <a:fillRect/>
          </a:stretch>
        </p:blipFill>
        <p:spPr bwMode="auto">
          <a:xfrm>
            <a:off x="6012160" y="1484784"/>
            <a:ext cx="1656184" cy="2676731"/>
          </a:xfrm>
          <a:prstGeom prst="rect">
            <a:avLst/>
          </a:prstGeom>
          <a:noFill/>
          <a:ln w="9525">
            <a:noFill/>
            <a:miter lim="800000"/>
            <a:headEnd/>
            <a:tailEnd/>
          </a:ln>
        </p:spPr>
      </p:pic>
      <p:sp>
        <p:nvSpPr>
          <p:cNvPr id="6" name="5 Metin kutusu"/>
          <p:cNvSpPr txBox="1"/>
          <p:nvPr/>
        </p:nvSpPr>
        <p:spPr>
          <a:xfrm>
            <a:off x="827584" y="4365104"/>
            <a:ext cx="7992888" cy="2031325"/>
          </a:xfrm>
          <a:prstGeom prst="rect">
            <a:avLst/>
          </a:prstGeom>
          <a:noFill/>
        </p:spPr>
        <p:txBody>
          <a:bodyPr wrap="square" rtlCol="0">
            <a:spAutoFit/>
          </a:bodyPr>
          <a:lstStyle/>
          <a:p>
            <a:r>
              <a:rPr lang="tr-TR" b="1" dirty="0" smtClean="0"/>
              <a:t>SIVILARIN KALDIRMA KUVVETİ 		GAZLARIN KALDIRMA KUVVETİ</a:t>
            </a:r>
          </a:p>
          <a:p>
            <a:endParaRPr lang="tr-TR" b="1" dirty="0" smtClean="0"/>
          </a:p>
          <a:p>
            <a:r>
              <a:rPr lang="tr-TR" b="1" dirty="0" smtClean="0"/>
              <a:t>YOĞUNLUK	         			YÜZME-BATMA KOŞULU</a:t>
            </a:r>
          </a:p>
          <a:p>
            <a:endParaRPr lang="tr-TR" b="1" dirty="0" smtClean="0"/>
          </a:p>
          <a:p>
            <a:r>
              <a:rPr lang="tr-TR" b="1" dirty="0" smtClean="0"/>
              <a:t>					</a:t>
            </a:r>
          </a:p>
          <a:p>
            <a:endParaRPr lang="tr-TR" dirty="0" smtClean="0"/>
          </a:p>
          <a:p>
            <a:r>
              <a:rPr lang="tr-TR" dirty="0" smtClean="0"/>
              <a:t>					Hazırlayan:Arif Özgür ÜLGER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sp>
        <p:nvSpPr>
          <p:cNvPr id="3" name="2 İçerik Yer Tutucusu"/>
          <p:cNvSpPr>
            <a:spLocks noGrp="1"/>
          </p:cNvSpPr>
          <p:nvPr>
            <p:ph idx="1"/>
          </p:nvPr>
        </p:nvSpPr>
        <p:spPr/>
        <p:txBody>
          <a:bodyPr>
            <a:normAutofit fontScale="92500" lnSpcReduction="20000"/>
          </a:bodyPr>
          <a:lstStyle/>
          <a:p>
            <a:pPr>
              <a:buNone/>
            </a:pPr>
            <a:r>
              <a:rPr lang="tr-TR" sz="2800" dirty="0" err="1" smtClean="0"/>
              <a:t>F</a:t>
            </a:r>
            <a:r>
              <a:rPr lang="tr-TR" sz="2800" baseline="-25000" dirty="0" err="1" smtClean="0"/>
              <a:t>k</a:t>
            </a:r>
            <a:r>
              <a:rPr lang="tr-TR" sz="2800" dirty="0" smtClean="0"/>
              <a:t> =Kaldırma kuvveti= Havadaki Ağırlık- Sıvıdaki Ağırlık </a:t>
            </a:r>
          </a:p>
          <a:p>
            <a:pPr>
              <a:buNone/>
            </a:pPr>
            <a:r>
              <a:rPr lang="tr-TR" dirty="0" smtClean="0"/>
              <a:t>				      45-25= 20 N</a:t>
            </a:r>
          </a:p>
          <a:p>
            <a:pPr>
              <a:buNone/>
            </a:pPr>
            <a:r>
              <a:rPr lang="tr-TR" dirty="0" smtClean="0"/>
              <a:t>Doğru Cevap </a:t>
            </a:r>
            <a:r>
              <a:rPr lang="tr-TR" dirty="0" smtClean="0"/>
              <a:t>C şıkkıdır.</a:t>
            </a:r>
          </a:p>
          <a:p>
            <a:pPr>
              <a:buNone/>
            </a:pPr>
            <a:r>
              <a:rPr lang="tr-TR" dirty="0" smtClean="0"/>
              <a:t>Buradan şu iki sonucu çıkarırız;</a:t>
            </a:r>
          </a:p>
          <a:p>
            <a:r>
              <a:rPr lang="tr-TR" dirty="0" smtClean="0"/>
              <a:t>Bir cisim sıvı içinde dinamometre ile ölçüldüğünde havadakinden daha hafif gelir. Bu hafifliğin sebebi sıvının cisme uyguladığı kaldırma kuvvetidir. </a:t>
            </a:r>
          </a:p>
          <a:p>
            <a:r>
              <a:rPr lang="tr-TR" dirty="0" smtClean="0"/>
              <a:t>Kaldırma kuvveti cisme aşağı yönde etki eden kuvvetin etkisini azaltır. </a:t>
            </a:r>
          </a:p>
          <a:p>
            <a:pPr>
              <a:buNone/>
            </a:pPr>
            <a:endParaRPr lang="tr-T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KALDIRMA KUVVETİ</a:t>
            </a:r>
            <a:endParaRPr lang="tr-TR" dirty="0"/>
          </a:p>
        </p:txBody>
      </p:sp>
      <p:sp>
        <p:nvSpPr>
          <p:cNvPr id="3" name="2 İçerik Yer Tutucusu"/>
          <p:cNvSpPr>
            <a:spLocks noGrp="1"/>
          </p:cNvSpPr>
          <p:nvPr>
            <p:ph idx="1"/>
          </p:nvPr>
        </p:nvSpPr>
        <p:spPr/>
        <p:txBody>
          <a:bodyPr/>
          <a:lstStyle/>
          <a:p>
            <a:r>
              <a:rPr lang="tr-TR" dirty="0" smtClean="0"/>
              <a:t>Cisimler; kendilerine uygulanan kaldırma kuvveti kadar sıvının yerini değiştirir. </a:t>
            </a:r>
            <a:endParaRPr lang="tr-TR" dirty="0"/>
          </a:p>
        </p:txBody>
      </p:sp>
      <p:pic>
        <p:nvPicPr>
          <p:cNvPr id="4" name="Picture 5" descr="archimedes"/>
          <p:cNvPicPr>
            <a:picLocks noChangeAspect="1" noChangeArrowheads="1"/>
          </p:cNvPicPr>
          <p:nvPr/>
        </p:nvPicPr>
        <p:blipFill>
          <a:blip r:embed="rId2" cstate="print"/>
          <a:srcRect/>
          <a:stretch>
            <a:fillRect/>
          </a:stretch>
        </p:blipFill>
        <p:spPr bwMode="auto">
          <a:xfrm>
            <a:off x="2195736" y="2708920"/>
            <a:ext cx="4536231" cy="3439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SIVILARIN KALDIRMA KUVVETİ NELERE BAĞLIDIR?</a:t>
            </a:r>
            <a:endParaRPr lang="tr-TR" dirty="0"/>
          </a:p>
        </p:txBody>
      </p:sp>
      <p:sp>
        <p:nvSpPr>
          <p:cNvPr id="3" name="2 İçerik Yer Tutucusu"/>
          <p:cNvSpPr>
            <a:spLocks noGrp="1"/>
          </p:cNvSpPr>
          <p:nvPr>
            <p:ph idx="1"/>
          </p:nvPr>
        </p:nvSpPr>
        <p:spPr/>
        <p:txBody>
          <a:bodyPr/>
          <a:lstStyle/>
          <a:p>
            <a:r>
              <a:rPr lang="tr-TR" dirty="0" smtClean="0"/>
              <a:t>Sıvıların kaldırma kuvveti;</a:t>
            </a:r>
          </a:p>
          <a:p>
            <a:pPr>
              <a:buFont typeface="Wingdings" pitchFamily="2" charset="2"/>
              <a:buChar char="Ø"/>
            </a:pPr>
            <a:r>
              <a:rPr lang="tr-TR" dirty="0" smtClean="0"/>
              <a:t>Cismin batan hacmi</a:t>
            </a:r>
          </a:p>
          <a:p>
            <a:pPr>
              <a:buFont typeface="Wingdings" pitchFamily="2" charset="2"/>
              <a:buChar char="Ø"/>
            </a:pPr>
            <a:r>
              <a:rPr lang="tr-TR" dirty="0" smtClean="0"/>
              <a:t>Sıvının yoğunluğu</a:t>
            </a:r>
          </a:p>
          <a:p>
            <a:pPr>
              <a:buFont typeface="Wingdings" pitchFamily="2" charset="2"/>
              <a:buChar char="Ø"/>
            </a:pPr>
            <a:r>
              <a:rPr lang="tr-TR" dirty="0" smtClean="0"/>
              <a:t>Yer çekimi ivmesine bağlıdır.</a:t>
            </a:r>
          </a:p>
          <a:p>
            <a:pPr>
              <a:buNone/>
            </a:pP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KALDIRMA KUVVETİ</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Cismin batan hacmi deneyi;</a:t>
            </a:r>
          </a:p>
          <a:p>
            <a:pPr>
              <a:buNone/>
            </a:pPr>
            <a:r>
              <a:rPr lang="tr-TR" dirty="0" smtClean="0"/>
              <a:t>Cisimlere uygulanan </a:t>
            </a:r>
          </a:p>
          <a:p>
            <a:pPr>
              <a:buNone/>
            </a:pPr>
            <a:r>
              <a:rPr lang="tr-TR" dirty="0" smtClean="0"/>
              <a:t>kaldırma kuvveti batan </a:t>
            </a:r>
          </a:p>
          <a:p>
            <a:pPr>
              <a:buNone/>
            </a:pPr>
            <a:r>
              <a:rPr lang="tr-TR" dirty="0" smtClean="0"/>
              <a:t>cismin batma miktarına </a:t>
            </a:r>
          </a:p>
          <a:p>
            <a:pPr>
              <a:buNone/>
            </a:pPr>
            <a:r>
              <a:rPr lang="tr-TR" dirty="0" smtClean="0"/>
              <a:t>bağlıdır. Bir cisim ne kadar </a:t>
            </a:r>
          </a:p>
          <a:p>
            <a:pPr>
              <a:buNone/>
            </a:pPr>
            <a:r>
              <a:rPr lang="tr-TR" dirty="0" smtClean="0"/>
              <a:t>çok sıvı içerisine batırılırsa </a:t>
            </a:r>
          </a:p>
          <a:p>
            <a:pPr>
              <a:buNone/>
            </a:pPr>
            <a:r>
              <a:rPr lang="tr-TR" dirty="0" smtClean="0"/>
              <a:t>kaldırma kuvveti de o kadar </a:t>
            </a:r>
          </a:p>
          <a:p>
            <a:pPr>
              <a:buNone/>
            </a:pPr>
            <a:r>
              <a:rPr lang="tr-TR" dirty="0" smtClean="0"/>
              <a:t>artar. Dinamometrenin </a:t>
            </a:r>
          </a:p>
          <a:p>
            <a:pPr>
              <a:buNone/>
            </a:pPr>
            <a:r>
              <a:rPr lang="tr-TR" dirty="0" smtClean="0"/>
              <a:t>gösterdiği değer de o kadar azalır. </a:t>
            </a:r>
          </a:p>
          <a:p>
            <a:pPr>
              <a:buNone/>
            </a:pPr>
            <a:endParaRPr lang="tr-TR" dirty="0"/>
          </a:p>
        </p:txBody>
      </p:sp>
      <p:pic>
        <p:nvPicPr>
          <p:cNvPr id="5123" name="Picture 3"/>
          <p:cNvPicPr>
            <a:picLocks noChangeAspect="1" noChangeArrowheads="1"/>
          </p:cNvPicPr>
          <p:nvPr/>
        </p:nvPicPr>
        <p:blipFill>
          <a:blip r:embed="rId2" cstate="print"/>
          <a:srcRect/>
          <a:stretch>
            <a:fillRect/>
          </a:stretch>
        </p:blipFill>
        <p:spPr bwMode="auto">
          <a:xfrm>
            <a:off x="4860032" y="2132856"/>
            <a:ext cx="4037487" cy="2793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KALDIRMA KUVVETİ</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Sıvının yoğunluğu</a:t>
            </a:r>
            <a:r>
              <a:rPr lang="tr-TR" dirty="0"/>
              <a:t> </a:t>
            </a:r>
            <a:r>
              <a:rPr lang="tr-TR" dirty="0" smtClean="0"/>
              <a:t>deneyi;</a:t>
            </a:r>
          </a:p>
          <a:p>
            <a:pPr>
              <a:buNone/>
            </a:pPr>
            <a:r>
              <a:rPr lang="tr-TR" sz="2400" dirty="0" err="1" smtClean="0"/>
              <a:t>X’in</a:t>
            </a:r>
            <a:r>
              <a:rPr lang="tr-TR" sz="2400" dirty="0" smtClean="0"/>
              <a:t> öz kütlesi=0,9g / cm</a:t>
            </a:r>
            <a:r>
              <a:rPr lang="tr-TR" sz="2400" baseline="30000" dirty="0" smtClean="0"/>
              <a:t>3</a:t>
            </a:r>
            <a:endParaRPr lang="tr-TR" sz="2400" dirty="0" smtClean="0"/>
          </a:p>
          <a:p>
            <a:pPr>
              <a:buNone/>
            </a:pPr>
            <a:r>
              <a:rPr lang="tr-TR" sz="2400" dirty="0" err="1" smtClean="0"/>
              <a:t>Y’nin</a:t>
            </a:r>
            <a:r>
              <a:rPr lang="tr-TR" sz="2400" dirty="0" smtClean="0"/>
              <a:t> öz kütlesi=0,8 g/ cm</a:t>
            </a:r>
            <a:r>
              <a:rPr lang="tr-TR" sz="2400" baseline="30000" dirty="0" smtClean="0"/>
              <a:t>3</a:t>
            </a:r>
            <a:r>
              <a:rPr lang="tr-TR" sz="2400" dirty="0" smtClean="0"/>
              <a:t>,</a:t>
            </a:r>
          </a:p>
          <a:p>
            <a:pPr>
              <a:buNone/>
            </a:pPr>
            <a:r>
              <a:rPr lang="tr-TR" sz="2400" dirty="0" smtClean="0"/>
              <a:t> </a:t>
            </a:r>
            <a:r>
              <a:rPr lang="tr-TR" sz="2400" dirty="0" err="1" smtClean="0"/>
              <a:t>Z’nin</a:t>
            </a:r>
            <a:r>
              <a:rPr lang="tr-TR" sz="2400" dirty="0" smtClean="0"/>
              <a:t> öz kütlesi= 0,75 g/ cm</a:t>
            </a:r>
            <a:r>
              <a:rPr lang="tr-TR" sz="2400" baseline="30000" dirty="0" smtClean="0"/>
              <a:t>3</a:t>
            </a:r>
            <a:r>
              <a:rPr lang="tr-TR" sz="2400" dirty="0" smtClean="0"/>
              <a:t>)</a:t>
            </a:r>
            <a:r>
              <a:rPr lang="tr-TR" dirty="0" smtClean="0"/>
              <a:t> </a:t>
            </a:r>
          </a:p>
          <a:p>
            <a:r>
              <a:rPr lang="tr-TR" dirty="0" smtClean="0"/>
              <a:t>Kaldırma kuvveti sıvının </a:t>
            </a:r>
          </a:p>
          <a:p>
            <a:pPr>
              <a:buNone/>
            </a:pPr>
            <a:r>
              <a:rPr lang="tr-TR" dirty="0" smtClean="0"/>
              <a:t>yoğunluğu ile doğru </a:t>
            </a:r>
          </a:p>
          <a:p>
            <a:pPr>
              <a:buNone/>
            </a:pPr>
            <a:r>
              <a:rPr lang="tr-TR" dirty="0" smtClean="0"/>
              <a:t>orantılıdır. </a:t>
            </a:r>
          </a:p>
          <a:p>
            <a:pPr>
              <a:buNone/>
            </a:pPr>
            <a:r>
              <a:rPr lang="tr-TR" dirty="0" smtClean="0"/>
              <a:t>O halde K cismine X sıvısı en fazla kaldırma kuvveti uygulamaktadır, en az kaldırma kuvvetini ise Z sıvısı uygulamaktadır.</a:t>
            </a:r>
          </a:p>
        </p:txBody>
      </p:sp>
      <p:pic>
        <p:nvPicPr>
          <p:cNvPr id="6147" name="Picture 3"/>
          <p:cNvPicPr>
            <a:picLocks noChangeAspect="1" noChangeArrowheads="1"/>
          </p:cNvPicPr>
          <p:nvPr/>
        </p:nvPicPr>
        <p:blipFill>
          <a:blip r:embed="rId2" cstate="print"/>
          <a:srcRect/>
          <a:stretch>
            <a:fillRect/>
          </a:stretch>
        </p:blipFill>
        <p:spPr bwMode="auto">
          <a:xfrm>
            <a:off x="4932040" y="1844824"/>
            <a:ext cx="3816424" cy="258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KALDIRMA KUVVETİ</a:t>
            </a:r>
            <a:endParaRPr lang="tr-TR" dirty="0"/>
          </a:p>
        </p:txBody>
      </p:sp>
      <p:sp>
        <p:nvSpPr>
          <p:cNvPr id="3" name="2 İçerik Yer Tutucusu"/>
          <p:cNvSpPr>
            <a:spLocks noGrp="1"/>
          </p:cNvSpPr>
          <p:nvPr>
            <p:ph idx="1"/>
          </p:nvPr>
        </p:nvSpPr>
        <p:spPr/>
        <p:txBody>
          <a:bodyPr/>
          <a:lstStyle/>
          <a:p>
            <a:r>
              <a:rPr lang="tr-TR" dirty="0" smtClean="0"/>
              <a:t>Cismin şekline</a:t>
            </a:r>
          </a:p>
          <a:p>
            <a:r>
              <a:rPr lang="tr-TR" dirty="0" smtClean="0"/>
              <a:t>Cismin yoğunluğuna</a:t>
            </a:r>
          </a:p>
          <a:p>
            <a:r>
              <a:rPr lang="tr-TR" dirty="0" smtClean="0"/>
              <a:t>Cismin sıvı içindeki derinliğine</a:t>
            </a:r>
          </a:p>
          <a:p>
            <a:pPr>
              <a:buNone/>
            </a:pPr>
            <a:r>
              <a:rPr lang="tr-TR" dirty="0" smtClean="0"/>
              <a:t> bağlı değildir.</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KALDIRMA KUVVETİ</a:t>
            </a:r>
            <a:endParaRPr lang="tr-TR" dirty="0"/>
          </a:p>
        </p:txBody>
      </p:sp>
      <p:sp>
        <p:nvSpPr>
          <p:cNvPr id="3" name="2 İçerik Yer Tutucusu"/>
          <p:cNvSpPr>
            <a:spLocks noGrp="1"/>
          </p:cNvSpPr>
          <p:nvPr>
            <p:ph idx="1"/>
          </p:nvPr>
        </p:nvSpPr>
        <p:spPr/>
        <p:txBody>
          <a:bodyPr>
            <a:normAutofit/>
          </a:bodyPr>
          <a:lstStyle/>
          <a:p>
            <a:pPr>
              <a:buNone/>
            </a:pPr>
            <a:r>
              <a:rPr lang="tr-TR" sz="6000" dirty="0" err="1" smtClean="0"/>
              <a:t>F</a:t>
            </a:r>
            <a:r>
              <a:rPr lang="tr-TR" sz="6000" baseline="-25000" dirty="0" err="1" smtClean="0"/>
              <a:t>k</a:t>
            </a:r>
            <a:r>
              <a:rPr lang="tr-TR" sz="6000" dirty="0" smtClean="0"/>
              <a:t> = V </a:t>
            </a:r>
            <a:r>
              <a:rPr lang="tr-TR" sz="6000" baseline="-25000" dirty="0" smtClean="0"/>
              <a:t>batan </a:t>
            </a:r>
            <a:r>
              <a:rPr lang="tr-TR" sz="6000" dirty="0" smtClean="0"/>
              <a:t>. </a:t>
            </a:r>
            <a:r>
              <a:rPr lang="tr-TR" sz="6000" dirty="0" err="1" smtClean="0"/>
              <a:t>d</a:t>
            </a:r>
            <a:r>
              <a:rPr lang="tr-TR" sz="6000" baseline="-25000" dirty="0" err="1" smtClean="0"/>
              <a:t>sıvı</a:t>
            </a:r>
            <a:r>
              <a:rPr lang="tr-TR" sz="6000" baseline="-25000" dirty="0" smtClean="0"/>
              <a:t> . g</a:t>
            </a:r>
            <a:r>
              <a:rPr lang="tr-TR" sz="6000" dirty="0" smtClean="0"/>
              <a:t> </a:t>
            </a:r>
          </a:p>
          <a:p>
            <a:pPr>
              <a:buNone/>
            </a:pPr>
            <a:endParaRPr lang="tr-TR" sz="4000" dirty="0"/>
          </a:p>
          <a:p>
            <a:pPr>
              <a:buNone/>
            </a:pPr>
            <a:r>
              <a:rPr lang="tr-TR" sz="3600" dirty="0" smtClean="0"/>
              <a:t>Kaldırma = Cismin x Sıvının    x Yer Çekimi</a:t>
            </a:r>
          </a:p>
          <a:p>
            <a:pPr>
              <a:buNone/>
            </a:pPr>
            <a:r>
              <a:rPr lang="tr-TR" sz="3600" dirty="0" smtClean="0"/>
              <a:t>Kuvveti        Batan    Yoğunluğu   İvmesi</a:t>
            </a:r>
          </a:p>
          <a:p>
            <a:pPr>
              <a:buNone/>
            </a:pPr>
            <a:r>
              <a:rPr lang="tr-TR" sz="3600" dirty="0" smtClean="0"/>
              <a:t>			    Hacmi</a:t>
            </a:r>
          </a:p>
          <a:p>
            <a:pPr>
              <a:buNone/>
            </a:pPr>
            <a:r>
              <a:rPr lang="tr-TR" sz="3600" dirty="0" smtClean="0"/>
              <a:t>Formül sadece yorum için kullanılacaktır.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ARŞİMET PRENSİBİ</a:t>
            </a:r>
            <a:endParaRPr lang="tr-TR" dirty="0"/>
          </a:p>
        </p:txBody>
      </p:sp>
      <p:sp>
        <p:nvSpPr>
          <p:cNvPr id="3" name="2 İçerik Yer Tutucusu"/>
          <p:cNvSpPr>
            <a:spLocks noGrp="1"/>
          </p:cNvSpPr>
          <p:nvPr>
            <p:ph idx="1"/>
          </p:nvPr>
        </p:nvSpPr>
        <p:spPr/>
        <p:txBody>
          <a:bodyPr>
            <a:normAutofit/>
          </a:bodyPr>
          <a:lstStyle/>
          <a:p>
            <a:r>
              <a:rPr lang="tr-TR" dirty="0" smtClean="0">
                <a:solidFill>
                  <a:schemeClr val="bg2">
                    <a:lumMod val="10000"/>
                  </a:schemeClr>
                </a:solidFill>
              </a:rPr>
              <a:t>Suyun Kaldırma Kuvveti, Arşimet tarafından fark edilen ve ileri sürülen bir ilkeyle, açıklığa kavuşmuştur. Su, kendi yoğunluğundan da az yoğunluğa sahip olan cisimleri, yüzeyine doğru itmektedir. </a:t>
            </a:r>
            <a:endParaRPr lang="tr-TR"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ARŞİMET PRENSİBİ</a:t>
            </a:r>
            <a:endParaRPr lang="tr-TR" dirty="0"/>
          </a:p>
        </p:txBody>
      </p:sp>
      <p:sp>
        <p:nvSpPr>
          <p:cNvPr id="3" name="2 İçerik Yer Tutucusu"/>
          <p:cNvSpPr>
            <a:spLocks noGrp="1"/>
          </p:cNvSpPr>
          <p:nvPr>
            <p:ph idx="1"/>
          </p:nvPr>
        </p:nvSpPr>
        <p:spPr/>
        <p:txBody>
          <a:bodyPr/>
          <a:lstStyle/>
          <a:p>
            <a:r>
              <a:rPr lang="tr-TR" dirty="0" smtClean="0">
                <a:solidFill>
                  <a:schemeClr val="bg2">
                    <a:lumMod val="10000"/>
                  </a:schemeClr>
                </a:solidFill>
              </a:rPr>
              <a:t>Yoğunluk  farklılıklarından ortaya çıkan itme kuvveti etkisiyle cisim yüzmeye başlar. Burada her ne kadar gemi ve deniz mühendisliğinin alanına girdiğinden, örnek su olarak alınmışsa da bu ilke sıvılar için de genel kuraldır.</a:t>
            </a:r>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GAZLARIN KALDIRMA KUVVETİ</a:t>
            </a:r>
            <a:endParaRPr lang="tr-TR" dirty="0"/>
          </a:p>
        </p:txBody>
      </p:sp>
      <p:sp>
        <p:nvSpPr>
          <p:cNvPr id="3" name="2 İçerik Yer Tutucusu"/>
          <p:cNvSpPr>
            <a:spLocks noGrp="1"/>
          </p:cNvSpPr>
          <p:nvPr>
            <p:ph idx="1"/>
          </p:nvPr>
        </p:nvSpPr>
        <p:spPr/>
        <p:txBody>
          <a:bodyPr/>
          <a:lstStyle/>
          <a:p>
            <a:pPr>
              <a:buNone/>
            </a:pPr>
            <a:r>
              <a:rPr lang="tr-TR" dirty="0" smtClean="0"/>
              <a:t>Gazlarda sıvılar gibi cisimlere kaldırma kuvveti uygular. </a:t>
            </a:r>
          </a:p>
          <a:p>
            <a:pPr>
              <a:buNone/>
            </a:pPr>
            <a:r>
              <a:rPr lang="tr-TR" dirty="0" smtClean="0"/>
              <a:t>Gazların kaldırma kuvveti;</a:t>
            </a:r>
          </a:p>
          <a:p>
            <a:pPr>
              <a:buFont typeface="Wingdings" pitchFamily="2" charset="2"/>
              <a:buChar char="Ø"/>
            </a:pPr>
            <a:r>
              <a:rPr lang="tr-TR" dirty="0" smtClean="0"/>
              <a:t>Cismin hacmi</a:t>
            </a:r>
          </a:p>
          <a:p>
            <a:pPr>
              <a:buFont typeface="Wingdings" pitchFamily="2" charset="2"/>
              <a:buChar char="Ø"/>
            </a:pPr>
            <a:r>
              <a:rPr lang="tr-TR" dirty="0" smtClean="0"/>
              <a:t>Gazın yoğunluğu</a:t>
            </a:r>
          </a:p>
          <a:p>
            <a:pPr>
              <a:buFont typeface="Wingdings" pitchFamily="2" charset="2"/>
              <a:buChar char="Ø"/>
            </a:pPr>
            <a:r>
              <a:rPr lang="tr-TR" dirty="0" smtClean="0"/>
              <a:t>Yer çekimi ivmesine </a:t>
            </a:r>
          </a:p>
          <a:p>
            <a:pPr>
              <a:buNone/>
            </a:pPr>
            <a:r>
              <a:rPr lang="tr-TR" dirty="0" smtClean="0"/>
              <a:t>bağlıdır.</a:t>
            </a:r>
          </a:p>
          <a:p>
            <a:pPr>
              <a:buNone/>
            </a:pPr>
            <a:endParaRPr lang="tr-TR" dirty="0"/>
          </a:p>
        </p:txBody>
      </p:sp>
      <p:pic>
        <p:nvPicPr>
          <p:cNvPr id="7171" name="Picture 3" descr="C:\Users\Exper\Desktop\www_yeniresim_com_-_Balon_Resimleri.jpg"/>
          <p:cNvPicPr>
            <a:picLocks noChangeAspect="1" noChangeArrowheads="1"/>
          </p:cNvPicPr>
          <p:nvPr/>
        </p:nvPicPr>
        <p:blipFill>
          <a:blip r:embed="rId2" cstate="print"/>
          <a:srcRect/>
          <a:stretch>
            <a:fillRect/>
          </a:stretch>
        </p:blipFill>
        <p:spPr bwMode="auto">
          <a:xfrm>
            <a:off x="4860032" y="3140968"/>
            <a:ext cx="3816424" cy="28694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3">
                    <a:lumMod val="50000"/>
                  </a:schemeClr>
                </a:solidFill>
              </a:rPr>
              <a:t>KALDIRMA KUVVETİ </a:t>
            </a:r>
            <a:endParaRPr lang="tr-TR" dirty="0"/>
          </a:p>
        </p:txBody>
      </p:sp>
      <p:sp>
        <p:nvSpPr>
          <p:cNvPr id="3" name="2 İçerik Yer Tutucusu"/>
          <p:cNvSpPr>
            <a:spLocks noGrp="1"/>
          </p:cNvSpPr>
          <p:nvPr>
            <p:ph idx="1"/>
          </p:nvPr>
        </p:nvSpPr>
        <p:spPr/>
        <p:txBody>
          <a:bodyPr>
            <a:normAutofit/>
          </a:bodyPr>
          <a:lstStyle/>
          <a:p>
            <a:pPr>
              <a:buNone/>
            </a:pPr>
            <a:r>
              <a:rPr lang="tr-TR" dirty="0" smtClean="0"/>
              <a:t>	Her cisim dünyanın merkezine doğru bir çekim kuvvetinin etkisindedir. </a:t>
            </a:r>
          </a:p>
          <a:p>
            <a:pPr>
              <a:buNone/>
            </a:pPr>
            <a:r>
              <a:rPr lang="tr-TR" dirty="0" smtClean="0"/>
              <a:t>	Su yüzeyine bırakılan tahtanın ve geminin batmadığını, bazı balonların da havada yukarı doğru hareket ettiğini görmekteyiz. </a:t>
            </a:r>
            <a:endParaRPr lang="tr-TR" dirty="0"/>
          </a:p>
        </p:txBody>
      </p:sp>
      <p:pic>
        <p:nvPicPr>
          <p:cNvPr id="3076" name="Picture 4"/>
          <p:cNvPicPr>
            <a:picLocks noChangeAspect="1" noChangeArrowheads="1"/>
          </p:cNvPicPr>
          <p:nvPr/>
        </p:nvPicPr>
        <p:blipFill>
          <a:blip r:embed="rId2" cstate="print"/>
          <a:srcRect/>
          <a:stretch>
            <a:fillRect/>
          </a:stretch>
        </p:blipFill>
        <p:spPr bwMode="auto">
          <a:xfrm>
            <a:off x="1115616" y="4293096"/>
            <a:ext cx="2066925" cy="1666875"/>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6876256" y="4365104"/>
            <a:ext cx="1416633" cy="1703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GAZLARIN KALDIRMA KUVVETİ</a:t>
            </a:r>
            <a:endParaRPr lang="tr-TR" dirty="0"/>
          </a:p>
        </p:txBody>
      </p:sp>
      <p:sp>
        <p:nvSpPr>
          <p:cNvPr id="3" name="2 İçerik Yer Tutucusu"/>
          <p:cNvSpPr>
            <a:spLocks noGrp="1"/>
          </p:cNvSpPr>
          <p:nvPr>
            <p:ph idx="1"/>
          </p:nvPr>
        </p:nvSpPr>
        <p:spPr/>
        <p:txBody>
          <a:bodyPr/>
          <a:lstStyle/>
          <a:p>
            <a:pPr>
              <a:buNone/>
            </a:pPr>
            <a:r>
              <a:rPr lang="tr-TR" dirty="0" smtClean="0"/>
              <a:t>Cismin hacmine bağlı olmasının sebebi;</a:t>
            </a:r>
          </a:p>
          <a:p>
            <a:pPr>
              <a:buNone/>
            </a:pPr>
            <a:endParaRPr lang="tr-TR" dirty="0" smtClean="0"/>
          </a:p>
          <a:p>
            <a:pPr>
              <a:buNone/>
            </a:pPr>
            <a:r>
              <a:rPr lang="tr-TR" dirty="0" smtClean="0"/>
              <a:t>Cisimlerin atmosfer içinde tüm hacimlerinin batmış halde olmasıdır.</a:t>
            </a:r>
          </a:p>
          <a:p>
            <a:pPr>
              <a:buNone/>
            </a:pPr>
            <a:endParaRPr lang="tr-TR" dirty="0" smtClean="0"/>
          </a:p>
          <a:p>
            <a:pPr>
              <a:buNone/>
            </a:pPr>
            <a:endParaRPr lang="tr-TR" dirty="0"/>
          </a:p>
        </p:txBody>
      </p:sp>
      <p:pic>
        <p:nvPicPr>
          <p:cNvPr id="8195" name="Picture 3" descr="C:\Users\Exper\Desktop\imagesCACY6LJ0.jpg"/>
          <p:cNvPicPr>
            <a:picLocks noChangeAspect="1" noChangeArrowheads="1"/>
          </p:cNvPicPr>
          <p:nvPr/>
        </p:nvPicPr>
        <p:blipFill>
          <a:blip r:embed="rId2" cstate="print"/>
          <a:srcRect/>
          <a:stretch>
            <a:fillRect/>
          </a:stretch>
        </p:blipFill>
        <p:spPr bwMode="auto">
          <a:xfrm>
            <a:off x="4860032" y="3501008"/>
            <a:ext cx="3843293" cy="265464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GAZLARIN KALDIRMA KUVVETİNİN İSPATI DENEYİ</a:t>
            </a:r>
            <a:endParaRPr lang="tr-T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195736" y="1484784"/>
            <a:ext cx="4824536" cy="2442803"/>
          </a:xfrm>
          <a:prstGeom prst="rect">
            <a:avLst/>
          </a:prstGeom>
          <a:noFill/>
          <a:ln w="9525">
            <a:noFill/>
            <a:miter lim="800000"/>
            <a:headEnd/>
            <a:tailEnd/>
          </a:ln>
        </p:spPr>
      </p:pic>
      <p:sp>
        <p:nvSpPr>
          <p:cNvPr id="5" name="4 Metin kutusu"/>
          <p:cNvSpPr txBox="1"/>
          <p:nvPr/>
        </p:nvSpPr>
        <p:spPr>
          <a:xfrm>
            <a:off x="3635896" y="2060848"/>
            <a:ext cx="864096" cy="369332"/>
          </a:xfrm>
          <a:prstGeom prst="rect">
            <a:avLst/>
          </a:prstGeom>
          <a:noFill/>
        </p:spPr>
        <p:txBody>
          <a:bodyPr wrap="square" rtlCol="0">
            <a:spAutoFit/>
          </a:bodyPr>
          <a:lstStyle/>
          <a:p>
            <a:r>
              <a:rPr lang="tr-TR" dirty="0" smtClean="0"/>
              <a:t>24,5 N</a:t>
            </a:r>
            <a:endParaRPr lang="tr-TR" dirty="0"/>
          </a:p>
        </p:txBody>
      </p:sp>
      <p:sp>
        <p:nvSpPr>
          <p:cNvPr id="6" name="5 Metin kutusu"/>
          <p:cNvSpPr txBox="1"/>
          <p:nvPr/>
        </p:nvSpPr>
        <p:spPr>
          <a:xfrm>
            <a:off x="6300192" y="1916832"/>
            <a:ext cx="864096" cy="369332"/>
          </a:xfrm>
          <a:prstGeom prst="rect">
            <a:avLst/>
          </a:prstGeom>
          <a:noFill/>
        </p:spPr>
        <p:txBody>
          <a:bodyPr wrap="square" rtlCol="0">
            <a:spAutoFit/>
          </a:bodyPr>
          <a:lstStyle/>
          <a:p>
            <a:r>
              <a:rPr lang="tr-TR" dirty="0" smtClean="0"/>
              <a:t>25 N</a:t>
            </a:r>
            <a:endParaRPr lang="tr-TR" dirty="0"/>
          </a:p>
        </p:txBody>
      </p:sp>
      <p:sp>
        <p:nvSpPr>
          <p:cNvPr id="7" name="6 Dikdörtgen"/>
          <p:cNvSpPr/>
          <p:nvPr/>
        </p:nvSpPr>
        <p:spPr>
          <a:xfrm>
            <a:off x="323528" y="3933056"/>
            <a:ext cx="8496944" cy="1477328"/>
          </a:xfrm>
          <a:prstGeom prst="rect">
            <a:avLst/>
          </a:prstGeom>
        </p:spPr>
        <p:txBody>
          <a:bodyPr wrap="square">
            <a:spAutoFit/>
          </a:bodyPr>
          <a:lstStyle/>
          <a:p>
            <a:endParaRPr lang="tr-TR" dirty="0" smtClean="0"/>
          </a:p>
          <a:p>
            <a:r>
              <a:rPr lang="tr-TR" dirty="0" smtClean="0"/>
              <a:t>Kaldırma Kuvveti= Cismin Havasız ortamdaki ağırlığı -Cismin Hava dolu ortamdaki ağırlığı</a:t>
            </a:r>
          </a:p>
          <a:p>
            <a:endParaRPr lang="tr-TR" dirty="0" smtClean="0"/>
          </a:p>
          <a:p>
            <a:endParaRPr lang="tr-TR" dirty="0" smtClean="0"/>
          </a:p>
          <a:p>
            <a:r>
              <a:rPr lang="tr-TR" dirty="0" smtClean="0"/>
              <a:t>			     25                                - 24.5                                       = 0,5 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YOĞUNLUK</a:t>
            </a:r>
            <a:endParaRPr lang="tr-TR" b="1" dirty="0"/>
          </a:p>
        </p:txBody>
      </p:sp>
      <p:sp>
        <p:nvSpPr>
          <p:cNvPr id="3" name="2 İçerik Yer Tutucusu"/>
          <p:cNvSpPr>
            <a:spLocks noGrp="1"/>
          </p:cNvSpPr>
          <p:nvPr>
            <p:ph idx="1"/>
          </p:nvPr>
        </p:nvSpPr>
        <p:spPr/>
        <p:txBody>
          <a:bodyPr/>
          <a:lstStyle/>
          <a:p>
            <a:pPr>
              <a:buNone/>
            </a:pPr>
            <a:r>
              <a:rPr lang="tr-TR" dirty="0" smtClean="0"/>
              <a:t> Birim hacimdeki kütle miktarına yoğunluk denir. Yoğunluğa öz kütle de denir. </a:t>
            </a:r>
          </a:p>
          <a:p>
            <a:r>
              <a:rPr lang="tr-TR" dirty="0" smtClean="0"/>
              <a:t>d=Yoğunluk </a:t>
            </a:r>
          </a:p>
          <a:p>
            <a:r>
              <a:rPr lang="tr-TR" dirty="0" smtClean="0"/>
              <a:t>m=Kütle </a:t>
            </a:r>
          </a:p>
          <a:p>
            <a:r>
              <a:rPr lang="tr-TR" dirty="0" smtClean="0"/>
              <a:t>V=Hacim</a:t>
            </a:r>
          </a:p>
          <a:p>
            <a:pPr>
              <a:buNone/>
            </a:pPr>
            <a:endParaRPr lang="tr-TR" dirty="0"/>
          </a:p>
        </p:txBody>
      </p:sp>
      <p:pic>
        <p:nvPicPr>
          <p:cNvPr id="10243" name="Picture 3" descr="C:\Users\Exper\Desktop\imagesCACJ3NMS.jpg"/>
          <p:cNvPicPr>
            <a:picLocks noChangeAspect="1" noChangeArrowheads="1"/>
          </p:cNvPicPr>
          <p:nvPr/>
        </p:nvPicPr>
        <p:blipFill>
          <a:blip r:embed="rId2" cstate="print"/>
          <a:srcRect/>
          <a:stretch>
            <a:fillRect/>
          </a:stretch>
        </p:blipFill>
        <p:spPr bwMode="auto">
          <a:xfrm>
            <a:off x="3635896" y="2780928"/>
            <a:ext cx="4133779" cy="3096344"/>
          </a:xfrm>
          <a:prstGeom prst="rect">
            <a:avLst/>
          </a:prstGeom>
          <a:noFill/>
        </p:spPr>
      </p:pic>
      <p:pic>
        <p:nvPicPr>
          <p:cNvPr id="10245" name="Picture 5"/>
          <p:cNvPicPr>
            <a:picLocks noChangeAspect="1" noChangeArrowheads="1"/>
          </p:cNvPicPr>
          <p:nvPr/>
        </p:nvPicPr>
        <p:blipFill>
          <a:blip r:embed="rId3" cstate="print"/>
          <a:srcRect/>
          <a:stretch>
            <a:fillRect/>
          </a:stretch>
        </p:blipFill>
        <p:spPr bwMode="auto">
          <a:xfrm>
            <a:off x="467544" y="4509120"/>
            <a:ext cx="2592288" cy="1940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YOĞUNLUK</a:t>
            </a:r>
            <a:endParaRPr lang="tr-TR" dirty="0"/>
          </a:p>
        </p:txBody>
      </p:sp>
      <p:sp>
        <p:nvSpPr>
          <p:cNvPr id="3" name="2 İçerik Yer Tutucusu"/>
          <p:cNvSpPr>
            <a:spLocks noGrp="1"/>
          </p:cNvSpPr>
          <p:nvPr>
            <p:ph idx="1"/>
          </p:nvPr>
        </p:nvSpPr>
        <p:spPr>
          <a:xfrm>
            <a:off x="395536" y="1340768"/>
            <a:ext cx="8229600" cy="4525963"/>
          </a:xfrm>
        </p:spPr>
        <p:txBody>
          <a:bodyPr/>
          <a:lstStyle/>
          <a:p>
            <a:pPr>
              <a:buNone/>
            </a:pPr>
            <a:r>
              <a:rPr lang="tr-TR" dirty="0" smtClean="0"/>
              <a:t>Yoğunluk maddeler için ayırt edici bir özelliktir. Yani madde miktarına ve hacmine bağlı değildir. </a:t>
            </a:r>
          </a:p>
          <a:p>
            <a:endParaRPr lang="tr-TR" dirty="0"/>
          </a:p>
        </p:txBody>
      </p:sp>
      <p:pic>
        <p:nvPicPr>
          <p:cNvPr id="11267" name="Picture 3"/>
          <p:cNvPicPr>
            <a:picLocks noChangeAspect="1" noChangeArrowheads="1"/>
          </p:cNvPicPr>
          <p:nvPr/>
        </p:nvPicPr>
        <p:blipFill>
          <a:blip r:embed="rId2" cstate="print"/>
          <a:srcRect/>
          <a:stretch>
            <a:fillRect/>
          </a:stretch>
        </p:blipFill>
        <p:spPr bwMode="auto">
          <a:xfrm>
            <a:off x="1619672" y="3356992"/>
            <a:ext cx="5328592" cy="26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YOĞUNLUK</a:t>
            </a:r>
            <a:endParaRPr lang="tr-TR" dirty="0"/>
          </a:p>
        </p:txBody>
      </p:sp>
      <p:sp>
        <p:nvSpPr>
          <p:cNvPr id="3" name="2 İçerik Yer Tutucusu"/>
          <p:cNvSpPr>
            <a:spLocks noGrp="1"/>
          </p:cNvSpPr>
          <p:nvPr>
            <p:ph idx="1"/>
          </p:nvPr>
        </p:nvSpPr>
        <p:spPr/>
        <p:txBody>
          <a:bodyPr/>
          <a:lstStyle/>
          <a:p>
            <a:r>
              <a:rPr lang="tr-TR" dirty="0" smtClean="0"/>
              <a:t>Kütlenin birimi g (gram) olarak alınırsa;</a:t>
            </a:r>
          </a:p>
          <a:p>
            <a:r>
              <a:rPr lang="tr-TR" dirty="0" smtClean="0"/>
              <a:t>Hacmin birimi mL ya da cm</a:t>
            </a:r>
            <a:r>
              <a:rPr lang="tr-TR" baseline="30000" dirty="0" smtClean="0"/>
              <a:t>3 </a:t>
            </a:r>
            <a:r>
              <a:rPr lang="tr-TR" dirty="0" smtClean="0"/>
              <a:t>alınır.</a:t>
            </a:r>
          </a:p>
          <a:p>
            <a:r>
              <a:rPr lang="tr-TR" dirty="0" smtClean="0"/>
              <a:t>Bu durumda yoğunluğun birimi </a:t>
            </a:r>
          </a:p>
          <a:p>
            <a:pPr>
              <a:buNone/>
            </a:pPr>
            <a:r>
              <a:rPr lang="tr-TR" dirty="0" smtClean="0"/>
              <a:t>g/mL ya da g/ cm</a:t>
            </a:r>
            <a:r>
              <a:rPr lang="tr-TR" baseline="30000" dirty="0" smtClean="0"/>
              <a:t>3</a:t>
            </a:r>
            <a:r>
              <a:rPr lang="tr-TR" dirty="0" smtClean="0"/>
              <a:t> olarak kullanılır.</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YOĞUNLUK</a:t>
            </a:r>
            <a:endParaRPr lang="tr-TR" dirty="0"/>
          </a:p>
        </p:txBody>
      </p:sp>
      <p:sp>
        <p:nvSpPr>
          <p:cNvPr id="3" name="2 İçerik Yer Tutucusu"/>
          <p:cNvSpPr>
            <a:spLocks noGrp="1"/>
          </p:cNvSpPr>
          <p:nvPr>
            <p:ph idx="1"/>
          </p:nvPr>
        </p:nvSpPr>
        <p:spPr/>
        <p:txBody>
          <a:bodyPr/>
          <a:lstStyle/>
          <a:p>
            <a:r>
              <a:rPr lang="tr-TR" dirty="0" smtClean="0"/>
              <a:t>Örnek;</a:t>
            </a:r>
          </a:p>
          <a:p>
            <a:pPr>
              <a:buNone/>
            </a:pPr>
            <a:r>
              <a:rPr lang="tr-TR" dirty="0" smtClean="0"/>
              <a:t>Kütlesi 42 g olan bir cismin hacmi 21 cm</a:t>
            </a:r>
            <a:r>
              <a:rPr lang="tr-TR" baseline="30000" dirty="0" smtClean="0"/>
              <a:t>3</a:t>
            </a:r>
            <a:r>
              <a:rPr lang="tr-TR" dirty="0" smtClean="0"/>
              <a:t> olduğuna göre yoğunluğu kaç g/ cm</a:t>
            </a:r>
            <a:r>
              <a:rPr lang="tr-TR" baseline="30000" dirty="0" smtClean="0"/>
              <a:t>3</a:t>
            </a:r>
            <a:r>
              <a:rPr lang="tr-TR" dirty="0" smtClean="0"/>
              <a:t> ‘tür.</a:t>
            </a:r>
          </a:p>
          <a:p>
            <a:pPr>
              <a:buNone/>
            </a:pPr>
            <a:endParaRPr lang="tr-TR" dirty="0" smtClean="0"/>
          </a:p>
          <a:p>
            <a:pPr>
              <a:buNone/>
            </a:pPr>
            <a:r>
              <a:rPr lang="tr-TR" dirty="0" smtClean="0"/>
              <a:t>Çözüm; </a:t>
            </a:r>
          </a:p>
          <a:p>
            <a:pPr>
              <a:buNone/>
            </a:pPr>
            <a:r>
              <a:rPr lang="tr-TR" dirty="0" smtClean="0"/>
              <a:t>	d= m/V’ den  42/21 = 2 g/ cm</a:t>
            </a:r>
            <a:r>
              <a:rPr lang="tr-TR" baseline="30000" dirty="0" smtClean="0"/>
              <a:t>3</a:t>
            </a:r>
            <a:r>
              <a:rPr lang="tr-TR" dirty="0" smtClean="0"/>
              <a:t> ‘tür. </a:t>
            </a:r>
          </a:p>
          <a:p>
            <a:pPr>
              <a:buNone/>
            </a:pPr>
            <a:r>
              <a:rPr lang="tr-TR" dirty="0" smtClean="0"/>
              <a:t> 			</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a:t>
            </a:r>
            <a:endParaRPr lang="tr-TR" dirty="0"/>
          </a:p>
        </p:txBody>
      </p:sp>
      <p:sp>
        <p:nvSpPr>
          <p:cNvPr id="3" name="2 İçerik Yer Tutucusu"/>
          <p:cNvSpPr>
            <a:spLocks noGrp="1"/>
          </p:cNvSpPr>
          <p:nvPr>
            <p:ph idx="1"/>
          </p:nvPr>
        </p:nvSpPr>
        <p:spPr/>
        <p:txBody>
          <a:bodyPr/>
          <a:lstStyle/>
          <a:p>
            <a:pPr>
              <a:buNone/>
            </a:pPr>
            <a:r>
              <a:rPr lang="tr-TR" dirty="0" smtClean="0"/>
              <a:t>Kütlesi 10 kg olan hacmi 0,5 L olan sıvının yoğunluğu kaç g/ cm</a:t>
            </a:r>
            <a:r>
              <a:rPr lang="tr-TR" baseline="30000" dirty="0" smtClean="0"/>
              <a:t>3</a:t>
            </a:r>
            <a:r>
              <a:rPr lang="tr-TR" dirty="0" smtClean="0"/>
              <a:t> ‘tür.</a:t>
            </a:r>
          </a:p>
          <a:p>
            <a:pPr>
              <a:buNone/>
            </a:pPr>
            <a:endParaRPr lang="tr-TR" dirty="0" smtClean="0"/>
          </a:p>
          <a:p>
            <a:pPr>
              <a:buNone/>
            </a:pPr>
            <a:r>
              <a:rPr lang="tr-TR" dirty="0" smtClean="0"/>
              <a:t>A) 200                 B) 20             C) 2        D) 0,2</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10 kg= 10000 g</a:t>
            </a:r>
          </a:p>
          <a:p>
            <a:endParaRPr lang="tr-TR" dirty="0" smtClean="0"/>
          </a:p>
          <a:p>
            <a:r>
              <a:rPr lang="tr-TR" dirty="0" smtClean="0"/>
              <a:t>0,5 L= 0,5 dm</a:t>
            </a:r>
            <a:r>
              <a:rPr lang="tr-TR" baseline="30000" dirty="0" smtClean="0"/>
              <a:t>3</a:t>
            </a:r>
            <a:r>
              <a:rPr lang="tr-TR" dirty="0" smtClean="0"/>
              <a:t> </a:t>
            </a:r>
          </a:p>
          <a:p>
            <a:pPr>
              <a:buNone/>
            </a:pPr>
            <a:r>
              <a:rPr lang="tr-TR" dirty="0" smtClean="0"/>
              <a:t>0,5 dm</a:t>
            </a:r>
            <a:r>
              <a:rPr lang="tr-TR" baseline="30000" dirty="0" smtClean="0"/>
              <a:t>3</a:t>
            </a:r>
            <a:r>
              <a:rPr lang="tr-TR" dirty="0" smtClean="0"/>
              <a:t>= 500 cm</a:t>
            </a:r>
            <a:r>
              <a:rPr lang="tr-TR" baseline="30000" dirty="0" smtClean="0"/>
              <a:t>3</a:t>
            </a:r>
            <a:r>
              <a:rPr lang="tr-TR" dirty="0" smtClean="0"/>
              <a:t>’tür.</a:t>
            </a:r>
          </a:p>
          <a:p>
            <a:pPr>
              <a:buNone/>
            </a:pPr>
            <a:endParaRPr lang="tr-TR" baseline="30000" dirty="0" smtClean="0"/>
          </a:p>
          <a:p>
            <a:pPr>
              <a:buNone/>
            </a:pPr>
            <a:r>
              <a:rPr lang="tr-TR" dirty="0" smtClean="0"/>
              <a:t>d= m/ V =10000/500 = 20 g/ cm</a:t>
            </a:r>
            <a:r>
              <a:rPr lang="tr-TR" baseline="30000" dirty="0" smtClean="0"/>
              <a:t>3</a:t>
            </a:r>
            <a:r>
              <a:rPr lang="tr-TR" dirty="0" smtClean="0"/>
              <a:t>’tür</a:t>
            </a:r>
            <a:r>
              <a:rPr lang="tr-TR" dirty="0" smtClean="0"/>
              <a:t>.</a:t>
            </a:r>
          </a:p>
          <a:p>
            <a:pPr>
              <a:buNone/>
            </a:pPr>
            <a:r>
              <a:rPr lang="tr-TR" dirty="0" smtClean="0"/>
              <a:t>Doğru Cevap </a:t>
            </a:r>
            <a:r>
              <a:rPr lang="tr-TR" dirty="0" smtClean="0"/>
              <a:t>B </a:t>
            </a:r>
            <a:r>
              <a:rPr lang="tr-TR" dirty="0" smtClean="0"/>
              <a:t>şıkkıdır</a:t>
            </a:r>
            <a:r>
              <a:rPr lang="tr-TR" dirty="0" smtClean="0"/>
              <a:t>.</a:t>
            </a:r>
            <a:endParaRPr lang="tr-TR" dirty="0" smtClean="0"/>
          </a:p>
          <a:p>
            <a:pPr>
              <a:buNone/>
            </a:pPr>
            <a:r>
              <a:rPr lang="tr-TR" dirty="0" smtClean="0"/>
              <a:t>Bu tarz sorularda kütle ve hacim birimlerine dikkat etmeliyiz.</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YOĞUNLUK</a:t>
            </a:r>
            <a:endParaRPr lang="tr-TR" dirty="0"/>
          </a:p>
        </p:txBody>
      </p:sp>
      <p:sp>
        <p:nvSpPr>
          <p:cNvPr id="3" name="2 İçerik Yer Tutucusu"/>
          <p:cNvSpPr>
            <a:spLocks noGrp="1"/>
          </p:cNvSpPr>
          <p:nvPr>
            <p:ph idx="1"/>
          </p:nvPr>
        </p:nvSpPr>
        <p:spPr/>
        <p:txBody>
          <a:bodyPr/>
          <a:lstStyle/>
          <a:p>
            <a:r>
              <a:rPr lang="tr-TR" dirty="0" smtClean="0"/>
              <a:t>Yoğunlukları farklı olan ve birbiri içinde çözünmeyen sıvılar şekildeki gibi çok yoğunda az yoğuna doğru sıralanırlar.</a:t>
            </a:r>
          </a:p>
          <a:p>
            <a:r>
              <a:rPr lang="tr-TR" dirty="0" smtClean="0"/>
              <a:t>En altta çok yoğun sıvı,</a:t>
            </a:r>
          </a:p>
          <a:p>
            <a:r>
              <a:rPr lang="tr-TR" dirty="0" smtClean="0"/>
              <a:t>En üstte ise az yoğun sıvı </a:t>
            </a:r>
          </a:p>
          <a:p>
            <a:pPr>
              <a:buNone/>
            </a:pPr>
            <a:r>
              <a:rPr lang="tr-TR" dirty="0" smtClean="0"/>
              <a:t>yer alır.</a:t>
            </a:r>
            <a:endParaRPr lang="tr-TR" dirty="0"/>
          </a:p>
        </p:txBody>
      </p:sp>
      <p:pic>
        <p:nvPicPr>
          <p:cNvPr id="12291" name="Picture 3" descr="C:\Users\Exper\Desktop\maddelerin1.jpg"/>
          <p:cNvPicPr>
            <a:picLocks noChangeAspect="1" noChangeArrowheads="1"/>
          </p:cNvPicPr>
          <p:nvPr/>
        </p:nvPicPr>
        <p:blipFill>
          <a:blip r:embed="rId2" cstate="print"/>
          <a:srcRect/>
          <a:stretch>
            <a:fillRect/>
          </a:stretch>
        </p:blipFill>
        <p:spPr bwMode="auto">
          <a:xfrm>
            <a:off x="5508104" y="3212976"/>
            <a:ext cx="2592288" cy="310106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3</a:t>
            </a:r>
            <a:endParaRPr lang="tr-TR"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1403648" y="1412776"/>
            <a:ext cx="6416602" cy="5370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3">
                    <a:lumMod val="50000"/>
                  </a:schemeClr>
                </a:solidFill>
              </a:rPr>
              <a:t>KALDIRMA KUVVETİ </a:t>
            </a:r>
            <a:endParaRPr lang="tr-TR" dirty="0"/>
          </a:p>
        </p:txBody>
      </p:sp>
      <p:sp>
        <p:nvSpPr>
          <p:cNvPr id="3" name="2 İçerik Yer Tutucusu"/>
          <p:cNvSpPr>
            <a:spLocks noGrp="1"/>
          </p:cNvSpPr>
          <p:nvPr>
            <p:ph idx="1"/>
          </p:nvPr>
        </p:nvSpPr>
        <p:spPr/>
        <p:txBody>
          <a:bodyPr/>
          <a:lstStyle/>
          <a:p>
            <a:r>
              <a:rPr lang="tr-TR" dirty="0" smtClean="0"/>
              <a:t>Bu olayların gerçekleşebilmesi için çekim kuvvetine zıt yönde bir itme kuvvetin olması gerekmektedir. </a:t>
            </a:r>
          </a:p>
          <a:p>
            <a:r>
              <a:rPr lang="tr-TR" dirty="0" smtClean="0"/>
              <a:t>İşte bu itme kuvvetine kaldırma kuvveti denir.</a:t>
            </a:r>
          </a:p>
          <a:p>
            <a:r>
              <a:rPr lang="tr-TR" dirty="0" smtClean="0"/>
              <a:t>Kaldırma Kuvveti; Sıvıların ve Gazların Kaldırma Kuvveti olarak iki kısımda incelenebilir.</a:t>
            </a:r>
          </a:p>
          <a:p>
            <a:pPr>
              <a:buNone/>
            </a:pP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827584" y="2132856"/>
            <a:ext cx="4029075" cy="1238250"/>
          </a:xfrm>
          <a:prstGeom prst="rect">
            <a:avLst/>
          </a:prstGeom>
          <a:noFill/>
          <a:ln w="9525">
            <a:noFill/>
            <a:miter lim="800000"/>
            <a:headEnd/>
            <a:tailEnd/>
          </a:ln>
        </p:spPr>
      </p:pic>
      <p:sp>
        <p:nvSpPr>
          <p:cNvPr id="5" name="4 Metin kutusu"/>
          <p:cNvSpPr txBox="1"/>
          <p:nvPr/>
        </p:nvSpPr>
        <p:spPr>
          <a:xfrm>
            <a:off x="4716016" y="1844824"/>
            <a:ext cx="3240360" cy="3847207"/>
          </a:xfrm>
          <a:prstGeom prst="rect">
            <a:avLst/>
          </a:prstGeom>
          <a:noFill/>
        </p:spPr>
        <p:txBody>
          <a:bodyPr wrap="square" rtlCol="0">
            <a:spAutoFit/>
          </a:bodyPr>
          <a:lstStyle/>
          <a:p>
            <a:r>
              <a:rPr lang="tr-TR" dirty="0" smtClean="0"/>
              <a:t>YOĞUNLUK</a:t>
            </a:r>
          </a:p>
          <a:p>
            <a:endParaRPr lang="tr-TR" dirty="0" smtClean="0"/>
          </a:p>
          <a:p>
            <a:r>
              <a:rPr lang="tr-TR" sz="1600" dirty="0" smtClean="0"/>
              <a:t>2</a:t>
            </a:r>
          </a:p>
          <a:p>
            <a:r>
              <a:rPr lang="tr-TR" sz="1600" dirty="0" smtClean="0"/>
              <a:t>1,25</a:t>
            </a:r>
          </a:p>
          <a:p>
            <a:r>
              <a:rPr lang="tr-TR" sz="1600" dirty="0" smtClean="0"/>
              <a:t>2</a:t>
            </a:r>
          </a:p>
          <a:p>
            <a:r>
              <a:rPr lang="tr-TR" sz="1600" dirty="0" smtClean="0"/>
              <a:t>1,25</a:t>
            </a:r>
          </a:p>
          <a:p>
            <a:endParaRPr lang="tr-TR" dirty="0" smtClean="0"/>
          </a:p>
          <a:p>
            <a:endParaRPr lang="tr-TR" dirty="0" smtClean="0"/>
          </a:p>
          <a:p>
            <a:endParaRPr lang="tr-TR" dirty="0" smtClean="0"/>
          </a:p>
          <a:p>
            <a:endParaRPr lang="tr-TR" dirty="0" smtClean="0"/>
          </a:p>
          <a:p>
            <a:r>
              <a:rPr lang="tr-TR" dirty="0" smtClean="0"/>
              <a:t> </a:t>
            </a:r>
          </a:p>
          <a:p>
            <a:endParaRPr lang="tr-TR" dirty="0" smtClean="0"/>
          </a:p>
          <a:p>
            <a:endParaRPr lang="tr-TR" dirty="0" smtClean="0"/>
          </a:p>
          <a:p>
            <a:endParaRPr lang="tr-TR" dirty="0"/>
          </a:p>
        </p:txBody>
      </p:sp>
      <p:sp>
        <p:nvSpPr>
          <p:cNvPr id="6" name="5 Metin kutusu"/>
          <p:cNvSpPr txBox="1"/>
          <p:nvPr/>
        </p:nvSpPr>
        <p:spPr>
          <a:xfrm>
            <a:off x="683568" y="3789040"/>
            <a:ext cx="7704856" cy="2246769"/>
          </a:xfrm>
          <a:prstGeom prst="rect">
            <a:avLst/>
          </a:prstGeom>
          <a:noFill/>
        </p:spPr>
        <p:txBody>
          <a:bodyPr wrap="square" rtlCol="0">
            <a:spAutoFit/>
          </a:bodyPr>
          <a:lstStyle/>
          <a:p>
            <a:r>
              <a:rPr lang="tr-TR" sz="2800" dirty="0" smtClean="0"/>
              <a:t>X ve Z </a:t>
            </a:r>
            <a:r>
              <a:rPr lang="tr-TR" sz="2800" dirty="0" err="1" smtClean="0"/>
              <a:t>nin</a:t>
            </a:r>
            <a:r>
              <a:rPr lang="tr-TR" sz="2800" dirty="0" smtClean="0"/>
              <a:t> öz kütleleri eşit, Y ve T </a:t>
            </a:r>
            <a:r>
              <a:rPr lang="tr-TR" sz="2800" dirty="0" err="1" smtClean="0"/>
              <a:t>nin</a:t>
            </a:r>
            <a:r>
              <a:rPr lang="tr-TR" sz="2800" dirty="0" smtClean="0"/>
              <a:t> öz kütleleri eşit, bir kaba bırakıldıklarında X ve Z altta, Y ve T üstte yer alacaktır. </a:t>
            </a:r>
          </a:p>
          <a:p>
            <a:endParaRPr lang="tr-TR" sz="2800" dirty="0" smtClean="0"/>
          </a:p>
          <a:p>
            <a:r>
              <a:rPr lang="tr-TR" sz="2800" dirty="0" smtClean="0"/>
              <a:t>Doğru cevap D şıkkıdır.</a:t>
            </a:r>
            <a:endParaRPr lang="tr-TR"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YÜZME-BATMA KOŞULU</a:t>
            </a:r>
            <a:endParaRPr lang="tr-TR" b="1" dirty="0"/>
          </a:p>
        </p:txBody>
      </p:sp>
      <p:pic>
        <p:nvPicPr>
          <p:cNvPr id="15362" name="Picture 2" descr="C:\Users\Exper\Desktop\image022.gif"/>
          <p:cNvPicPr>
            <a:picLocks noGrp="1" noChangeAspect="1" noChangeArrowheads="1"/>
          </p:cNvPicPr>
          <p:nvPr>
            <p:ph idx="1"/>
          </p:nvPr>
        </p:nvPicPr>
        <p:blipFill>
          <a:blip r:embed="rId2" cstate="print"/>
          <a:srcRect/>
          <a:stretch>
            <a:fillRect/>
          </a:stretch>
        </p:blipFill>
        <p:spPr bwMode="auto">
          <a:xfrm>
            <a:off x="1619672" y="3573016"/>
            <a:ext cx="6277219" cy="2160240"/>
          </a:xfrm>
          <a:prstGeom prst="rect">
            <a:avLst/>
          </a:prstGeom>
          <a:noFill/>
        </p:spPr>
      </p:pic>
      <p:sp>
        <p:nvSpPr>
          <p:cNvPr id="6" name="5 Metin kutusu"/>
          <p:cNvSpPr txBox="1"/>
          <p:nvPr/>
        </p:nvSpPr>
        <p:spPr>
          <a:xfrm>
            <a:off x="1403648" y="1700808"/>
            <a:ext cx="7272808" cy="1200329"/>
          </a:xfrm>
          <a:prstGeom prst="rect">
            <a:avLst/>
          </a:prstGeom>
          <a:noFill/>
        </p:spPr>
        <p:txBody>
          <a:bodyPr wrap="square" rtlCol="0">
            <a:spAutoFit/>
          </a:bodyPr>
          <a:lstStyle/>
          <a:p>
            <a:r>
              <a:rPr lang="tr-TR" sz="3600" dirty="0" smtClean="0"/>
              <a:t>Cisimler sıvı içerisindeki denge durumlarına göre üç şekilde incelenir. </a:t>
            </a:r>
            <a:endParaRPr lang="tr-TR"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YÜZEN CİSİM</a:t>
            </a:r>
            <a:endParaRPr lang="tr-TR" b="1" dirty="0"/>
          </a:p>
        </p:txBody>
      </p:sp>
      <p:sp>
        <p:nvSpPr>
          <p:cNvPr id="3" name="2 İçerik Yer Tutucusu"/>
          <p:cNvSpPr>
            <a:spLocks noGrp="1"/>
          </p:cNvSpPr>
          <p:nvPr>
            <p:ph idx="1"/>
          </p:nvPr>
        </p:nvSpPr>
        <p:spPr/>
        <p:txBody>
          <a:bodyPr/>
          <a:lstStyle/>
          <a:p>
            <a:pPr>
              <a:buNone/>
            </a:pPr>
            <a:r>
              <a:rPr lang="tr-TR" dirty="0" smtClean="0"/>
              <a:t>Sıvı içerisine bırakılan </a:t>
            </a:r>
          </a:p>
          <a:p>
            <a:pPr>
              <a:buNone/>
            </a:pPr>
            <a:r>
              <a:rPr lang="tr-TR" dirty="0" smtClean="0"/>
              <a:t>bir cismin bir kısmı </a:t>
            </a:r>
          </a:p>
          <a:p>
            <a:pPr>
              <a:buNone/>
            </a:pPr>
            <a:r>
              <a:rPr lang="tr-TR" dirty="0" smtClean="0"/>
              <a:t>sıvı dışında kalıyorsa </a:t>
            </a:r>
          </a:p>
          <a:p>
            <a:pPr>
              <a:buNone/>
            </a:pPr>
            <a:r>
              <a:rPr lang="tr-TR" dirty="0" smtClean="0"/>
              <a:t>bu cisme yüzen cisim </a:t>
            </a:r>
          </a:p>
          <a:p>
            <a:pPr>
              <a:buNone/>
            </a:pPr>
            <a:r>
              <a:rPr lang="tr-TR" dirty="0" smtClean="0"/>
              <a:t>denir. </a:t>
            </a:r>
            <a:endParaRPr lang="tr-TR" dirty="0"/>
          </a:p>
        </p:txBody>
      </p:sp>
      <p:pic>
        <p:nvPicPr>
          <p:cNvPr id="16388" name="Picture 4"/>
          <p:cNvPicPr>
            <a:picLocks noChangeAspect="1" noChangeArrowheads="1"/>
          </p:cNvPicPr>
          <p:nvPr/>
        </p:nvPicPr>
        <p:blipFill>
          <a:blip r:embed="rId2" cstate="print"/>
          <a:srcRect/>
          <a:stretch>
            <a:fillRect/>
          </a:stretch>
        </p:blipFill>
        <p:spPr bwMode="auto">
          <a:xfrm>
            <a:off x="5004048" y="1916832"/>
            <a:ext cx="2722567"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YÜZEN CİSİM</a:t>
            </a:r>
            <a:endParaRPr lang="tr-TR"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6516216" y="3501008"/>
            <a:ext cx="2438400" cy="3095625"/>
          </a:xfrm>
          <a:prstGeom prst="rect">
            <a:avLst/>
          </a:prstGeom>
          <a:noFill/>
          <a:ln w="9525">
            <a:noFill/>
            <a:miter lim="800000"/>
            <a:headEnd/>
            <a:tailEnd/>
          </a:ln>
        </p:spPr>
      </p:pic>
      <p:sp>
        <p:nvSpPr>
          <p:cNvPr id="5" name="2 İçerik Yer Tutucusu"/>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Dikdörtgen"/>
          <p:cNvSpPr/>
          <p:nvPr/>
        </p:nvSpPr>
        <p:spPr>
          <a:xfrm>
            <a:off x="395536" y="1268760"/>
            <a:ext cx="8280920" cy="5170646"/>
          </a:xfrm>
          <a:prstGeom prst="rect">
            <a:avLst/>
          </a:prstGeom>
        </p:spPr>
        <p:txBody>
          <a:bodyPr wrap="square">
            <a:spAutoFit/>
          </a:bodyPr>
          <a:lstStyle/>
          <a:p>
            <a:endParaRPr lang="tr-TR" dirty="0" smtClean="0"/>
          </a:p>
          <a:p>
            <a:r>
              <a:rPr lang="tr-TR" sz="2400" dirty="0" smtClean="0"/>
              <a:t>Yüzen cisimlerle ilgili;</a:t>
            </a:r>
          </a:p>
          <a:p>
            <a:endParaRPr lang="tr-TR" sz="2400" dirty="0" smtClean="0"/>
          </a:p>
          <a:p>
            <a:r>
              <a:rPr lang="tr-TR" sz="2400" dirty="0" smtClean="0"/>
              <a:t>Cismin yoğunluğu &lt; Sıvının yoğunluğu ( d cisim &lt; d sıvı) </a:t>
            </a:r>
          </a:p>
          <a:p>
            <a:endParaRPr lang="tr-TR" sz="2400" dirty="0" smtClean="0"/>
          </a:p>
          <a:p>
            <a:r>
              <a:rPr lang="tr-TR" sz="2400" dirty="0" smtClean="0"/>
              <a:t>Kaldırma kuvveti = Cismin Ağırlığı (</a:t>
            </a:r>
            <a:r>
              <a:rPr lang="tr-TR" sz="2400" dirty="0" err="1" smtClean="0"/>
              <a:t>F</a:t>
            </a:r>
            <a:r>
              <a:rPr lang="tr-TR" sz="2400" baseline="-25000" dirty="0" err="1" smtClean="0"/>
              <a:t>k</a:t>
            </a:r>
            <a:r>
              <a:rPr lang="tr-TR" sz="2400" baseline="-25000" dirty="0" smtClean="0"/>
              <a:t> </a:t>
            </a:r>
            <a:r>
              <a:rPr lang="tr-TR" sz="2400" dirty="0" smtClean="0"/>
              <a:t>=G)</a:t>
            </a:r>
          </a:p>
          <a:p>
            <a:r>
              <a:rPr lang="tr-TR" sz="2400" dirty="0" smtClean="0"/>
              <a:t> </a:t>
            </a:r>
          </a:p>
          <a:p>
            <a:r>
              <a:rPr lang="tr-TR" sz="2400" dirty="0" smtClean="0"/>
              <a:t>Yüzen cisimler ağırlıkları kadar sıvı taşırırlar.</a:t>
            </a:r>
          </a:p>
          <a:p>
            <a:endParaRPr lang="tr-TR" sz="2400" dirty="0" smtClean="0"/>
          </a:p>
          <a:p>
            <a:r>
              <a:rPr lang="tr-TR" sz="2400" dirty="0" smtClean="0"/>
              <a:t>NOT; SIVILARIN KALDIRMA KUVVETİ EN FAZLA </a:t>
            </a:r>
          </a:p>
          <a:p>
            <a:r>
              <a:rPr lang="tr-TR" sz="2400" dirty="0" smtClean="0"/>
              <a:t>CİSMİN AĞIRLIĞI KADAR OLABİLİR.</a:t>
            </a:r>
          </a:p>
          <a:p>
            <a:endParaRPr lang="tr-TR" sz="2400" dirty="0" smtClean="0"/>
          </a:p>
          <a:p>
            <a:endParaRPr lang="tr-TR" sz="2400" dirty="0" smtClean="0"/>
          </a:p>
          <a:p>
            <a:endParaRPr lang="tr-TR"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ASKIDA CİSİM</a:t>
            </a:r>
            <a:endParaRPr lang="tr-TR" dirty="0"/>
          </a:p>
        </p:txBody>
      </p:sp>
      <p:sp>
        <p:nvSpPr>
          <p:cNvPr id="3" name="2 İçerik Yer Tutucusu"/>
          <p:cNvSpPr>
            <a:spLocks noGrp="1"/>
          </p:cNvSpPr>
          <p:nvPr>
            <p:ph idx="1"/>
          </p:nvPr>
        </p:nvSpPr>
        <p:spPr/>
        <p:txBody>
          <a:bodyPr/>
          <a:lstStyle/>
          <a:p>
            <a:pPr>
              <a:buNone/>
            </a:pPr>
            <a:r>
              <a:rPr lang="tr-TR" dirty="0" smtClean="0"/>
              <a:t>Hacminin tamamı sıvı içinde kalan ve yere temas etmeden dengede kalan cisimlere askıda kalan cisim denir.</a:t>
            </a:r>
            <a:endParaRPr lang="tr-TR" dirty="0"/>
          </a:p>
        </p:txBody>
      </p:sp>
      <p:pic>
        <p:nvPicPr>
          <p:cNvPr id="17411" name="Picture 3"/>
          <p:cNvPicPr>
            <a:picLocks noChangeAspect="1" noChangeArrowheads="1"/>
          </p:cNvPicPr>
          <p:nvPr/>
        </p:nvPicPr>
        <p:blipFill>
          <a:blip r:embed="rId2" cstate="print"/>
          <a:srcRect/>
          <a:stretch>
            <a:fillRect/>
          </a:stretch>
        </p:blipFill>
        <p:spPr bwMode="auto">
          <a:xfrm>
            <a:off x="827584" y="3140968"/>
            <a:ext cx="2678726" cy="2869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ASKIDA CİSİM</a:t>
            </a:r>
            <a:endParaRPr lang="tr-TR" dirty="0"/>
          </a:p>
        </p:txBody>
      </p:sp>
      <p:sp>
        <p:nvSpPr>
          <p:cNvPr id="3" name="2 İçerik Yer Tutucusu"/>
          <p:cNvSpPr>
            <a:spLocks noGrp="1"/>
          </p:cNvSpPr>
          <p:nvPr>
            <p:ph idx="1"/>
          </p:nvPr>
        </p:nvSpPr>
        <p:spPr/>
        <p:txBody>
          <a:bodyPr>
            <a:normAutofit lnSpcReduction="10000"/>
          </a:bodyPr>
          <a:lstStyle/>
          <a:p>
            <a:r>
              <a:rPr lang="tr-TR" dirty="0" smtClean="0"/>
              <a:t>Askıda cisimlerle ilgili;</a:t>
            </a:r>
          </a:p>
          <a:p>
            <a:endParaRPr lang="tr-TR" dirty="0" smtClean="0"/>
          </a:p>
          <a:p>
            <a:r>
              <a:rPr lang="tr-TR" dirty="0" smtClean="0"/>
              <a:t>Cismin yoğunluğu = Sıvının yoğunluğu ( d cisim = d sıvı) </a:t>
            </a:r>
          </a:p>
          <a:p>
            <a:endParaRPr lang="tr-TR" dirty="0" smtClean="0"/>
          </a:p>
          <a:p>
            <a:r>
              <a:rPr lang="tr-TR" dirty="0" smtClean="0"/>
              <a:t>Kaldırma kuvveti = Cismin Ağırlığı (</a:t>
            </a:r>
            <a:r>
              <a:rPr lang="tr-TR" dirty="0" err="1" smtClean="0"/>
              <a:t>F</a:t>
            </a:r>
            <a:r>
              <a:rPr lang="tr-TR" baseline="-25000" dirty="0" err="1" smtClean="0"/>
              <a:t>k</a:t>
            </a:r>
            <a:r>
              <a:rPr lang="tr-TR" baseline="-25000" dirty="0" smtClean="0"/>
              <a:t> </a:t>
            </a:r>
            <a:r>
              <a:rPr lang="tr-TR" dirty="0" smtClean="0"/>
              <a:t>=G)</a:t>
            </a:r>
          </a:p>
          <a:p>
            <a:pPr>
              <a:buNone/>
            </a:pPr>
            <a:endParaRPr lang="tr-TR" dirty="0" smtClean="0"/>
          </a:p>
          <a:p>
            <a:r>
              <a:rPr lang="tr-TR" dirty="0" smtClean="0"/>
              <a:t>Askıda cisimler ağırlıkları kadar sıvı taşırırlar.</a:t>
            </a:r>
          </a:p>
          <a:p>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BATAN CİSİM</a:t>
            </a:r>
            <a:endParaRPr lang="tr-TR" dirty="0"/>
          </a:p>
        </p:txBody>
      </p:sp>
      <p:sp>
        <p:nvSpPr>
          <p:cNvPr id="3" name="2 İçerik Yer Tutucusu"/>
          <p:cNvSpPr>
            <a:spLocks noGrp="1"/>
          </p:cNvSpPr>
          <p:nvPr>
            <p:ph idx="1"/>
          </p:nvPr>
        </p:nvSpPr>
        <p:spPr/>
        <p:txBody>
          <a:bodyPr/>
          <a:lstStyle/>
          <a:p>
            <a:pPr>
              <a:buNone/>
            </a:pPr>
            <a:r>
              <a:rPr lang="tr-TR" dirty="0" smtClean="0"/>
              <a:t>Hacminin tamamı sıvı içinde olan ve yere temas eden cisimlere batan cisim denir. </a:t>
            </a:r>
            <a:endParaRPr lang="tr-TR" dirty="0"/>
          </a:p>
        </p:txBody>
      </p:sp>
      <p:pic>
        <p:nvPicPr>
          <p:cNvPr id="18435" name="Picture 3"/>
          <p:cNvPicPr>
            <a:picLocks noChangeAspect="1" noChangeArrowheads="1"/>
          </p:cNvPicPr>
          <p:nvPr/>
        </p:nvPicPr>
        <p:blipFill>
          <a:blip r:embed="rId2" cstate="print"/>
          <a:srcRect/>
          <a:stretch>
            <a:fillRect/>
          </a:stretch>
        </p:blipFill>
        <p:spPr bwMode="auto">
          <a:xfrm>
            <a:off x="5436095" y="3068960"/>
            <a:ext cx="2638729" cy="2848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BATAN CİSİM</a:t>
            </a:r>
            <a:endParaRPr lang="tr-TR" dirty="0"/>
          </a:p>
        </p:txBody>
      </p:sp>
      <p:sp>
        <p:nvSpPr>
          <p:cNvPr id="3" name="2 İçerik Yer Tutucusu"/>
          <p:cNvSpPr>
            <a:spLocks noGrp="1"/>
          </p:cNvSpPr>
          <p:nvPr>
            <p:ph idx="1"/>
          </p:nvPr>
        </p:nvSpPr>
        <p:spPr/>
        <p:txBody>
          <a:bodyPr>
            <a:normAutofit lnSpcReduction="10000"/>
          </a:bodyPr>
          <a:lstStyle/>
          <a:p>
            <a:r>
              <a:rPr lang="tr-TR" dirty="0" smtClean="0"/>
              <a:t>Batan  cisimlerle ilgili;</a:t>
            </a:r>
          </a:p>
          <a:p>
            <a:endParaRPr lang="tr-TR" dirty="0" smtClean="0"/>
          </a:p>
          <a:p>
            <a:r>
              <a:rPr lang="tr-TR" dirty="0" smtClean="0"/>
              <a:t>Cismin yoğunluğu &gt; Sıvının yoğunluğu ( d cisim &gt; d sıvı) </a:t>
            </a:r>
          </a:p>
          <a:p>
            <a:endParaRPr lang="tr-TR" dirty="0" smtClean="0"/>
          </a:p>
          <a:p>
            <a:r>
              <a:rPr lang="tr-TR" dirty="0" smtClean="0"/>
              <a:t>Kaldırma kuvveti &lt; Cismin Ağırlığı (</a:t>
            </a:r>
            <a:r>
              <a:rPr lang="tr-TR" dirty="0" err="1" smtClean="0"/>
              <a:t>F</a:t>
            </a:r>
            <a:r>
              <a:rPr lang="tr-TR" baseline="-25000" dirty="0" err="1" smtClean="0"/>
              <a:t>k</a:t>
            </a:r>
            <a:r>
              <a:rPr lang="tr-TR" baseline="-25000" dirty="0" smtClean="0"/>
              <a:t> </a:t>
            </a:r>
            <a:r>
              <a:rPr lang="tr-TR" dirty="0" smtClean="0"/>
              <a:t>&lt; G)</a:t>
            </a:r>
          </a:p>
          <a:p>
            <a:pPr>
              <a:buNone/>
            </a:pPr>
            <a:endParaRPr lang="tr-TR" dirty="0" smtClean="0"/>
          </a:p>
          <a:p>
            <a:r>
              <a:rPr lang="tr-TR" dirty="0" smtClean="0"/>
              <a:t>batan cisimler ağırlıklarında az sıvı taşırırlar.</a:t>
            </a:r>
          </a:p>
          <a:p>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SONUÇ</a:t>
            </a:r>
            <a:endParaRPr lang="tr-TR" b="1" dirty="0"/>
          </a:p>
        </p:txBody>
      </p:sp>
      <p:sp>
        <p:nvSpPr>
          <p:cNvPr id="3" name="2 İçerik Yer Tutucusu"/>
          <p:cNvSpPr>
            <a:spLocks noGrp="1"/>
          </p:cNvSpPr>
          <p:nvPr>
            <p:ph idx="1"/>
          </p:nvPr>
        </p:nvSpPr>
        <p:spPr/>
        <p:txBody>
          <a:bodyPr/>
          <a:lstStyle/>
          <a:p>
            <a:pPr>
              <a:buNone/>
            </a:pPr>
            <a:r>
              <a:rPr lang="tr-TR" dirty="0" smtClean="0"/>
              <a:t>Yüzen ve askıda cisimler ağırlıkları kadar sıvının yerini değiştirirler yani bu cisimlere ağırlıkları kadar kaldırma kuvveti uygulanır.</a:t>
            </a:r>
          </a:p>
          <a:p>
            <a:pPr>
              <a:buNone/>
            </a:pPr>
            <a:endParaRPr lang="tr-TR" dirty="0" smtClean="0"/>
          </a:p>
          <a:p>
            <a:pPr>
              <a:buNone/>
            </a:pPr>
            <a:r>
              <a:rPr lang="tr-TR" dirty="0" smtClean="0"/>
              <a:t>Batan cisimlere ise ağırlığından az kaldırma kuvveti uygulandığından ağırlığında az sıvının yerini değiştirirler.</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TAŞIRMA KABI</a:t>
            </a:r>
            <a:endParaRPr lang="tr-TR" b="1" dirty="0"/>
          </a:p>
        </p:txBody>
      </p:sp>
      <p:sp>
        <p:nvSpPr>
          <p:cNvPr id="5" name="4 İçerik Yer Tutucusu"/>
          <p:cNvSpPr>
            <a:spLocks noGrp="1"/>
          </p:cNvSpPr>
          <p:nvPr>
            <p:ph idx="1"/>
          </p:nvPr>
        </p:nvSpPr>
        <p:spPr/>
        <p:txBody>
          <a:bodyPr>
            <a:normAutofit/>
          </a:bodyPr>
          <a:lstStyle/>
          <a:p>
            <a:r>
              <a:rPr lang="es-ES" dirty="0" smtClean="0"/>
              <a:t>Kaplardan </a:t>
            </a:r>
            <a:r>
              <a:rPr lang="tr-TR" dirty="0" smtClean="0"/>
              <a:t>sıvı </a:t>
            </a:r>
            <a:r>
              <a:rPr lang="es-ES" dirty="0" smtClean="0"/>
              <a:t>ta</a:t>
            </a:r>
            <a:r>
              <a:rPr lang="tr-TR" dirty="0" smtClean="0"/>
              <a:t>ş</a:t>
            </a:r>
            <a:r>
              <a:rPr lang="es-ES" dirty="0" smtClean="0"/>
              <a:t>mas</a:t>
            </a:r>
            <a:r>
              <a:rPr lang="tr-TR" dirty="0" smtClean="0"/>
              <a:t>ı</a:t>
            </a:r>
            <a:r>
              <a:rPr lang="es-ES" dirty="0" smtClean="0"/>
              <a:t> durumunda ta</a:t>
            </a:r>
            <a:r>
              <a:rPr lang="tr-TR" dirty="0" smtClean="0"/>
              <a:t>ş</a:t>
            </a:r>
            <a:r>
              <a:rPr lang="es-ES" dirty="0" smtClean="0"/>
              <a:t>an </a:t>
            </a:r>
            <a:r>
              <a:rPr lang="tr-TR" dirty="0" smtClean="0"/>
              <a:t>sıvı dikkate alınarak kütle ve hacim ölçümleri yapılır. Bunun için üretilmiş kaplara taşırma kabı denmektedir.</a:t>
            </a:r>
          </a:p>
        </p:txBody>
      </p:sp>
      <p:pic>
        <p:nvPicPr>
          <p:cNvPr id="19461" name="Picture 5"/>
          <p:cNvPicPr>
            <a:picLocks noChangeAspect="1" noChangeArrowheads="1"/>
          </p:cNvPicPr>
          <p:nvPr/>
        </p:nvPicPr>
        <p:blipFill>
          <a:blip r:embed="rId2" cstate="print"/>
          <a:srcRect/>
          <a:stretch>
            <a:fillRect/>
          </a:stretch>
        </p:blipFill>
        <p:spPr bwMode="auto">
          <a:xfrm>
            <a:off x="4067944" y="3284984"/>
            <a:ext cx="3672408" cy="3237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KALDIRMA KUVVETİ</a:t>
            </a:r>
            <a:endParaRPr lang="tr-TR" dirty="0"/>
          </a:p>
        </p:txBody>
      </p:sp>
      <p:sp>
        <p:nvSpPr>
          <p:cNvPr id="3" name="2 İçerik Yer Tutucusu"/>
          <p:cNvSpPr>
            <a:spLocks noGrp="1"/>
          </p:cNvSpPr>
          <p:nvPr>
            <p:ph idx="1"/>
          </p:nvPr>
        </p:nvSpPr>
        <p:spPr/>
        <p:txBody>
          <a:bodyPr>
            <a:normAutofit/>
          </a:bodyPr>
          <a:lstStyle/>
          <a:p>
            <a:r>
              <a:rPr lang="tr-TR" dirty="0" smtClean="0"/>
              <a:t>Cisimler herhangi bir sıvı içerisine konulduğu</a:t>
            </a:r>
          </a:p>
          <a:p>
            <a:pPr>
              <a:buNone/>
            </a:pPr>
            <a:r>
              <a:rPr lang="tr-TR" dirty="0" smtClean="0"/>
              <a:t>zaman sıvı tarafından yukarı doğru </a:t>
            </a:r>
          </a:p>
          <a:p>
            <a:pPr>
              <a:buNone/>
            </a:pPr>
            <a:r>
              <a:rPr lang="tr-TR" dirty="0" smtClean="0"/>
              <a:t>itilirler, buna sıvıların kaldırma kuvveti</a:t>
            </a:r>
          </a:p>
          <a:p>
            <a:pPr>
              <a:buNone/>
            </a:pPr>
            <a:r>
              <a:rPr lang="tr-TR" dirty="0" smtClean="0"/>
              <a:t> denir.</a:t>
            </a:r>
          </a:p>
          <a:p>
            <a:r>
              <a:rPr lang="tr-TR" dirty="0" smtClean="0"/>
              <a:t>Tüm sıvılar, içindeki cisimlere belirli</a:t>
            </a:r>
          </a:p>
          <a:p>
            <a:pPr>
              <a:buNone/>
            </a:pPr>
            <a:r>
              <a:rPr lang="tr-TR" dirty="0" smtClean="0"/>
              <a:t> bir kaldırma kuvveti uygularlar. </a:t>
            </a:r>
          </a:p>
          <a:p>
            <a:pPr>
              <a:buNone/>
            </a:pPr>
            <a:endParaRPr lang="tr-TR" dirty="0"/>
          </a:p>
        </p:txBody>
      </p:sp>
      <p:pic>
        <p:nvPicPr>
          <p:cNvPr id="4" name="Picture 7" descr="kaldirmakuvveti1"/>
          <p:cNvPicPr>
            <a:picLocks noChangeAspect="1" noChangeArrowheads="1"/>
          </p:cNvPicPr>
          <p:nvPr/>
        </p:nvPicPr>
        <p:blipFill>
          <a:blip r:embed="rId2" cstate="print"/>
          <a:srcRect/>
          <a:stretch>
            <a:fillRect/>
          </a:stretch>
        </p:blipFill>
        <p:spPr bwMode="auto">
          <a:xfrm>
            <a:off x="6804248" y="2348880"/>
            <a:ext cx="2022328" cy="39803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TAŞIRMA KABI</a:t>
            </a:r>
            <a:endParaRPr lang="tr-TR" dirty="0"/>
          </a:p>
        </p:txBody>
      </p:sp>
      <p:sp>
        <p:nvSpPr>
          <p:cNvPr id="3" name="2 İçerik Yer Tutucusu"/>
          <p:cNvSpPr>
            <a:spLocks noGrp="1"/>
          </p:cNvSpPr>
          <p:nvPr>
            <p:ph idx="1"/>
          </p:nvPr>
        </p:nvSpPr>
        <p:spPr/>
        <p:txBody>
          <a:bodyPr/>
          <a:lstStyle/>
          <a:p>
            <a:pPr>
              <a:buNone/>
            </a:pPr>
            <a:r>
              <a:rPr lang="tr-TR" dirty="0" smtClean="0"/>
              <a:t>Taşan sıvının ağırlığı kaldırma kuvvetine eşit olur.</a:t>
            </a:r>
          </a:p>
          <a:p>
            <a:pPr>
              <a:buNone/>
            </a:pPr>
            <a:r>
              <a:rPr lang="tr-TR" dirty="0" smtClean="0"/>
              <a:t> </a:t>
            </a:r>
          </a:p>
          <a:p>
            <a:pPr>
              <a:buNone/>
            </a:pPr>
            <a:r>
              <a:rPr lang="tr-TR" dirty="0" smtClean="0"/>
              <a:t>Yüzen ve askıda kalan cisimler ağırlıkları kadar sıvıyı taşırırlar.</a:t>
            </a:r>
          </a:p>
          <a:p>
            <a:pPr>
              <a:buNone/>
            </a:pPr>
            <a:r>
              <a:rPr lang="tr-TR" dirty="0" smtClean="0"/>
              <a:t>Çünkü cisimler ağırlıkları </a:t>
            </a:r>
          </a:p>
          <a:p>
            <a:pPr>
              <a:buNone/>
            </a:pPr>
            <a:r>
              <a:rPr lang="tr-TR" dirty="0" smtClean="0"/>
              <a:t>kadar sıvının yerini </a:t>
            </a:r>
          </a:p>
          <a:p>
            <a:pPr>
              <a:buNone/>
            </a:pPr>
            <a:r>
              <a:rPr lang="tr-TR" dirty="0" smtClean="0"/>
              <a:t>değiştirirler.</a:t>
            </a:r>
          </a:p>
          <a:p>
            <a:pPr>
              <a:buNone/>
            </a:pPr>
            <a:endParaRPr lang="tr-TR" dirty="0"/>
          </a:p>
        </p:txBody>
      </p:sp>
      <p:pic>
        <p:nvPicPr>
          <p:cNvPr id="4" name="Picture 5"/>
          <p:cNvPicPr>
            <a:picLocks noChangeAspect="1" noChangeArrowheads="1"/>
          </p:cNvPicPr>
          <p:nvPr/>
        </p:nvPicPr>
        <p:blipFill>
          <a:blip r:embed="rId2" cstate="print"/>
          <a:srcRect/>
          <a:stretch>
            <a:fillRect/>
          </a:stretch>
        </p:blipFill>
        <p:spPr bwMode="auto">
          <a:xfrm>
            <a:off x="5220072" y="3501008"/>
            <a:ext cx="2592288" cy="22850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TAŞIRMA KABI</a:t>
            </a:r>
            <a:endParaRPr lang="tr-TR" dirty="0"/>
          </a:p>
        </p:txBody>
      </p:sp>
      <p:sp>
        <p:nvSpPr>
          <p:cNvPr id="3" name="2 İçerik Yer Tutucusu"/>
          <p:cNvSpPr>
            <a:spLocks noGrp="1"/>
          </p:cNvSpPr>
          <p:nvPr>
            <p:ph idx="1"/>
          </p:nvPr>
        </p:nvSpPr>
        <p:spPr/>
        <p:txBody>
          <a:bodyPr/>
          <a:lstStyle/>
          <a:p>
            <a:r>
              <a:rPr lang="tr-TR" dirty="0" smtClean="0"/>
              <a:t>Taşırma kaplarında yüzen ve askıda kalan cisimler ağırlığı kadar;</a:t>
            </a:r>
          </a:p>
          <a:p>
            <a:endParaRPr lang="tr-TR" dirty="0" smtClean="0"/>
          </a:p>
          <a:p>
            <a:r>
              <a:rPr lang="tr-TR" dirty="0" smtClean="0"/>
              <a:t>Batan cisimler ise ağırlığından az sıvı taşırırlar.</a:t>
            </a:r>
          </a:p>
          <a:p>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CİSİMLERİN HAVADAKİ DURUMLARI</a:t>
            </a:r>
            <a:endParaRPr lang="tr-TR"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1268760"/>
            <a:ext cx="7344816" cy="4767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CİSİMLERİN HAVADAKİ DURUMLARI</a:t>
            </a:r>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71600" y="1264524"/>
            <a:ext cx="7064251" cy="49865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CİSİMLERİN HAVADAKİ DURUMLARI</a:t>
            </a:r>
            <a:endParaRPr lang="tr-T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187624" y="1340768"/>
            <a:ext cx="7128792" cy="49324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BALON NASIL UÇAR?</a:t>
            </a:r>
            <a:endParaRPr lang="tr-TR" b="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148064" y="1556792"/>
            <a:ext cx="3667291" cy="3470548"/>
          </a:xfrm>
          <a:prstGeom prst="rect">
            <a:avLst/>
          </a:prstGeom>
          <a:noFill/>
          <a:ln w="9525">
            <a:noFill/>
            <a:miter lim="800000"/>
            <a:headEnd/>
            <a:tailEnd/>
          </a:ln>
        </p:spPr>
      </p:pic>
      <p:sp>
        <p:nvSpPr>
          <p:cNvPr id="5" name="4 Dikdörtgen"/>
          <p:cNvSpPr/>
          <p:nvPr/>
        </p:nvSpPr>
        <p:spPr>
          <a:xfrm>
            <a:off x="539552" y="1628800"/>
            <a:ext cx="4572000" cy="3385542"/>
          </a:xfrm>
          <a:prstGeom prst="rect">
            <a:avLst/>
          </a:prstGeom>
        </p:spPr>
        <p:txBody>
          <a:bodyPr wrap="square">
            <a:spAutoFit/>
          </a:bodyPr>
          <a:lstStyle/>
          <a:p>
            <a:endParaRPr lang="tr-TR" dirty="0" smtClean="0"/>
          </a:p>
          <a:p>
            <a:r>
              <a:rPr lang="tr-TR" sz="2800" dirty="0" smtClean="0"/>
              <a:t>Cismin hacmi artıkça havanın cisme uyguladığı kaldırma kuvveti de artar. </a:t>
            </a:r>
          </a:p>
          <a:p>
            <a:endParaRPr lang="tr-TR" sz="2800" dirty="0" smtClean="0"/>
          </a:p>
          <a:p>
            <a:r>
              <a:rPr lang="tr-TR" sz="2800" dirty="0" smtClean="0"/>
              <a:t>Ortamdaki gazın yoğunluğu artıkça cisme uygulanan kaldırma kuvveti de artar.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GEMİ NASIL YÜZER?</a:t>
            </a:r>
            <a:endParaRPr lang="tr-TR"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899592" y="1268760"/>
            <a:ext cx="8042386"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4</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619672" y="1600200"/>
            <a:ext cx="6552727" cy="4709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KALDIRMA KUVVETİNİN TEKNOLOJİDE KULLANILDIĞI ALANLAR</a:t>
            </a:r>
            <a:endParaRPr lang="tr-TR" b="1" dirty="0"/>
          </a:p>
        </p:txBody>
      </p:sp>
      <p:sp>
        <p:nvSpPr>
          <p:cNvPr id="3" name="2 İçerik Yer Tutucusu"/>
          <p:cNvSpPr>
            <a:spLocks noGrp="1"/>
          </p:cNvSpPr>
          <p:nvPr>
            <p:ph idx="1"/>
          </p:nvPr>
        </p:nvSpPr>
        <p:spPr/>
        <p:txBody>
          <a:bodyPr/>
          <a:lstStyle/>
          <a:p>
            <a:r>
              <a:rPr lang="tr-TR" dirty="0" smtClean="0"/>
              <a:t>Uçak, zeplin, helikopter, balon </a:t>
            </a:r>
          </a:p>
          <a:p>
            <a:r>
              <a:rPr lang="tr-TR" dirty="0" smtClean="0"/>
              <a:t>Gemi mühendisliği,su köprülerinde, </a:t>
            </a:r>
            <a:r>
              <a:rPr lang="tr-TR" dirty="0" err="1" smtClean="0"/>
              <a:t>hovercraft</a:t>
            </a:r>
            <a:r>
              <a:rPr lang="tr-TR" dirty="0" smtClean="0"/>
              <a:t> yapımı,  </a:t>
            </a:r>
            <a:endParaRPr lang="tr-TR" dirty="0"/>
          </a:p>
        </p:txBody>
      </p:sp>
      <p:pic>
        <p:nvPicPr>
          <p:cNvPr id="6147" name="Picture 3" descr="C:\Users\Exper\Desktop\kpr4on.jpg"/>
          <p:cNvPicPr>
            <a:picLocks noChangeAspect="1" noChangeArrowheads="1"/>
          </p:cNvPicPr>
          <p:nvPr/>
        </p:nvPicPr>
        <p:blipFill>
          <a:blip r:embed="rId2" cstate="print"/>
          <a:srcRect/>
          <a:stretch>
            <a:fillRect/>
          </a:stretch>
        </p:blipFill>
        <p:spPr bwMode="auto">
          <a:xfrm>
            <a:off x="3491880" y="3068960"/>
            <a:ext cx="4608512" cy="280247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5</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2123728" y="1124744"/>
            <a:ext cx="5256584"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KALDIRMA KUVVETİ</a:t>
            </a:r>
            <a:endParaRPr lang="tr-TR" dirty="0"/>
          </a:p>
        </p:txBody>
      </p:sp>
      <p:sp>
        <p:nvSpPr>
          <p:cNvPr id="3" name="2 İçerik Yer Tutucusu"/>
          <p:cNvSpPr>
            <a:spLocks noGrp="1"/>
          </p:cNvSpPr>
          <p:nvPr>
            <p:ph idx="1"/>
          </p:nvPr>
        </p:nvSpPr>
        <p:spPr/>
        <p:txBody>
          <a:bodyPr/>
          <a:lstStyle/>
          <a:p>
            <a:r>
              <a:rPr lang="tr-TR" dirty="0" smtClean="0"/>
              <a:t>Kaldırma kuvveti ve ağırlık </a:t>
            </a:r>
          </a:p>
          <a:p>
            <a:pPr>
              <a:buNone/>
            </a:pPr>
            <a:r>
              <a:rPr lang="tr-TR" dirty="0" smtClean="0"/>
              <a:t>cisme zıt yönlerde etki ederler.</a:t>
            </a:r>
          </a:p>
          <a:p>
            <a:pPr>
              <a:buNone/>
            </a:pPr>
            <a:endParaRPr lang="tr-TR" dirty="0" smtClean="0"/>
          </a:p>
          <a:p>
            <a:pPr>
              <a:buNone/>
            </a:pPr>
            <a:r>
              <a:rPr lang="tr-TR" dirty="0" err="1" smtClean="0"/>
              <a:t>F</a:t>
            </a:r>
            <a:r>
              <a:rPr lang="tr-TR" baseline="-25000" dirty="0" err="1" smtClean="0"/>
              <a:t>k</a:t>
            </a:r>
            <a:r>
              <a:rPr lang="tr-TR" dirty="0" smtClean="0"/>
              <a:t> =Kaldırma kuvveti</a:t>
            </a:r>
          </a:p>
          <a:p>
            <a:pPr>
              <a:buNone/>
            </a:pPr>
            <a:endParaRPr lang="tr-TR" dirty="0" smtClean="0"/>
          </a:p>
          <a:p>
            <a:pPr>
              <a:buNone/>
            </a:pPr>
            <a:r>
              <a:rPr lang="tr-TR" dirty="0" smtClean="0"/>
              <a:t>G= Ağırlık</a:t>
            </a:r>
          </a:p>
          <a:p>
            <a:endParaRPr lang="tr-TR" dirty="0"/>
          </a:p>
        </p:txBody>
      </p:sp>
      <p:pic>
        <p:nvPicPr>
          <p:cNvPr id="1027" name="Picture 3" descr="C:\Users\Exper\Desktop\image021.gif"/>
          <p:cNvPicPr>
            <a:picLocks noChangeAspect="1" noChangeArrowheads="1"/>
          </p:cNvPicPr>
          <p:nvPr/>
        </p:nvPicPr>
        <p:blipFill>
          <a:blip r:embed="rId2" cstate="print"/>
          <a:srcRect/>
          <a:stretch>
            <a:fillRect/>
          </a:stretch>
        </p:blipFill>
        <p:spPr bwMode="auto">
          <a:xfrm>
            <a:off x="4751512" y="2708920"/>
            <a:ext cx="4392488" cy="352420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sp>
        <p:nvSpPr>
          <p:cNvPr id="3" name="2 İçerik Yer Tutucusu"/>
          <p:cNvSpPr>
            <a:spLocks noGrp="1"/>
          </p:cNvSpPr>
          <p:nvPr>
            <p:ph idx="1"/>
          </p:nvPr>
        </p:nvSpPr>
        <p:spPr/>
        <p:txBody>
          <a:bodyPr/>
          <a:lstStyle/>
          <a:p>
            <a:r>
              <a:rPr lang="tr-TR" dirty="0" err="1" smtClean="0"/>
              <a:t>F</a:t>
            </a:r>
            <a:r>
              <a:rPr lang="tr-TR" baseline="-25000" dirty="0" err="1" smtClean="0"/>
              <a:t>k</a:t>
            </a:r>
            <a:r>
              <a:rPr lang="tr-TR" dirty="0" smtClean="0"/>
              <a:t> = </a:t>
            </a:r>
            <a:r>
              <a:rPr lang="tr-TR" dirty="0" err="1" smtClean="0"/>
              <a:t>Vbatan</a:t>
            </a:r>
            <a:r>
              <a:rPr lang="tr-TR" dirty="0" smtClean="0"/>
              <a:t>. d</a:t>
            </a:r>
          </a:p>
          <a:p>
            <a:r>
              <a:rPr lang="tr-TR" dirty="0" smtClean="0"/>
              <a:t>I. Kapta ; 50 x 0,4= 20</a:t>
            </a:r>
          </a:p>
          <a:p>
            <a:r>
              <a:rPr lang="tr-TR" dirty="0" smtClean="0"/>
              <a:t>II. Kapta; 20 x 1 = 20 </a:t>
            </a:r>
          </a:p>
          <a:p>
            <a:r>
              <a:rPr lang="tr-TR" dirty="0" smtClean="0"/>
              <a:t>görüldüğü her iki kapta da başlangıçta kaldırma kuvveti eşit olduğu için sıvıların boşaltılması sonucu terazinin dengesi bozulmaz.</a:t>
            </a:r>
          </a:p>
          <a:p>
            <a:r>
              <a:rPr lang="tr-TR" dirty="0" smtClean="0"/>
              <a:t>Doğru Cevap A şıkkıdır.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lstStyle/>
          <a:p>
            <a:r>
              <a:rPr lang="tr-TR" dirty="0" smtClean="0"/>
              <a:t>SORU 6</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763688" y="1124744"/>
            <a:ext cx="5904656"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Sorularda; eğer hacimler verilmişse;</a:t>
            </a:r>
          </a:p>
          <a:p>
            <a:r>
              <a:rPr lang="tr-TR" dirty="0" err="1" smtClean="0"/>
              <a:t>F</a:t>
            </a:r>
            <a:r>
              <a:rPr lang="tr-TR" baseline="-25000" dirty="0" err="1" smtClean="0"/>
              <a:t>k</a:t>
            </a:r>
            <a:r>
              <a:rPr lang="tr-TR" dirty="0" smtClean="0"/>
              <a:t> = V </a:t>
            </a:r>
            <a:r>
              <a:rPr lang="tr-TR" baseline="-25000" dirty="0" smtClean="0"/>
              <a:t>batan </a:t>
            </a:r>
            <a:r>
              <a:rPr lang="tr-TR" dirty="0" smtClean="0"/>
              <a:t>. </a:t>
            </a:r>
            <a:r>
              <a:rPr lang="tr-TR" dirty="0" err="1" smtClean="0"/>
              <a:t>d</a:t>
            </a:r>
            <a:r>
              <a:rPr lang="tr-TR" baseline="-25000" dirty="0" err="1" smtClean="0"/>
              <a:t>sıvı</a:t>
            </a:r>
            <a:r>
              <a:rPr lang="tr-TR" baseline="-25000" dirty="0" smtClean="0"/>
              <a:t> . g</a:t>
            </a:r>
            <a:r>
              <a:rPr lang="tr-TR" dirty="0" smtClean="0"/>
              <a:t>  formülünü</a:t>
            </a:r>
          </a:p>
          <a:p>
            <a:r>
              <a:rPr lang="tr-TR" dirty="0" smtClean="0"/>
              <a:t>Sorularda; eğer ağırlıklar ya da kütleler verilmişse;</a:t>
            </a:r>
          </a:p>
          <a:p>
            <a:r>
              <a:rPr lang="tr-TR" dirty="0" smtClean="0"/>
              <a:t>Yüzme-Batma Koşulunu kullanacağız.</a:t>
            </a:r>
          </a:p>
          <a:p>
            <a:r>
              <a:rPr lang="tr-TR" dirty="0" smtClean="0"/>
              <a:t>Bu soruda hacimler verildiğine göre; L ve </a:t>
            </a:r>
            <a:r>
              <a:rPr lang="tr-TR" dirty="0" err="1" smtClean="0"/>
              <a:t>M’nin</a:t>
            </a:r>
            <a:r>
              <a:rPr lang="tr-TR" dirty="0" smtClean="0"/>
              <a:t> hacimlerinin tamamı sıvının içinde olduğuna göre bunlara eşit büyüklükte kaldırma kuvveti uygulanır.</a:t>
            </a:r>
          </a:p>
          <a:p>
            <a:r>
              <a:rPr lang="tr-TR" dirty="0" smtClean="0"/>
              <a:t>Doğru Cevap C şıkkıdır</a:t>
            </a:r>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7</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763688" y="1196752"/>
            <a:ext cx="5761638"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sp>
        <p:nvSpPr>
          <p:cNvPr id="3" name="2 İçerik Yer Tutucusu"/>
          <p:cNvSpPr>
            <a:spLocks noGrp="1"/>
          </p:cNvSpPr>
          <p:nvPr>
            <p:ph idx="1"/>
          </p:nvPr>
        </p:nvSpPr>
        <p:spPr/>
        <p:txBody>
          <a:bodyPr/>
          <a:lstStyle/>
          <a:p>
            <a:r>
              <a:rPr lang="tr-TR" dirty="0" smtClean="0"/>
              <a:t>Bu soruda kütleler (ağırlıklar) verildiğine göre; </a:t>
            </a:r>
          </a:p>
          <a:p>
            <a:r>
              <a:rPr lang="tr-TR" dirty="0" smtClean="0"/>
              <a:t>Yüzme-Batma Koşulunu kullanacağız.</a:t>
            </a:r>
          </a:p>
          <a:p>
            <a:r>
              <a:rPr lang="tr-TR" dirty="0" smtClean="0"/>
              <a:t>I, II ve III’ de verilen K maddesi yüzen ve askıda cisimlerdir.</a:t>
            </a:r>
          </a:p>
          <a:p>
            <a:r>
              <a:rPr lang="tr-TR" dirty="0" smtClean="0"/>
              <a:t>Yüzen ve askıda kalan cisimler ağırlıkları kadar IV’ de verilen  cisim ise batan cisimdir.</a:t>
            </a:r>
          </a:p>
          <a:p>
            <a:r>
              <a:rPr lang="tr-TR" dirty="0" smtClean="0"/>
              <a:t>Batan cisimler ağırlığından az sıvı taşırırlar.</a:t>
            </a:r>
          </a:p>
          <a:p>
            <a:r>
              <a:rPr lang="tr-TR" dirty="0" smtClean="0"/>
              <a:t>Doğru Cevap D şıkkıdır</a:t>
            </a:r>
          </a:p>
          <a:p>
            <a:endParaRPr lang="tr-TR"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8</a:t>
            </a:r>
            <a:endParaRPr lang="tr-TR" dirty="0"/>
          </a:p>
        </p:txBody>
      </p:sp>
      <p:sp>
        <p:nvSpPr>
          <p:cNvPr id="3" name="2 İçerik Yer Tutucusu"/>
          <p:cNvSpPr>
            <a:spLocks noGrp="1"/>
          </p:cNvSpPr>
          <p:nvPr>
            <p:ph idx="1"/>
          </p:nvPr>
        </p:nvSpPr>
        <p:spPr/>
        <p:txBody>
          <a:bodyPr/>
          <a:lstStyle/>
          <a:p>
            <a:pPr>
              <a:buNone/>
            </a:pPr>
            <a:r>
              <a:rPr lang="tr-TR" dirty="0" smtClean="0"/>
              <a:t>Sıvıların kaldırma kuvveti hangisine bağlı</a:t>
            </a:r>
          </a:p>
          <a:p>
            <a:pPr>
              <a:buNone/>
            </a:pPr>
            <a:r>
              <a:rPr lang="tr-TR" dirty="0" smtClean="0"/>
              <a:t>değildir?</a:t>
            </a:r>
          </a:p>
          <a:p>
            <a:pPr>
              <a:buNone/>
            </a:pPr>
            <a:r>
              <a:rPr lang="tr-TR" dirty="0" smtClean="0"/>
              <a:t>A)Cismin batan hacmi   B)Cismin yoğunluğu</a:t>
            </a:r>
          </a:p>
          <a:p>
            <a:pPr>
              <a:buNone/>
            </a:pPr>
            <a:r>
              <a:rPr lang="tr-TR" dirty="0" smtClean="0"/>
              <a:t>B)Sıvının yoğunluğu      D)Yer çekimi ivmesi</a:t>
            </a:r>
          </a:p>
          <a:p>
            <a:pPr>
              <a:buNone/>
            </a:pPr>
            <a:r>
              <a:rPr lang="tr-TR" dirty="0" smtClean="0"/>
              <a:t> </a:t>
            </a:r>
          </a:p>
          <a:p>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9</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475656" y="1340768"/>
            <a:ext cx="6696744"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10</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619672" y="1196752"/>
            <a:ext cx="6480719"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sp>
        <p:nvSpPr>
          <p:cNvPr id="3" name="2 İçerik Yer Tutucusu"/>
          <p:cNvSpPr>
            <a:spLocks noGrp="1"/>
          </p:cNvSpPr>
          <p:nvPr>
            <p:ph idx="1"/>
          </p:nvPr>
        </p:nvSpPr>
        <p:spPr/>
        <p:txBody>
          <a:bodyPr/>
          <a:lstStyle/>
          <a:p>
            <a:r>
              <a:rPr lang="tr-TR" dirty="0" smtClean="0"/>
              <a:t>Cisimlerin batan hacimleri değiştirilerek onlara etki eden kaldırma kuvveti değiştirilebilir.</a:t>
            </a:r>
          </a:p>
          <a:p>
            <a:endParaRPr lang="tr-TR" dirty="0" smtClean="0"/>
          </a:p>
          <a:p>
            <a:r>
              <a:rPr lang="tr-TR" dirty="0" smtClean="0"/>
              <a:t>Doğru Cevap D şıkkıdır</a:t>
            </a:r>
          </a:p>
          <a:p>
            <a:endParaRPr lang="tr-T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11</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403648" y="1268760"/>
            <a:ext cx="6696744"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KALDIRMA KUVVETİ</a:t>
            </a:r>
            <a:endParaRPr lang="tr-TR" dirty="0"/>
          </a:p>
        </p:txBody>
      </p:sp>
      <p:pic>
        <p:nvPicPr>
          <p:cNvPr id="4" name="Picture 5" descr="kaldirmakuv"/>
          <p:cNvPicPr>
            <a:picLocks noGrp="1" noChangeAspect="1" noChangeArrowheads="1"/>
          </p:cNvPicPr>
          <p:nvPr>
            <p:ph idx="1"/>
          </p:nvPr>
        </p:nvPicPr>
        <p:blipFill>
          <a:blip r:embed="rId2" cstate="print"/>
          <a:srcRect/>
          <a:stretch>
            <a:fillRect/>
          </a:stretch>
        </p:blipFill>
        <p:spPr bwMode="auto">
          <a:xfrm>
            <a:off x="323528" y="1268760"/>
            <a:ext cx="8640959"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12</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547664" y="1124744"/>
            <a:ext cx="6480720"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13</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187624" y="1124744"/>
            <a:ext cx="6696744"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14</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547665" y="1196752"/>
            <a:ext cx="6336704" cy="46805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15</a:t>
            </a:r>
            <a:endParaRPr lang="tr-T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187624" y="1484784"/>
            <a:ext cx="7560840" cy="1705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16</a:t>
            </a:r>
            <a:endParaRPr lang="tr-T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2411760" y="1196752"/>
            <a:ext cx="5138712" cy="514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17</a:t>
            </a:r>
            <a:endParaRPr lang="tr-T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691680" y="1196751"/>
            <a:ext cx="5626373" cy="5076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18</a:t>
            </a:r>
            <a:endParaRPr lang="tr-T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835696" y="1268760"/>
            <a:ext cx="6192688" cy="5367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sp>
        <p:nvSpPr>
          <p:cNvPr id="3" name="2 İçerik Yer Tutucusu"/>
          <p:cNvSpPr>
            <a:spLocks noGrp="1"/>
          </p:cNvSpPr>
          <p:nvPr>
            <p:ph idx="1"/>
          </p:nvPr>
        </p:nvSpPr>
        <p:spPr/>
        <p:txBody>
          <a:bodyPr/>
          <a:lstStyle/>
          <a:p>
            <a:r>
              <a:rPr lang="tr-TR" dirty="0" smtClean="0"/>
              <a:t>Bu soruda kütleler (ağırlıklar) verildiğine göre; </a:t>
            </a:r>
          </a:p>
          <a:p>
            <a:r>
              <a:rPr lang="tr-TR" dirty="0" smtClean="0"/>
              <a:t>Yüzme-Batma Koşulunu kullanacağız</a:t>
            </a:r>
            <a:r>
              <a:rPr lang="tr-TR" dirty="0" smtClean="0"/>
              <a:t>.</a:t>
            </a:r>
          </a:p>
          <a:p>
            <a:r>
              <a:rPr lang="tr-TR" dirty="0" smtClean="0"/>
              <a:t>K ve </a:t>
            </a:r>
            <a:r>
              <a:rPr lang="tr-TR" dirty="0" err="1" smtClean="0"/>
              <a:t>L’ye</a:t>
            </a:r>
            <a:r>
              <a:rPr lang="tr-TR" dirty="0" smtClean="0"/>
              <a:t> etki eden kaldırma kuvvetleri eşittir.</a:t>
            </a:r>
          </a:p>
          <a:p>
            <a:pPr>
              <a:buNone/>
            </a:pPr>
            <a:endParaRPr lang="tr-TR" dirty="0" smtClean="0"/>
          </a:p>
          <a:p>
            <a:r>
              <a:rPr lang="tr-TR" dirty="0" smtClean="0"/>
              <a:t>K=L&gt;M şeklinde sıraladığımız zaman;</a:t>
            </a:r>
          </a:p>
          <a:p>
            <a:endParaRPr lang="tr-TR" dirty="0" smtClean="0"/>
          </a:p>
          <a:p>
            <a:r>
              <a:rPr lang="tr-TR" dirty="0" smtClean="0"/>
              <a:t>Doğru </a:t>
            </a:r>
            <a:r>
              <a:rPr lang="tr-TR" dirty="0" smtClean="0"/>
              <a:t>Cevap </a:t>
            </a:r>
            <a:r>
              <a:rPr lang="tr-TR" dirty="0" smtClean="0"/>
              <a:t>C </a:t>
            </a:r>
            <a:r>
              <a:rPr lang="tr-TR" dirty="0" smtClean="0"/>
              <a:t>şıkkıdır</a:t>
            </a:r>
          </a:p>
          <a:p>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19</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5652120" y="1196752"/>
            <a:ext cx="1921519" cy="1728192"/>
          </a:xfrm>
          <a:prstGeom prst="rect">
            <a:avLst/>
          </a:prstGeom>
          <a:noFill/>
          <a:ln w="9525">
            <a:noFill/>
            <a:miter lim="800000"/>
            <a:headEnd/>
            <a:tailEnd/>
          </a:ln>
        </p:spPr>
      </p:pic>
      <p:sp>
        <p:nvSpPr>
          <p:cNvPr id="5" name="4 Metin kutusu"/>
          <p:cNvSpPr txBox="1"/>
          <p:nvPr/>
        </p:nvSpPr>
        <p:spPr>
          <a:xfrm>
            <a:off x="971600" y="1340768"/>
            <a:ext cx="4176464" cy="4062651"/>
          </a:xfrm>
          <a:prstGeom prst="rect">
            <a:avLst/>
          </a:prstGeom>
          <a:noFill/>
        </p:spPr>
        <p:txBody>
          <a:bodyPr wrap="square" rtlCol="0">
            <a:spAutoFit/>
          </a:bodyPr>
          <a:lstStyle/>
          <a:p>
            <a:r>
              <a:rPr lang="tr-TR" sz="2400" dirty="0" smtClean="0"/>
              <a:t>Şekilde verilen cisimlerin ağırlıkları eşit olduğuna göre bunlara etki eden kaldırma kuvvetlerini sıralayınız.</a:t>
            </a:r>
          </a:p>
          <a:p>
            <a:endParaRPr lang="tr-TR" sz="2400" dirty="0" smtClean="0"/>
          </a:p>
          <a:p>
            <a:pPr marL="342900" indent="-342900">
              <a:buAutoNum type="alphaUcParenR"/>
            </a:pPr>
            <a:r>
              <a:rPr lang="tr-TR" sz="2400" dirty="0" smtClean="0"/>
              <a:t>K=L=M                       B) K&gt;L&gt;M</a:t>
            </a:r>
          </a:p>
          <a:p>
            <a:pPr marL="342900" indent="-342900"/>
            <a:r>
              <a:rPr lang="tr-TR" sz="2400" dirty="0" smtClean="0"/>
              <a:t>C) K&gt;L=M                       D) K=L&gt;M</a:t>
            </a:r>
          </a:p>
          <a:p>
            <a:endParaRPr lang="tr-TR" dirty="0" smtClean="0"/>
          </a:p>
          <a:p>
            <a:endParaRPr lang="tr-TR" dirty="0" smtClean="0"/>
          </a:p>
          <a:p>
            <a:endParaRPr lang="tr-TR" dirty="0" smtClean="0"/>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sp>
        <p:nvSpPr>
          <p:cNvPr id="3" name="2 İçerik Yer Tutucusu"/>
          <p:cNvSpPr>
            <a:spLocks noGrp="1"/>
          </p:cNvSpPr>
          <p:nvPr>
            <p:ph idx="1"/>
          </p:nvPr>
        </p:nvSpPr>
        <p:spPr/>
        <p:txBody>
          <a:bodyPr/>
          <a:lstStyle/>
          <a:p>
            <a:r>
              <a:rPr lang="tr-TR" dirty="0" smtClean="0"/>
              <a:t>Bu soruda kütleler (ağırlıklar) verildiğine göre; </a:t>
            </a:r>
          </a:p>
          <a:p>
            <a:r>
              <a:rPr lang="tr-TR" dirty="0" smtClean="0"/>
              <a:t>Yüzme-Batma Koşulunu kullanacağız.</a:t>
            </a:r>
          </a:p>
          <a:p>
            <a:r>
              <a:rPr lang="tr-TR" dirty="0" smtClean="0"/>
              <a:t>K ve </a:t>
            </a:r>
            <a:r>
              <a:rPr lang="tr-TR" dirty="0" err="1" smtClean="0"/>
              <a:t>L’ye</a:t>
            </a:r>
            <a:r>
              <a:rPr lang="tr-TR" dirty="0" smtClean="0"/>
              <a:t> etki eden kaldırma kuvvetleri eşittir.</a:t>
            </a:r>
          </a:p>
          <a:p>
            <a:pPr>
              <a:buNone/>
            </a:pPr>
            <a:endParaRPr lang="tr-TR" dirty="0" smtClean="0"/>
          </a:p>
          <a:p>
            <a:r>
              <a:rPr lang="tr-TR" dirty="0" smtClean="0"/>
              <a:t>K=L&gt;M şeklinde sıraladığımız zaman;</a:t>
            </a:r>
          </a:p>
          <a:p>
            <a:endParaRPr lang="tr-TR" dirty="0" smtClean="0"/>
          </a:p>
          <a:p>
            <a:r>
              <a:rPr lang="tr-TR" dirty="0" smtClean="0"/>
              <a:t>Doğru Cevap </a:t>
            </a:r>
            <a:r>
              <a:rPr lang="tr-TR" dirty="0" smtClean="0"/>
              <a:t>D </a:t>
            </a:r>
            <a:r>
              <a:rPr lang="tr-TR" dirty="0" smtClean="0"/>
              <a:t>şıkkıdır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KALDIRMA KUVVETİ</a:t>
            </a:r>
            <a:endParaRPr lang="tr-TR" dirty="0"/>
          </a:p>
        </p:txBody>
      </p:sp>
      <p:sp>
        <p:nvSpPr>
          <p:cNvPr id="3" name="2 İçerik Yer Tutucusu"/>
          <p:cNvSpPr>
            <a:spLocks noGrp="1"/>
          </p:cNvSpPr>
          <p:nvPr>
            <p:ph idx="1"/>
          </p:nvPr>
        </p:nvSpPr>
        <p:spPr>
          <a:xfrm>
            <a:off x="457200" y="1600201"/>
            <a:ext cx="8229600" cy="604664"/>
          </a:xfrm>
        </p:spPr>
        <p:txBody>
          <a:bodyPr/>
          <a:lstStyle/>
          <a:p>
            <a:pPr>
              <a:buNone/>
            </a:pPr>
            <a:r>
              <a:rPr lang="tr-TR" dirty="0" smtClean="0"/>
              <a:t>Örnek;</a:t>
            </a:r>
          </a:p>
          <a:p>
            <a:pPr>
              <a:buNone/>
            </a:pPr>
            <a:endParaRPr lang="tr-TR" dirty="0"/>
          </a:p>
        </p:txBody>
      </p:sp>
      <p:pic>
        <p:nvPicPr>
          <p:cNvPr id="2052" name="Picture 4" descr="C:\Users\Exper\Desktop\image028.gif"/>
          <p:cNvPicPr>
            <a:picLocks noChangeAspect="1" noChangeArrowheads="1"/>
          </p:cNvPicPr>
          <p:nvPr/>
        </p:nvPicPr>
        <p:blipFill>
          <a:blip r:embed="rId2" cstate="print"/>
          <a:srcRect/>
          <a:stretch>
            <a:fillRect/>
          </a:stretch>
        </p:blipFill>
        <p:spPr bwMode="auto">
          <a:xfrm>
            <a:off x="3347864" y="1844824"/>
            <a:ext cx="3271109" cy="3168352"/>
          </a:xfrm>
          <a:prstGeom prst="rect">
            <a:avLst/>
          </a:prstGeom>
          <a:noFill/>
        </p:spPr>
      </p:pic>
      <p:sp>
        <p:nvSpPr>
          <p:cNvPr id="7" name="6 Metin kutusu"/>
          <p:cNvSpPr txBox="1"/>
          <p:nvPr/>
        </p:nvSpPr>
        <p:spPr>
          <a:xfrm>
            <a:off x="3707904" y="2420888"/>
            <a:ext cx="1080120" cy="369332"/>
          </a:xfrm>
          <a:prstGeom prst="rect">
            <a:avLst/>
          </a:prstGeom>
          <a:noFill/>
        </p:spPr>
        <p:txBody>
          <a:bodyPr wrap="square" rtlCol="0">
            <a:spAutoFit/>
          </a:bodyPr>
          <a:lstStyle/>
          <a:p>
            <a:r>
              <a:rPr lang="tr-TR" dirty="0" smtClean="0"/>
              <a:t>40 N</a:t>
            </a:r>
            <a:endParaRPr lang="tr-TR" dirty="0"/>
          </a:p>
        </p:txBody>
      </p:sp>
      <p:sp>
        <p:nvSpPr>
          <p:cNvPr id="8" name="7 Metin kutusu"/>
          <p:cNvSpPr txBox="1"/>
          <p:nvPr/>
        </p:nvSpPr>
        <p:spPr>
          <a:xfrm>
            <a:off x="6084168" y="2276872"/>
            <a:ext cx="1080120" cy="369332"/>
          </a:xfrm>
          <a:prstGeom prst="rect">
            <a:avLst/>
          </a:prstGeom>
          <a:noFill/>
        </p:spPr>
        <p:txBody>
          <a:bodyPr wrap="square" rtlCol="0">
            <a:spAutoFit/>
          </a:bodyPr>
          <a:lstStyle/>
          <a:p>
            <a:r>
              <a:rPr lang="tr-TR" dirty="0" smtClean="0"/>
              <a:t>30 N</a:t>
            </a:r>
            <a:endParaRPr lang="tr-TR" dirty="0"/>
          </a:p>
        </p:txBody>
      </p:sp>
      <p:sp>
        <p:nvSpPr>
          <p:cNvPr id="10" name="9 Metin kutusu"/>
          <p:cNvSpPr txBox="1"/>
          <p:nvPr/>
        </p:nvSpPr>
        <p:spPr>
          <a:xfrm>
            <a:off x="539552" y="5085184"/>
            <a:ext cx="7704856" cy="400110"/>
          </a:xfrm>
          <a:prstGeom prst="rect">
            <a:avLst/>
          </a:prstGeom>
          <a:noFill/>
        </p:spPr>
        <p:txBody>
          <a:bodyPr wrap="square" rtlCol="0">
            <a:spAutoFit/>
          </a:bodyPr>
          <a:lstStyle/>
          <a:p>
            <a:pPr>
              <a:buNone/>
            </a:pPr>
            <a:r>
              <a:rPr lang="tr-TR" sz="2000" dirty="0" err="1" smtClean="0"/>
              <a:t>F</a:t>
            </a:r>
            <a:r>
              <a:rPr lang="tr-TR" sz="2000" baseline="-25000" dirty="0" err="1" smtClean="0"/>
              <a:t>k</a:t>
            </a:r>
            <a:r>
              <a:rPr lang="tr-TR" sz="2000" dirty="0" smtClean="0"/>
              <a:t> =Kaldırma kuvveti= Havadaki Ağırlık- Sıvıdaki Ağırlık &gt;&gt; 40-30 = 10 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20</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67744" y="1196752"/>
            <a:ext cx="4968552" cy="5078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21</a:t>
            </a:r>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11560" y="1340768"/>
            <a:ext cx="7920880"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KALDIRMA KUVVETİ</a:t>
            </a:r>
            <a:endParaRPr lang="tr-T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691680" y="1916832"/>
            <a:ext cx="5616624" cy="3267854"/>
          </a:xfrm>
          <a:prstGeom prst="rect">
            <a:avLst/>
          </a:prstGeom>
          <a:noFill/>
          <a:ln w="9525">
            <a:noFill/>
            <a:miter lim="800000"/>
            <a:headEnd/>
            <a:tailEnd/>
          </a:ln>
        </p:spPr>
      </p:pic>
      <p:sp>
        <p:nvSpPr>
          <p:cNvPr id="5" name="4 Metin kutusu"/>
          <p:cNvSpPr txBox="1"/>
          <p:nvPr/>
        </p:nvSpPr>
        <p:spPr>
          <a:xfrm>
            <a:off x="539552" y="5157192"/>
            <a:ext cx="7704856" cy="400110"/>
          </a:xfrm>
          <a:prstGeom prst="rect">
            <a:avLst/>
          </a:prstGeom>
          <a:noFill/>
        </p:spPr>
        <p:txBody>
          <a:bodyPr wrap="square" rtlCol="0">
            <a:spAutoFit/>
          </a:bodyPr>
          <a:lstStyle/>
          <a:p>
            <a:pPr>
              <a:buNone/>
            </a:pPr>
            <a:r>
              <a:rPr lang="tr-TR" sz="2000" dirty="0" err="1" smtClean="0"/>
              <a:t>F</a:t>
            </a:r>
            <a:r>
              <a:rPr lang="tr-TR" sz="2000" baseline="-25000" dirty="0" err="1" smtClean="0"/>
              <a:t>k</a:t>
            </a:r>
            <a:r>
              <a:rPr lang="tr-TR" sz="2000" dirty="0" smtClean="0"/>
              <a:t> =Kaldırma kuvveti= Havadaki Ağırlık- Sıvıdaki Ağırlık &gt;&gt; 60-40 = 20 N</a:t>
            </a:r>
          </a:p>
        </p:txBody>
      </p:sp>
      <p:sp>
        <p:nvSpPr>
          <p:cNvPr id="6" name="2 İçerik Yer Tutucusu"/>
          <p:cNvSpPr txBox="1">
            <a:spLocks/>
          </p:cNvSpPr>
          <p:nvPr/>
        </p:nvSpPr>
        <p:spPr>
          <a:xfrm>
            <a:off x="467544" y="1340768"/>
            <a:ext cx="8229600" cy="6046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Örnek;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a:t>
            </a:r>
            <a:endParaRPr lang="tr-TR" dirty="0"/>
          </a:p>
        </p:txBody>
      </p:sp>
      <p:sp>
        <p:nvSpPr>
          <p:cNvPr id="3" name="2 İçerik Yer Tutucusu"/>
          <p:cNvSpPr>
            <a:spLocks noGrp="1"/>
          </p:cNvSpPr>
          <p:nvPr>
            <p:ph idx="1"/>
          </p:nvPr>
        </p:nvSpPr>
        <p:spPr/>
        <p:txBody>
          <a:bodyPr/>
          <a:lstStyle/>
          <a:p>
            <a:pPr>
              <a:buNone/>
            </a:pPr>
            <a:r>
              <a:rPr lang="tr-TR" dirty="0" smtClean="0"/>
              <a:t>Bir cisim havada dinamometre ile ölçüldüğünde</a:t>
            </a:r>
          </a:p>
          <a:p>
            <a:pPr>
              <a:buNone/>
            </a:pPr>
            <a:r>
              <a:rPr lang="tr-TR" dirty="0" smtClean="0"/>
              <a:t>45 N gelmekte, sıvı içinde dinamometre ile</a:t>
            </a:r>
          </a:p>
          <a:p>
            <a:pPr>
              <a:buNone/>
            </a:pPr>
            <a:r>
              <a:rPr lang="tr-TR" dirty="0" smtClean="0"/>
              <a:t>ölçüldüğünde 25 N gelmektedir. Sıvının cisme</a:t>
            </a:r>
          </a:p>
          <a:p>
            <a:pPr>
              <a:buNone/>
            </a:pPr>
            <a:r>
              <a:rPr lang="tr-TR" dirty="0" smtClean="0"/>
              <a:t>etki ettiği kaldırma kuvveti kaç </a:t>
            </a:r>
            <a:r>
              <a:rPr lang="tr-TR" dirty="0" err="1" smtClean="0"/>
              <a:t>N’dur</a:t>
            </a:r>
            <a:r>
              <a:rPr lang="tr-TR" dirty="0" smtClean="0"/>
              <a:t>? </a:t>
            </a:r>
          </a:p>
          <a:p>
            <a:pPr>
              <a:buNone/>
            </a:pPr>
            <a:endParaRPr lang="tr-TR" dirty="0" smtClean="0"/>
          </a:p>
          <a:p>
            <a:pPr>
              <a:buNone/>
            </a:pPr>
            <a:r>
              <a:rPr lang="tr-TR" dirty="0" smtClean="0"/>
              <a:t>A) 40              B) 35              C)20               D)15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1409</Words>
  <Application>Microsoft Office PowerPoint</Application>
  <PresentationFormat>Ekran Gösterisi (4:3)</PresentationFormat>
  <Paragraphs>308</Paragraphs>
  <Slides>71</Slides>
  <Notes>0</Notes>
  <HiddenSlides>0</HiddenSlides>
  <MMClips>0</MMClips>
  <ScaleCrop>false</ScaleCrop>
  <HeadingPairs>
    <vt:vector size="4" baseType="variant">
      <vt:variant>
        <vt:lpstr>Tema</vt:lpstr>
      </vt:variant>
      <vt:variant>
        <vt:i4>1</vt:i4>
      </vt:variant>
      <vt:variant>
        <vt:lpstr>Slayt Başlıkları</vt:lpstr>
      </vt:variant>
      <vt:variant>
        <vt:i4>71</vt:i4>
      </vt:variant>
    </vt:vector>
  </HeadingPairs>
  <TitlesOfParts>
    <vt:vector size="72" baseType="lpstr">
      <vt:lpstr>Ofis Teması</vt:lpstr>
      <vt:lpstr>KALDIRMA KUVVETİ </vt:lpstr>
      <vt:lpstr>KALDIRMA KUVVETİ </vt:lpstr>
      <vt:lpstr>KALDIRMA KUVVETİ </vt:lpstr>
      <vt:lpstr>SIVILARIN KALDIRMA KUVVETİ</vt:lpstr>
      <vt:lpstr>SIVILARIN KALDIRMA KUVVETİ</vt:lpstr>
      <vt:lpstr>SIVILARIN KALDIRMA KUVVETİ</vt:lpstr>
      <vt:lpstr>SIVILARIN KALDIRMA KUVVETİ</vt:lpstr>
      <vt:lpstr>SIVILARIN KALDIRMA KUVVETİ</vt:lpstr>
      <vt:lpstr>SORU 1</vt:lpstr>
      <vt:lpstr>ÇÖZÜM</vt:lpstr>
      <vt:lpstr>SIVILARIN KALDIRMA KUVVETİ</vt:lpstr>
      <vt:lpstr>SIVILARIN KALDIRMA KUVVETİ NELERE BAĞLIDIR?</vt:lpstr>
      <vt:lpstr>SIVILARIN KALDIRMA KUVVETİ</vt:lpstr>
      <vt:lpstr>SIVILARIN KALDIRMA KUVVETİ</vt:lpstr>
      <vt:lpstr>SIVILARIN KALDIRMA KUVVETİ</vt:lpstr>
      <vt:lpstr>SIVILARIN KALDIRMA KUVVETİ</vt:lpstr>
      <vt:lpstr>ARŞİMET PRENSİBİ</vt:lpstr>
      <vt:lpstr>ARŞİMET PRENSİBİ</vt:lpstr>
      <vt:lpstr>GAZLARIN KALDIRMA KUVVETİ</vt:lpstr>
      <vt:lpstr>GAZLARIN KALDIRMA KUVVETİ</vt:lpstr>
      <vt:lpstr>GAZLARIN KALDIRMA KUVVETİNİN İSPATI DENEYİ</vt:lpstr>
      <vt:lpstr>YOĞUNLUK</vt:lpstr>
      <vt:lpstr>YOĞUNLUK</vt:lpstr>
      <vt:lpstr>YOĞUNLUK</vt:lpstr>
      <vt:lpstr>YOĞUNLUK</vt:lpstr>
      <vt:lpstr>SORU 2</vt:lpstr>
      <vt:lpstr>ÇÖZÜM</vt:lpstr>
      <vt:lpstr>YOĞUNLUK</vt:lpstr>
      <vt:lpstr>SORU 3</vt:lpstr>
      <vt:lpstr>ÇÖZÜM</vt:lpstr>
      <vt:lpstr>YÜZME-BATMA KOŞULU</vt:lpstr>
      <vt:lpstr>YÜZEN CİSİM</vt:lpstr>
      <vt:lpstr>YÜZEN CİSİM</vt:lpstr>
      <vt:lpstr>ASKIDA CİSİM</vt:lpstr>
      <vt:lpstr>ASKIDA CİSİM</vt:lpstr>
      <vt:lpstr>BATAN CİSİM</vt:lpstr>
      <vt:lpstr>BATAN CİSİM</vt:lpstr>
      <vt:lpstr>SONUÇ</vt:lpstr>
      <vt:lpstr>TAŞIRMA KABI</vt:lpstr>
      <vt:lpstr>TAŞIRMA KABI</vt:lpstr>
      <vt:lpstr>TAŞIRMA KABI</vt:lpstr>
      <vt:lpstr>CİSİMLERİN HAVADAKİ DURUMLARI</vt:lpstr>
      <vt:lpstr>CİSİMLERİN HAVADAKİ DURUMLARI</vt:lpstr>
      <vt:lpstr>CİSİMLERİN HAVADAKİ DURUMLARI</vt:lpstr>
      <vt:lpstr>BALON NASIL UÇAR?</vt:lpstr>
      <vt:lpstr>GEMİ NASIL YÜZER?</vt:lpstr>
      <vt:lpstr>SORU 4</vt:lpstr>
      <vt:lpstr>KALDIRMA KUVVETİNİN TEKNOLOJİDE KULLANILDIĞI ALANLAR</vt:lpstr>
      <vt:lpstr>SORU 5</vt:lpstr>
      <vt:lpstr>ÇÖZÜM</vt:lpstr>
      <vt:lpstr>SORU 6</vt:lpstr>
      <vt:lpstr>ÇÖZÜM</vt:lpstr>
      <vt:lpstr>SORU 7</vt:lpstr>
      <vt:lpstr>ÇÖZÜM</vt:lpstr>
      <vt:lpstr>SORU 8</vt:lpstr>
      <vt:lpstr>SORU 9</vt:lpstr>
      <vt:lpstr>SORU 10</vt:lpstr>
      <vt:lpstr>ÇÖZÜM</vt:lpstr>
      <vt:lpstr>SORU 11</vt:lpstr>
      <vt:lpstr>SORU 12</vt:lpstr>
      <vt:lpstr>SORU 13</vt:lpstr>
      <vt:lpstr>SORU 14</vt:lpstr>
      <vt:lpstr>SORU 15</vt:lpstr>
      <vt:lpstr>SORU 16</vt:lpstr>
      <vt:lpstr>SORU 17</vt:lpstr>
      <vt:lpstr>SORU 18</vt:lpstr>
      <vt:lpstr>ÇÖZÜM</vt:lpstr>
      <vt:lpstr>SORU 19</vt:lpstr>
      <vt:lpstr>ÇÖZÜM</vt:lpstr>
      <vt:lpstr>SORU 20</vt:lpstr>
      <vt:lpstr>SORU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Exper</cp:lastModifiedBy>
  <cp:revision>44</cp:revision>
  <dcterms:created xsi:type="dcterms:W3CDTF">2012-03-10T07:33:49Z</dcterms:created>
  <dcterms:modified xsi:type="dcterms:W3CDTF">2012-03-11T09:19:20Z</dcterms:modified>
</cp:coreProperties>
</file>