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51" r:id="rId4"/>
    <p:sldId id="350" r:id="rId5"/>
    <p:sldId id="258" r:id="rId6"/>
    <p:sldId id="259" r:id="rId7"/>
    <p:sldId id="260" r:id="rId8"/>
    <p:sldId id="352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355" r:id="rId17"/>
    <p:sldId id="267" r:id="rId18"/>
    <p:sldId id="269" r:id="rId19"/>
    <p:sldId id="271" r:id="rId20"/>
    <p:sldId id="270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353" r:id="rId33"/>
    <p:sldId id="354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05.03.2017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05.03.2017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05.03.2017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05.03.2017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148" y="1412776"/>
            <a:ext cx="824131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144016" y="188640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solidFill>
                  <a:srgbClr val="FF0000"/>
                </a:solidFill>
              </a:rPr>
              <a:t>Yaz gecelerinde hava çabuk soğurken, suyun soğuması zaman almasının nedeni ne olabilir?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3" name="2 Yuvarlatılmış Dikdörtgen"/>
          <p:cNvSpPr/>
          <p:nvPr/>
        </p:nvSpPr>
        <p:spPr>
          <a:xfrm>
            <a:off x="179512" y="1484784"/>
            <a:ext cx="8784976" cy="208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Suyun </a:t>
            </a:r>
            <a:r>
              <a:rPr lang="tr-TR" sz="3200" dirty="0" err="1" smtClean="0"/>
              <a:t>özısısı</a:t>
            </a:r>
            <a:r>
              <a:rPr lang="tr-TR" sz="3200" dirty="0" smtClean="0"/>
              <a:t> diğer maddelere göre daha büyüktür. Bu nedenle su geç ısınır, geç soğur. Yaz gecelerinde havanın soğuk olmasına rağmen denizin havaya göre daha sıcak olmasının nedeni budur.</a:t>
            </a:r>
            <a:endParaRPr lang="tr-TR" sz="3200" dirty="0"/>
          </a:p>
        </p:txBody>
      </p:sp>
      <p:sp>
        <p:nvSpPr>
          <p:cNvPr id="4" name="3 Beşgen"/>
          <p:cNvSpPr/>
          <p:nvPr/>
        </p:nvSpPr>
        <p:spPr>
          <a:xfrm>
            <a:off x="179512" y="4005064"/>
            <a:ext cx="8964488" cy="2376264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err="1" smtClean="0"/>
              <a:t>Özısısı</a:t>
            </a:r>
            <a:r>
              <a:rPr lang="tr-TR" sz="4800" dirty="0" smtClean="0"/>
              <a:t> küçük olan maddeler çabuk ısınır, çabuk soğur.</a:t>
            </a:r>
            <a:endParaRPr lang="tr-TR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20688"/>
            <a:ext cx="914400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16024"/>
            <a:ext cx="8927581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2"/>
            <a:ext cx="734481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1310456"/>
            <a:ext cx="8964488" cy="3558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etin kutusu"/>
          <p:cNvSpPr txBox="1"/>
          <p:nvPr/>
        </p:nvSpPr>
        <p:spPr>
          <a:xfrm>
            <a:off x="467544" y="537321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Tanecikleri hareketli olan maddeler daha sıcaktır.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5" name="4 Patlama 1"/>
          <p:cNvSpPr/>
          <p:nvPr/>
        </p:nvSpPr>
        <p:spPr>
          <a:xfrm>
            <a:off x="179512" y="5157192"/>
            <a:ext cx="360040" cy="36004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179512" y="188640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chemeClr val="accent4">
                    <a:lumMod val="75000"/>
                  </a:schemeClr>
                </a:solidFill>
              </a:rPr>
              <a:t>Sıcaklık, maddelerin </a:t>
            </a:r>
            <a:r>
              <a:rPr lang="tr-TR" sz="4000" b="1" dirty="0" smtClean="0">
                <a:solidFill>
                  <a:srgbClr val="FF0000"/>
                </a:solidFill>
              </a:rPr>
              <a:t>ortalama hareket enerjileri</a:t>
            </a:r>
            <a:r>
              <a:rPr lang="tr-TR" sz="4000" b="1" dirty="0" smtClean="0">
                <a:solidFill>
                  <a:schemeClr val="accent4">
                    <a:lumMod val="75000"/>
                  </a:schemeClr>
                </a:solidFill>
              </a:rPr>
              <a:t>nin bir göstergesidir.</a:t>
            </a:r>
            <a:endParaRPr lang="tr-TR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628800"/>
            <a:ext cx="8964488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etin kutusu"/>
          <p:cNvSpPr txBox="1"/>
          <p:nvPr/>
        </p:nvSpPr>
        <p:spPr>
          <a:xfrm>
            <a:off x="323528" y="5733256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 smtClean="0">
                <a:solidFill>
                  <a:srgbClr val="0070C0"/>
                </a:solidFill>
              </a:rPr>
              <a:t>Hangi evi ısıtmak daha kolaydır?</a:t>
            </a:r>
            <a:endParaRPr lang="tr-TR" sz="4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539552" y="2178730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dirty="0" smtClean="0">
                <a:solidFill>
                  <a:srgbClr val="FF0000"/>
                </a:solidFill>
              </a:rPr>
              <a:t>Bir maddenin sahip olduğu ısı miktarı nelere bağlıdır?</a:t>
            </a:r>
            <a:endParaRPr lang="tr-TR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467544" y="614293"/>
            <a:ext cx="86409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tr-TR" sz="4800" b="1" dirty="0" smtClean="0">
                <a:solidFill>
                  <a:srgbClr val="0070C0"/>
                </a:solidFill>
              </a:rPr>
              <a:t> Maddenin cinsine(öz ısısına)</a:t>
            </a:r>
          </a:p>
          <a:p>
            <a:pPr marL="342900" indent="-342900"/>
            <a:endParaRPr lang="tr-TR" sz="4800" b="1" dirty="0" smtClean="0">
              <a:solidFill>
                <a:srgbClr val="0070C0"/>
              </a:solidFill>
            </a:endParaRPr>
          </a:p>
          <a:p>
            <a:pPr marL="342900" indent="-342900"/>
            <a:r>
              <a:rPr lang="tr-TR" sz="4800" b="1" dirty="0" smtClean="0">
                <a:solidFill>
                  <a:srgbClr val="0070C0"/>
                </a:solidFill>
              </a:rPr>
              <a:t>2. Maddenin kütlesine</a:t>
            </a:r>
          </a:p>
          <a:p>
            <a:pPr marL="342900" indent="-342900"/>
            <a:endParaRPr lang="tr-TR" sz="4800" b="1" dirty="0" smtClean="0">
              <a:solidFill>
                <a:srgbClr val="0070C0"/>
              </a:solidFill>
            </a:endParaRPr>
          </a:p>
          <a:p>
            <a:pPr marL="342900" indent="-342900"/>
            <a:r>
              <a:rPr lang="tr-TR" sz="4800" b="1" dirty="0" smtClean="0">
                <a:solidFill>
                  <a:srgbClr val="0070C0"/>
                </a:solidFill>
              </a:rPr>
              <a:t>3. Sıcaklık değişimine</a:t>
            </a:r>
          </a:p>
          <a:p>
            <a:pPr marL="342900" indent="-342900"/>
            <a:r>
              <a:rPr lang="tr-TR" sz="4800" b="1" dirty="0" smtClean="0">
                <a:solidFill>
                  <a:srgbClr val="0070C0"/>
                </a:solidFill>
              </a:rPr>
              <a:t>   </a:t>
            </a:r>
          </a:p>
          <a:p>
            <a:pPr marL="342900" indent="-342900"/>
            <a:r>
              <a:rPr lang="tr-TR" sz="4800" b="1" dirty="0" smtClean="0">
                <a:solidFill>
                  <a:srgbClr val="0070C0"/>
                </a:solidFill>
              </a:rPr>
              <a:t>     bağlıdır.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76672"/>
            <a:ext cx="21717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3548" y="188640"/>
            <a:ext cx="367664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etin kutusu"/>
          <p:cNvSpPr txBox="1"/>
          <p:nvPr/>
        </p:nvSpPr>
        <p:spPr>
          <a:xfrm>
            <a:off x="323528" y="980728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Öz ısısı farklı olan maddelerin sıcaklık değişimleri de farklıdır.</a:t>
            </a:r>
            <a:endParaRPr lang="tr-TR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484784"/>
            <a:ext cx="8244408" cy="3602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etin kutusu"/>
          <p:cNvSpPr txBox="1"/>
          <p:nvPr/>
        </p:nvSpPr>
        <p:spPr>
          <a:xfrm>
            <a:off x="395536" y="5550331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*Öz ısısı büyük olan maddeler soğurken çevrelerine daha çok ısı </a:t>
            </a:r>
          </a:p>
          <a:p>
            <a:r>
              <a:rPr lang="tr-TR" sz="2400" b="1" dirty="0" smtClean="0">
                <a:solidFill>
                  <a:srgbClr val="FF0000"/>
                </a:solidFill>
              </a:rPr>
              <a:t>   verir. Çünkü bu maddeler ısıtılırken daha çok ısı almıştır.</a:t>
            </a:r>
            <a:endParaRPr lang="tr-TR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84984"/>
            <a:ext cx="811835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etin kutusu"/>
          <p:cNvSpPr txBox="1"/>
          <p:nvPr/>
        </p:nvSpPr>
        <p:spPr>
          <a:xfrm>
            <a:off x="251520" y="620688"/>
            <a:ext cx="87484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*Aynı sıcaklıkta ve aynı miktarda iki maddeden öz </a:t>
            </a:r>
          </a:p>
          <a:p>
            <a:r>
              <a:rPr lang="tr-TR" sz="3200" b="1" dirty="0" smtClean="0">
                <a:solidFill>
                  <a:srgbClr val="FF0000"/>
                </a:solidFill>
              </a:rPr>
              <a:t>  ısısı büyük olanın ısısı daha fazladır. </a:t>
            </a:r>
          </a:p>
          <a:p>
            <a:endParaRPr lang="tr-TR" sz="3200" b="1" dirty="0" smtClean="0">
              <a:solidFill>
                <a:srgbClr val="FF0000"/>
              </a:solidFill>
            </a:endParaRPr>
          </a:p>
          <a:p>
            <a:r>
              <a:rPr lang="tr-TR" sz="3200" b="1" dirty="0" smtClean="0">
                <a:solidFill>
                  <a:srgbClr val="FF0000"/>
                </a:solidFill>
              </a:rPr>
              <a:t>*Öz ısı ile ısı doğru orantılıdır.</a:t>
            </a:r>
            <a:endParaRPr lang="tr-TR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9144000" cy="218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1620" y="59010"/>
            <a:ext cx="6000700" cy="661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3223" y="260648"/>
            <a:ext cx="405897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9144000" cy="475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532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179512" y="332656"/>
            <a:ext cx="87129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70C0"/>
                </a:solidFill>
              </a:rPr>
              <a:t>**Kütleleri farklı iki cismi aynı sıcaklığa getirmek için </a:t>
            </a:r>
          </a:p>
          <a:p>
            <a:r>
              <a:rPr lang="tr-TR" sz="2800" b="1" dirty="0" smtClean="0">
                <a:solidFill>
                  <a:srgbClr val="0070C0"/>
                </a:solidFill>
              </a:rPr>
              <a:t>    kütlesi büyük olana daha fazla ısı vermemiz gerekir.</a:t>
            </a:r>
          </a:p>
          <a:p>
            <a:endParaRPr lang="tr-TR" sz="2800" b="1" dirty="0" smtClean="0">
              <a:solidFill>
                <a:srgbClr val="FF0000"/>
              </a:solidFill>
            </a:endParaRPr>
          </a:p>
          <a:p>
            <a:r>
              <a:rPr lang="tr-TR" sz="2800" b="1" dirty="0" smtClean="0">
                <a:solidFill>
                  <a:srgbClr val="FF0000"/>
                </a:solidFill>
              </a:rPr>
              <a:t>**Yani ısı ile kütle doğru orantılıdır.</a:t>
            </a:r>
            <a:endParaRPr lang="tr-TR" sz="2800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76872"/>
            <a:ext cx="7920880" cy="4233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5706" y="188640"/>
            <a:ext cx="487854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etin kutusu"/>
          <p:cNvSpPr txBox="1"/>
          <p:nvPr/>
        </p:nvSpPr>
        <p:spPr>
          <a:xfrm>
            <a:off x="323528" y="764704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70C0"/>
                </a:solidFill>
              </a:rPr>
              <a:t>Hal değişimi olmadığı sürece ısı alan maddelerin sıcaklığı artar, soğuyan maddelerin sıcaklığı ise azalır.</a:t>
            </a:r>
            <a:endParaRPr lang="tr-TR" sz="2800" b="1" dirty="0">
              <a:solidFill>
                <a:srgbClr val="0070C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772816"/>
            <a:ext cx="669674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107504" y="5786100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**Güçlü ısıtıcı ile ısıtılan suyun sıcaklığı daha çok artacaktır.</a:t>
            </a:r>
            <a:endParaRPr lang="tr-T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5076056" y="3068960"/>
            <a:ext cx="3600400" cy="33123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Metin kutusu"/>
          <p:cNvSpPr txBox="1"/>
          <p:nvPr/>
        </p:nvSpPr>
        <p:spPr>
          <a:xfrm>
            <a:off x="179512" y="44624"/>
            <a:ext cx="820891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 smtClean="0">
                <a:solidFill>
                  <a:srgbClr val="FF0000"/>
                </a:solidFill>
              </a:rPr>
              <a:t>SONUÇ OLARAK;</a:t>
            </a:r>
          </a:p>
          <a:p>
            <a:endParaRPr lang="tr-TR" dirty="0" smtClean="0"/>
          </a:p>
          <a:p>
            <a:r>
              <a:rPr lang="tr-TR" sz="3600" b="1" dirty="0" smtClean="0">
                <a:solidFill>
                  <a:srgbClr val="0070C0"/>
                </a:solidFill>
              </a:rPr>
              <a:t>*Isı ile öz ısı doğru orantılıdır.</a:t>
            </a:r>
          </a:p>
          <a:p>
            <a:r>
              <a:rPr lang="tr-TR" sz="3600" b="1" dirty="0" smtClean="0">
                <a:solidFill>
                  <a:srgbClr val="0070C0"/>
                </a:solidFill>
              </a:rPr>
              <a:t>*Isı ile kütle doğru orantılıdır.</a:t>
            </a:r>
          </a:p>
          <a:p>
            <a:r>
              <a:rPr lang="tr-TR" sz="3600" b="1" dirty="0" smtClean="0">
                <a:solidFill>
                  <a:srgbClr val="0070C0"/>
                </a:solidFill>
              </a:rPr>
              <a:t>*Isı ile sıcaklık değişimi doğru orantılıdır.</a:t>
            </a: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3" name="2 Metin kutusu"/>
          <p:cNvSpPr txBox="1"/>
          <p:nvPr/>
        </p:nvSpPr>
        <p:spPr>
          <a:xfrm>
            <a:off x="936104" y="2636912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i="1" dirty="0" smtClean="0">
                <a:solidFill>
                  <a:srgbClr val="7030A0"/>
                </a:solidFill>
              </a:rPr>
              <a:t>Bütün bunları birleştirdiğimizde aşağıdaki bağıntıyı elde ederiz.</a:t>
            </a:r>
            <a:endParaRPr lang="tr-TR" sz="2400" i="1" dirty="0">
              <a:solidFill>
                <a:srgbClr val="7030A0"/>
              </a:solidFill>
            </a:endParaRPr>
          </a:p>
        </p:txBody>
      </p:sp>
      <p:sp>
        <p:nvSpPr>
          <p:cNvPr id="4" name="3 Sağ Ok"/>
          <p:cNvSpPr/>
          <p:nvPr/>
        </p:nvSpPr>
        <p:spPr>
          <a:xfrm>
            <a:off x="288032" y="2780928"/>
            <a:ext cx="611560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534" y="3284984"/>
            <a:ext cx="448549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/>
          <p:nvPr/>
        </p:nvSpPr>
        <p:spPr>
          <a:xfrm>
            <a:off x="5148064" y="3068960"/>
            <a:ext cx="36724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Q</a:t>
            </a:r>
            <a:r>
              <a:rPr lang="tr-TR" sz="2400" b="1" dirty="0" smtClean="0"/>
              <a:t>: Alınan ya da verilen ısı</a:t>
            </a:r>
          </a:p>
          <a:p>
            <a:endParaRPr lang="tr-TR" sz="2400" b="1" dirty="0" smtClean="0"/>
          </a:p>
          <a:p>
            <a:r>
              <a:rPr lang="tr-TR" sz="3200" b="1" dirty="0" smtClean="0">
                <a:solidFill>
                  <a:srgbClr val="FF0000"/>
                </a:solidFill>
              </a:rPr>
              <a:t>m</a:t>
            </a:r>
            <a:r>
              <a:rPr lang="tr-TR" sz="2400" b="1" dirty="0" smtClean="0"/>
              <a:t>: Kütle</a:t>
            </a:r>
          </a:p>
          <a:p>
            <a:endParaRPr lang="tr-TR" sz="2400" b="1" dirty="0" smtClean="0"/>
          </a:p>
          <a:p>
            <a:r>
              <a:rPr lang="tr-TR" sz="3200" b="1" dirty="0" smtClean="0">
                <a:solidFill>
                  <a:srgbClr val="FF0000"/>
                </a:solidFill>
              </a:rPr>
              <a:t>c</a:t>
            </a:r>
            <a:r>
              <a:rPr lang="tr-TR" sz="2400" b="1" dirty="0" smtClean="0"/>
              <a:t>: Öz ısı</a:t>
            </a:r>
          </a:p>
          <a:p>
            <a:endParaRPr lang="tr-TR" sz="2400" b="1" dirty="0" smtClean="0"/>
          </a:p>
          <a:p>
            <a:r>
              <a:rPr lang="tr-TR" sz="3200" b="1" dirty="0" smtClean="0">
                <a:solidFill>
                  <a:srgbClr val="FF0000"/>
                </a:solidFill>
              </a:rPr>
              <a:t> t</a:t>
            </a:r>
            <a:r>
              <a:rPr lang="tr-TR" sz="2400" b="1" dirty="0" smtClean="0"/>
              <a:t>: sıcaklık değişimi</a:t>
            </a:r>
            <a:endParaRPr lang="tr-TR" sz="2400" b="1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017" y="4869160"/>
            <a:ext cx="1434031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Metin kutusu"/>
          <p:cNvSpPr txBox="1"/>
          <p:nvPr/>
        </p:nvSpPr>
        <p:spPr>
          <a:xfrm>
            <a:off x="1547664" y="4725144"/>
            <a:ext cx="3456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b="1" dirty="0" err="1" smtClean="0">
                <a:solidFill>
                  <a:srgbClr val="FF0000"/>
                </a:solidFill>
              </a:rPr>
              <a:t>Q</a:t>
            </a:r>
            <a:r>
              <a:rPr lang="tr-TR" sz="6000" b="1" dirty="0" err="1" smtClean="0"/>
              <a:t>el</a:t>
            </a:r>
            <a:r>
              <a:rPr lang="tr-TR" sz="6000" b="1" dirty="0" smtClean="0"/>
              <a:t> </a:t>
            </a:r>
            <a:r>
              <a:rPr lang="tr-TR" sz="6000" b="1" dirty="0" err="1" smtClean="0">
                <a:solidFill>
                  <a:srgbClr val="FF0000"/>
                </a:solidFill>
              </a:rPr>
              <a:t>m</a:t>
            </a:r>
            <a:r>
              <a:rPr lang="tr-TR" sz="6000" b="1" dirty="0" err="1" smtClean="0"/>
              <a:t>A</a:t>
            </a:r>
            <a:r>
              <a:rPr lang="tr-TR" sz="6000" b="1" dirty="0" err="1" smtClean="0">
                <a:solidFill>
                  <a:srgbClr val="FF0000"/>
                </a:solidFill>
              </a:rPr>
              <a:t>c</a:t>
            </a:r>
            <a:r>
              <a:rPr lang="tr-TR" sz="6000" b="1" dirty="0" err="1" smtClean="0"/>
              <a:t>İ</a:t>
            </a:r>
            <a:r>
              <a:rPr lang="tr-TR" sz="6000" b="1" dirty="0" err="1" smtClean="0">
                <a:solidFill>
                  <a:srgbClr val="FF0000"/>
                </a:solidFill>
              </a:rPr>
              <a:t>t</a:t>
            </a:r>
            <a:endParaRPr lang="tr-TR" sz="6000" b="1" dirty="0" smtClean="0">
              <a:solidFill>
                <a:srgbClr val="FF0000"/>
              </a:solidFill>
            </a:endParaRPr>
          </a:p>
          <a:p>
            <a:pPr algn="ctr"/>
            <a:r>
              <a:rPr lang="tr-TR" sz="4800" b="1" dirty="0" smtClean="0">
                <a:solidFill>
                  <a:srgbClr val="FF0000"/>
                </a:solidFill>
              </a:rPr>
              <a:t>(Kel Macit)</a:t>
            </a:r>
            <a:endParaRPr lang="tr-TR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9" y="260648"/>
            <a:ext cx="8964487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02468"/>
            <a:ext cx="8900252" cy="649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16632"/>
            <a:ext cx="392655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908720"/>
            <a:ext cx="8733763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92696"/>
            <a:ext cx="9144000" cy="532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23528" y="348907"/>
            <a:ext cx="864096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**</a:t>
            </a:r>
            <a:r>
              <a:rPr lang="tr-TR" sz="2800" b="1" dirty="0" smtClean="0">
                <a:solidFill>
                  <a:srgbClr val="0070C0"/>
                </a:solidFill>
              </a:rPr>
              <a:t>Madde taneciklerinden hareketli olanlardan yavaş </a:t>
            </a:r>
          </a:p>
          <a:p>
            <a:r>
              <a:rPr lang="tr-TR" sz="2800" b="1" dirty="0" smtClean="0">
                <a:solidFill>
                  <a:srgbClr val="0070C0"/>
                </a:solidFill>
              </a:rPr>
              <a:t>    olanlara doğru enerji aktarımına </a:t>
            </a:r>
            <a:r>
              <a:rPr lang="tr-TR" sz="2800" b="1" dirty="0" smtClean="0">
                <a:solidFill>
                  <a:srgbClr val="FF0000"/>
                </a:solidFill>
              </a:rPr>
              <a:t>ISI ALIŞ-VERİŞİ </a:t>
            </a:r>
            <a:r>
              <a:rPr lang="tr-TR" sz="2800" b="1" dirty="0" smtClean="0">
                <a:solidFill>
                  <a:srgbClr val="0070C0"/>
                </a:solidFill>
              </a:rPr>
              <a:t>denir.</a:t>
            </a:r>
          </a:p>
          <a:p>
            <a:endParaRPr lang="tr-TR" sz="2800" b="1" dirty="0" smtClean="0">
              <a:solidFill>
                <a:srgbClr val="0070C0"/>
              </a:solidFill>
            </a:endParaRPr>
          </a:p>
          <a:p>
            <a:r>
              <a:rPr lang="tr-TR" sz="2800" b="1" dirty="0" smtClean="0">
                <a:solidFill>
                  <a:srgbClr val="FF0000"/>
                </a:solidFill>
              </a:rPr>
              <a:t>**</a:t>
            </a:r>
            <a:r>
              <a:rPr lang="tr-TR" sz="2800" b="1" dirty="0" smtClean="0">
                <a:solidFill>
                  <a:srgbClr val="0070C0"/>
                </a:solidFill>
              </a:rPr>
              <a:t>Isı alış-verişi sıcaklığı yüksek olan maddeden sıcaklığı  </a:t>
            </a:r>
          </a:p>
          <a:p>
            <a:r>
              <a:rPr lang="tr-TR" sz="2800" b="1" dirty="0" smtClean="0">
                <a:solidFill>
                  <a:srgbClr val="0070C0"/>
                </a:solidFill>
              </a:rPr>
              <a:t>    düşük olan maddeye doğrudur.</a:t>
            </a:r>
          </a:p>
          <a:p>
            <a:endParaRPr lang="tr-TR" b="1" dirty="0" smtClean="0">
              <a:solidFill>
                <a:srgbClr val="0070C0"/>
              </a:solidFill>
            </a:endParaRPr>
          </a:p>
          <a:p>
            <a:r>
              <a:rPr lang="tr-TR" sz="2800" b="1" dirty="0" smtClean="0">
                <a:solidFill>
                  <a:srgbClr val="FF0000"/>
                </a:solidFill>
              </a:rPr>
              <a:t>**</a:t>
            </a:r>
            <a:r>
              <a:rPr lang="tr-TR" sz="2800" b="1" dirty="0" smtClean="0">
                <a:solidFill>
                  <a:srgbClr val="0070C0"/>
                </a:solidFill>
              </a:rPr>
              <a:t>İki maddenin sıcaklığı eşitleninceye kadar ısı alış-verişi </a:t>
            </a:r>
          </a:p>
          <a:p>
            <a:r>
              <a:rPr lang="tr-TR" sz="2800" b="1" dirty="0" smtClean="0">
                <a:solidFill>
                  <a:srgbClr val="0070C0"/>
                </a:solidFill>
              </a:rPr>
              <a:t>    devam eder.</a:t>
            </a:r>
          </a:p>
          <a:p>
            <a:endParaRPr lang="tr-TR" sz="2800" b="1" dirty="0" smtClean="0">
              <a:solidFill>
                <a:srgbClr val="0070C0"/>
              </a:solidFill>
            </a:endParaRPr>
          </a:p>
          <a:p>
            <a:r>
              <a:rPr lang="tr-TR" sz="2800" b="1" dirty="0" smtClean="0">
                <a:solidFill>
                  <a:srgbClr val="FF0000"/>
                </a:solidFill>
              </a:rPr>
              <a:t>**</a:t>
            </a:r>
            <a:r>
              <a:rPr lang="tr-TR" sz="2800" b="1" dirty="0" smtClean="0">
                <a:solidFill>
                  <a:srgbClr val="0070C0"/>
                </a:solidFill>
              </a:rPr>
              <a:t>İki maddenin sıcaklığının eşit olduğu andaki sıcaklığa  </a:t>
            </a:r>
          </a:p>
          <a:p>
            <a:r>
              <a:rPr lang="tr-TR" sz="2800" b="1" dirty="0" smtClean="0">
                <a:solidFill>
                  <a:srgbClr val="0070C0"/>
                </a:solidFill>
              </a:rPr>
              <a:t>    </a:t>
            </a:r>
            <a:r>
              <a:rPr lang="tr-TR" sz="2800" b="1" dirty="0" smtClean="0">
                <a:solidFill>
                  <a:srgbClr val="FF0000"/>
                </a:solidFill>
              </a:rPr>
              <a:t>DENGE SICAKLIĞI </a:t>
            </a:r>
            <a:r>
              <a:rPr lang="tr-TR" sz="2800" b="1" dirty="0" smtClean="0">
                <a:solidFill>
                  <a:srgbClr val="0070C0"/>
                </a:solidFill>
              </a:rPr>
              <a:t>denir. </a:t>
            </a:r>
          </a:p>
          <a:p>
            <a:r>
              <a:rPr lang="tr-TR" sz="8800" b="1" dirty="0" err="1" smtClean="0">
                <a:solidFill>
                  <a:srgbClr val="0070C0"/>
                </a:solidFill>
              </a:rPr>
              <a:t>t</a:t>
            </a:r>
            <a:r>
              <a:rPr lang="tr-TR" sz="3600" b="1" dirty="0" err="1" smtClean="0">
                <a:solidFill>
                  <a:srgbClr val="0070C0"/>
                </a:solidFill>
              </a:rPr>
              <a:t>d</a:t>
            </a:r>
            <a:r>
              <a:rPr lang="tr-TR" sz="3600" b="1" dirty="0" smtClean="0">
                <a:solidFill>
                  <a:srgbClr val="0070C0"/>
                </a:solidFill>
              </a:rPr>
              <a:t> ile gösterilir.</a:t>
            </a:r>
            <a:endParaRPr lang="tr-TR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0" y="2204864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 smtClean="0">
                <a:solidFill>
                  <a:srgbClr val="FF0000"/>
                </a:solidFill>
              </a:rPr>
              <a:t>ISI = SICAKLIK</a:t>
            </a:r>
            <a:endParaRPr lang="tr-TR" sz="8000" b="1" dirty="0">
              <a:solidFill>
                <a:srgbClr val="FF0000"/>
              </a:solidFill>
            </a:endParaRPr>
          </a:p>
        </p:txBody>
      </p:sp>
      <p:cxnSp>
        <p:nvCxnSpPr>
          <p:cNvPr id="6" name="5 Düz Bağlayıcı"/>
          <p:cNvCxnSpPr/>
          <p:nvPr/>
        </p:nvCxnSpPr>
        <p:spPr>
          <a:xfrm>
            <a:off x="2915816" y="2348880"/>
            <a:ext cx="576064" cy="108012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853440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803673"/>
            <a:ext cx="5040560" cy="3891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Yuvarlatılmış Dikdörtgen"/>
          <p:cNvSpPr/>
          <p:nvPr/>
        </p:nvSpPr>
        <p:spPr>
          <a:xfrm>
            <a:off x="899592" y="4293096"/>
            <a:ext cx="7056784" cy="201622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378" y="597421"/>
            <a:ext cx="16383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2562" y="597421"/>
            <a:ext cx="16573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8215" y="260648"/>
            <a:ext cx="33242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251520" y="2996952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solidFill>
                  <a:srgbClr val="FF0000"/>
                </a:solidFill>
              </a:rPr>
              <a:t>***Cisimlerin kütleleri eşit olduğu için denge </a:t>
            </a:r>
          </a:p>
          <a:p>
            <a:r>
              <a:rPr lang="tr-TR" sz="3600" dirty="0" smtClean="0">
                <a:solidFill>
                  <a:srgbClr val="FF0000"/>
                </a:solidFill>
              </a:rPr>
              <a:t>       sıcaklığı iki cismin sıcaklığının ortası olur.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827584" y="4149080"/>
            <a:ext cx="712879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dirty="0" smtClean="0"/>
              <a:t> </a:t>
            </a:r>
            <a:r>
              <a:rPr lang="tr-TR" sz="13000" b="1" dirty="0" err="1" smtClean="0">
                <a:solidFill>
                  <a:srgbClr val="FF0000"/>
                </a:solidFill>
              </a:rPr>
              <a:t>t</a:t>
            </a:r>
            <a:r>
              <a:rPr lang="tr-TR" sz="9600" b="1" baseline="-25000" dirty="0" err="1" smtClean="0">
                <a:solidFill>
                  <a:srgbClr val="FF0000"/>
                </a:solidFill>
              </a:rPr>
              <a:t>denge</a:t>
            </a:r>
            <a:r>
              <a:rPr lang="tr-TR" sz="9600" baseline="-25000" dirty="0" smtClean="0"/>
              <a:t> </a:t>
            </a:r>
            <a:r>
              <a:rPr lang="tr-TR" sz="12000" b="1" dirty="0" smtClean="0">
                <a:solidFill>
                  <a:srgbClr val="FF0000"/>
                </a:solidFill>
              </a:rPr>
              <a:t>=5</a:t>
            </a:r>
            <a:r>
              <a:rPr lang="tr-TR" sz="9600" baseline="30000" dirty="0" smtClean="0"/>
              <a:t> </a:t>
            </a:r>
            <a:r>
              <a:rPr lang="tr-TR" sz="8800" b="1" baseline="30000" dirty="0" smtClean="0">
                <a:solidFill>
                  <a:srgbClr val="FF0000"/>
                </a:solidFill>
              </a:rPr>
              <a:t>0</a:t>
            </a:r>
            <a:r>
              <a:rPr lang="tr-TR" sz="11000" b="1" dirty="0" smtClean="0">
                <a:solidFill>
                  <a:srgbClr val="FF0000"/>
                </a:solidFill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Yuvarlatılmış Dikdörtgen"/>
          <p:cNvSpPr/>
          <p:nvPr/>
        </p:nvSpPr>
        <p:spPr>
          <a:xfrm>
            <a:off x="899592" y="4293096"/>
            <a:ext cx="7056784" cy="201622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6632"/>
            <a:ext cx="2088232" cy="2391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268760"/>
            <a:ext cx="1080120" cy="1235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395536" y="3050957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***Cisimlerin kütleleri farklı olduğu için denge sıcaklığı </a:t>
            </a:r>
          </a:p>
          <a:p>
            <a:r>
              <a:rPr lang="tr-TR" sz="2800" dirty="0" smtClean="0">
                <a:solidFill>
                  <a:srgbClr val="FF0000"/>
                </a:solidFill>
              </a:rPr>
              <a:t>       kütlesi büyük olana daha yakın olur.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827584" y="4149080"/>
            <a:ext cx="712879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dirty="0" smtClean="0"/>
              <a:t> </a:t>
            </a:r>
            <a:r>
              <a:rPr lang="tr-TR" sz="13000" b="1" dirty="0" err="1" smtClean="0">
                <a:solidFill>
                  <a:srgbClr val="FF0000"/>
                </a:solidFill>
              </a:rPr>
              <a:t>t</a:t>
            </a:r>
            <a:r>
              <a:rPr lang="tr-TR" sz="9600" b="1" baseline="-25000" dirty="0" err="1" smtClean="0">
                <a:solidFill>
                  <a:srgbClr val="FF0000"/>
                </a:solidFill>
              </a:rPr>
              <a:t>denge</a:t>
            </a:r>
            <a:r>
              <a:rPr lang="tr-TR" sz="9600" baseline="-25000" dirty="0" smtClean="0"/>
              <a:t> </a:t>
            </a:r>
            <a:r>
              <a:rPr lang="tr-TR" sz="12000" b="1" dirty="0" smtClean="0">
                <a:solidFill>
                  <a:srgbClr val="FF0000"/>
                </a:solidFill>
              </a:rPr>
              <a:t>=8</a:t>
            </a:r>
            <a:r>
              <a:rPr lang="tr-TR" sz="9600" baseline="30000" dirty="0" smtClean="0"/>
              <a:t> </a:t>
            </a:r>
            <a:r>
              <a:rPr lang="tr-TR" sz="8800" b="1" baseline="30000" dirty="0" smtClean="0">
                <a:solidFill>
                  <a:srgbClr val="FF0000"/>
                </a:solidFill>
              </a:rPr>
              <a:t>0</a:t>
            </a:r>
            <a:r>
              <a:rPr lang="tr-TR" sz="11000" b="1" dirty="0" smtClean="0">
                <a:solidFill>
                  <a:srgbClr val="FF0000"/>
                </a:solidFill>
              </a:rPr>
              <a:t>C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16632"/>
            <a:ext cx="2088232" cy="2391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292125"/>
            <a:ext cx="1080120" cy="1235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492896"/>
            <a:ext cx="208823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Yuvarlatılmış Dikdörtgen"/>
          <p:cNvSpPr/>
          <p:nvPr/>
        </p:nvSpPr>
        <p:spPr>
          <a:xfrm>
            <a:off x="899592" y="4293096"/>
            <a:ext cx="7056784" cy="201622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1019443" cy="116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76638"/>
            <a:ext cx="2088232" cy="238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395536" y="3050957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***Cisimlerin kütleleri farklı olduğu için denge sıcaklığı </a:t>
            </a:r>
          </a:p>
          <a:p>
            <a:r>
              <a:rPr lang="tr-TR" sz="2800" dirty="0" smtClean="0">
                <a:solidFill>
                  <a:srgbClr val="FF0000"/>
                </a:solidFill>
              </a:rPr>
              <a:t>       kütlesi büyük olana daha yakın olur.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827584" y="4149080"/>
            <a:ext cx="712879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dirty="0" smtClean="0"/>
              <a:t> </a:t>
            </a:r>
            <a:r>
              <a:rPr lang="tr-TR" sz="13000" b="1" dirty="0" err="1" smtClean="0">
                <a:solidFill>
                  <a:srgbClr val="FF0000"/>
                </a:solidFill>
              </a:rPr>
              <a:t>t</a:t>
            </a:r>
            <a:r>
              <a:rPr lang="tr-TR" sz="9600" b="1" baseline="-25000" dirty="0" err="1" smtClean="0">
                <a:solidFill>
                  <a:srgbClr val="FF0000"/>
                </a:solidFill>
              </a:rPr>
              <a:t>denge</a:t>
            </a:r>
            <a:r>
              <a:rPr lang="tr-TR" sz="9600" baseline="-25000" dirty="0" smtClean="0"/>
              <a:t> </a:t>
            </a:r>
            <a:r>
              <a:rPr lang="tr-TR" sz="12000" b="1" dirty="0" smtClean="0">
                <a:solidFill>
                  <a:srgbClr val="FF0000"/>
                </a:solidFill>
              </a:rPr>
              <a:t>=2</a:t>
            </a:r>
            <a:r>
              <a:rPr lang="tr-TR" sz="9600" baseline="30000" dirty="0" smtClean="0"/>
              <a:t> </a:t>
            </a:r>
            <a:r>
              <a:rPr lang="tr-TR" sz="8800" b="1" baseline="30000" dirty="0" smtClean="0">
                <a:solidFill>
                  <a:srgbClr val="FF0000"/>
                </a:solidFill>
              </a:rPr>
              <a:t>0</a:t>
            </a:r>
            <a:r>
              <a:rPr lang="tr-TR" sz="11000" b="1" dirty="0" smtClean="0">
                <a:solidFill>
                  <a:srgbClr val="FF0000"/>
                </a:solidFill>
              </a:rPr>
              <a:t>C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569468"/>
            <a:ext cx="208823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352770"/>
            <a:ext cx="1019443" cy="116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88640"/>
            <a:ext cx="2088232" cy="238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2073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48680"/>
            <a:ext cx="914400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96448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1620" y="548680"/>
            <a:ext cx="666074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91" y="1628800"/>
            <a:ext cx="8978205" cy="348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71" y="1484784"/>
            <a:ext cx="8963025" cy="373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08720"/>
            <a:ext cx="9144000" cy="409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251520" y="261223"/>
            <a:ext cx="374441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u="sng" dirty="0" smtClean="0">
                <a:solidFill>
                  <a:srgbClr val="FF0000"/>
                </a:solidFill>
              </a:rPr>
              <a:t>ISI</a:t>
            </a:r>
          </a:p>
          <a:p>
            <a:pPr marL="514350" indent="-514350">
              <a:buAutoNum type="arabicPeriod"/>
            </a:pPr>
            <a:r>
              <a:rPr lang="tr-TR" sz="3200" dirty="0" smtClean="0">
                <a:solidFill>
                  <a:srgbClr val="7030A0"/>
                </a:solidFill>
              </a:rPr>
              <a:t>Bir enerji türüdür.</a:t>
            </a:r>
          </a:p>
          <a:p>
            <a:pPr marL="514350" indent="-514350">
              <a:buAutoNum type="arabicPeriod"/>
            </a:pPr>
            <a:endParaRPr lang="tr-TR" sz="3200" dirty="0" smtClean="0">
              <a:solidFill>
                <a:srgbClr val="7030A0"/>
              </a:solidFill>
            </a:endParaRPr>
          </a:p>
          <a:p>
            <a:pPr marL="514350" indent="-514350">
              <a:buAutoNum type="arabicPeriod"/>
            </a:pPr>
            <a:r>
              <a:rPr lang="tr-TR" sz="3200" dirty="0" smtClean="0">
                <a:solidFill>
                  <a:srgbClr val="7030A0"/>
                </a:solidFill>
              </a:rPr>
              <a:t>Birimi kalori(</a:t>
            </a:r>
            <a:r>
              <a:rPr lang="tr-TR" sz="3200" dirty="0" err="1" smtClean="0">
                <a:solidFill>
                  <a:srgbClr val="7030A0"/>
                </a:solidFill>
              </a:rPr>
              <a:t>cal</a:t>
            </a:r>
            <a:r>
              <a:rPr lang="tr-TR" sz="3200" dirty="0" smtClean="0">
                <a:solidFill>
                  <a:srgbClr val="7030A0"/>
                </a:solidFill>
              </a:rPr>
              <a:t>) veya </a:t>
            </a:r>
            <a:r>
              <a:rPr lang="tr-TR" sz="3200" dirty="0" err="1" smtClean="0">
                <a:solidFill>
                  <a:srgbClr val="7030A0"/>
                </a:solidFill>
              </a:rPr>
              <a:t>joule</a:t>
            </a:r>
            <a:r>
              <a:rPr lang="tr-TR" sz="3200" dirty="0" smtClean="0">
                <a:solidFill>
                  <a:srgbClr val="7030A0"/>
                </a:solidFill>
              </a:rPr>
              <a:t>(j)dür.</a:t>
            </a:r>
          </a:p>
          <a:p>
            <a:pPr marL="514350" indent="-514350">
              <a:buAutoNum type="arabicPeriod"/>
            </a:pPr>
            <a:endParaRPr lang="tr-TR" sz="3200" dirty="0" smtClean="0">
              <a:solidFill>
                <a:srgbClr val="7030A0"/>
              </a:solidFill>
            </a:endParaRPr>
          </a:p>
          <a:p>
            <a:pPr marL="514350" indent="-514350">
              <a:buAutoNum type="arabicPeriod"/>
            </a:pPr>
            <a:r>
              <a:rPr lang="tr-TR" sz="3200" dirty="0" smtClean="0">
                <a:solidFill>
                  <a:srgbClr val="7030A0"/>
                </a:solidFill>
              </a:rPr>
              <a:t>Kalorimetre kabıyla ölçülür.</a:t>
            </a:r>
          </a:p>
          <a:p>
            <a:pPr marL="514350" indent="-514350">
              <a:buAutoNum type="arabicPeriod"/>
            </a:pPr>
            <a:endParaRPr lang="tr-TR" sz="3200" dirty="0" smtClean="0">
              <a:solidFill>
                <a:srgbClr val="7030A0"/>
              </a:solidFill>
            </a:endParaRPr>
          </a:p>
          <a:p>
            <a:pPr marL="514350" indent="-514350">
              <a:buAutoNum type="arabicPeriod"/>
            </a:pPr>
            <a:r>
              <a:rPr lang="tr-TR" sz="3200" dirty="0" smtClean="0">
                <a:solidFill>
                  <a:srgbClr val="7030A0"/>
                </a:solidFill>
              </a:rPr>
              <a:t>Madde miktarına bağlı olarak değişir.</a:t>
            </a:r>
            <a:endParaRPr lang="tr-TR" sz="3200" dirty="0">
              <a:solidFill>
                <a:srgbClr val="7030A0"/>
              </a:solidFill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4427984" y="261223"/>
            <a:ext cx="446449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u="sng" dirty="0" smtClean="0">
                <a:solidFill>
                  <a:srgbClr val="FF0000"/>
                </a:solidFill>
              </a:rPr>
              <a:t>SICAKLIK</a:t>
            </a:r>
          </a:p>
          <a:p>
            <a:pPr marL="514350" indent="-514350">
              <a:buAutoNum type="arabicPeriod"/>
            </a:pPr>
            <a:r>
              <a:rPr lang="tr-TR" sz="3200" dirty="0" smtClean="0">
                <a:solidFill>
                  <a:srgbClr val="7030A0"/>
                </a:solidFill>
              </a:rPr>
              <a:t>Bir enerji türü değildir.</a:t>
            </a:r>
          </a:p>
          <a:p>
            <a:pPr marL="514350" indent="-514350">
              <a:buAutoNum type="arabicPeriod"/>
            </a:pPr>
            <a:endParaRPr lang="tr-TR" sz="3200" dirty="0" smtClean="0">
              <a:solidFill>
                <a:srgbClr val="7030A0"/>
              </a:solidFill>
            </a:endParaRPr>
          </a:p>
          <a:p>
            <a:pPr marL="514350" indent="-514350">
              <a:buAutoNum type="arabicPeriod"/>
            </a:pPr>
            <a:r>
              <a:rPr lang="tr-TR" sz="3200" dirty="0" smtClean="0">
                <a:solidFill>
                  <a:srgbClr val="7030A0"/>
                </a:solidFill>
              </a:rPr>
              <a:t>Birimi </a:t>
            </a:r>
            <a:r>
              <a:rPr lang="tr-TR" sz="3200" dirty="0" err="1" smtClean="0">
                <a:solidFill>
                  <a:srgbClr val="7030A0"/>
                </a:solidFill>
              </a:rPr>
              <a:t>celsius</a:t>
            </a:r>
            <a:r>
              <a:rPr lang="tr-TR" sz="3200" dirty="0" smtClean="0">
                <a:solidFill>
                  <a:srgbClr val="7030A0"/>
                </a:solidFill>
              </a:rPr>
              <a:t>(selsiyus)</a:t>
            </a:r>
          </a:p>
          <a:p>
            <a:pPr marL="514350" indent="-514350"/>
            <a:r>
              <a:rPr lang="tr-TR" sz="3200" dirty="0" smtClean="0">
                <a:solidFill>
                  <a:srgbClr val="7030A0"/>
                </a:solidFill>
              </a:rPr>
              <a:t>      dur.        ile gösterilir.</a:t>
            </a:r>
          </a:p>
          <a:p>
            <a:pPr marL="514350" indent="-514350"/>
            <a:endParaRPr lang="tr-TR" sz="3200" dirty="0" smtClean="0">
              <a:solidFill>
                <a:srgbClr val="7030A0"/>
              </a:solidFill>
            </a:endParaRPr>
          </a:p>
          <a:p>
            <a:pPr marL="514350" indent="-514350">
              <a:buAutoNum type="arabicPeriod" startAt="3"/>
            </a:pPr>
            <a:r>
              <a:rPr lang="tr-TR" sz="3200" dirty="0" smtClean="0">
                <a:solidFill>
                  <a:srgbClr val="7030A0"/>
                </a:solidFill>
              </a:rPr>
              <a:t>Termometre ölçülür.</a:t>
            </a:r>
          </a:p>
          <a:p>
            <a:pPr marL="514350" indent="-514350">
              <a:buAutoNum type="arabicPeriod" startAt="3"/>
            </a:pPr>
            <a:endParaRPr lang="tr-TR" sz="3200" dirty="0" smtClean="0">
              <a:solidFill>
                <a:srgbClr val="7030A0"/>
              </a:solidFill>
            </a:endParaRPr>
          </a:p>
          <a:p>
            <a:pPr marL="514350" indent="-514350">
              <a:buAutoNum type="arabicPeriod" startAt="3"/>
            </a:pPr>
            <a:endParaRPr lang="tr-TR" sz="3200" dirty="0" smtClean="0">
              <a:solidFill>
                <a:srgbClr val="7030A0"/>
              </a:solidFill>
            </a:endParaRPr>
          </a:p>
          <a:p>
            <a:pPr marL="514350" indent="-514350">
              <a:buAutoNum type="arabicPeriod" startAt="3"/>
            </a:pPr>
            <a:r>
              <a:rPr lang="tr-TR" sz="3200" dirty="0" smtClean="0">
                <a:solidFill>
                  <a:srgbClr val="7030A0"/>
                </a:solidFill>
              </a:rPr>
              <a:t>Madde miktarına bağlı değildir.</a:t>
            </a:r>
            <a:endParaRPr lang="tr-TR" sz="3200" dirty="0">
              <a:solidFill>
                <a:srgbClr val="7030A0"/>
              </a:solidFill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204864"/>
            <a:ext cx="4572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Düz Bağlayıcı"/>
          <p:cNvCxnSpPr/>
          <p:nvPr/>
        </p:nvCxnSpPr>
        <p:spPr>
          <a:xfrm>
            <a:off x="4139952" y="188640"/>
            <a:ext cx="0" cy="604867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4016"/>
            <a:ext cx="8424936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4717"/>
            <a:ext cx="9144000" cy="31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3800"/>
            <a:ext cx="8665354" cy="640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293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3"/>
            <a:ext cx="9144000" cy="4814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9932" y="332656"/>
            <a:ext cx="126014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91440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1187624" y="44624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ZEYTİNYAĞI                                  SU</a:t>
            </a:r>
            <a:endParaRPr lang="tr-TR" sz="36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92696"/>
            <a:ext cx="218598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692696"/>
            <a:ext cx="160020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0" y="539702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</a:rPr>
              <a:t>Eşit miktardaki zeytinyağı ve suya eşit ısı verirsek sıcaklıklar aynı oranda artar mı?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971600" y="4365104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0070C0"/>
                </a:solidFill>
              </a:rPr>
              <a:t>1 </a:t>
            </a:r>
            <a:r>
              <a:rPr lang="tr-TR" sz="3600" b="1" dirty="0" err="1" smtClean="0">
                <a:solidFill>
                  <a:srgbClr val="0070C0"/>
                </a:solidFill>
              </a:rPr>
              <a:t>lt</a:t>
            </a:r>
            <a:r>
              <a:rPr lang="tr-TR" sz="3600" b="1" dirty="0" smtClean="0">
                <a:solidFill>
                  <a:srgbClr val="0070C0"/>
                </a:solidFill>
              </a:rPr>
              <a:t> zeytinyağı</a:t>
            </a:r>
            <a:endParaRPr lang="tr-TR" sz="3600" b="1" dirty="0">
              <a:solidFill>
                <a:srgbClr val="0070C0"/>
              </a:solidFill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5508104" y="4365104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0070C0"/>
                </a:solidFill>
              </a:rPr>
              <a:t>1 </a:t>
            </a:r>
            <a:r>
              <a:rPr lang="tr-TR" sz="3600" b="1" dirty="0" err="1" smtClean="0">
                <a:solidFill>
                  <a:srgbClr val="0070C0"/>
                </a:solidFill>
              </a:rPr>
              <a:t>lt</a:t>
            </a:r>
            <a:r>
              <a:rPr lang="tr-TR" sz="3600" b="1" dirty="0" smtClean="0">
                <a:solidFill>
                  <a:srgbClr val="0070C0"/>
                </a:solidFill>
              </a:rPr>
              <a:t> su</a:t>
            </a:r>
            <a:endParaRPr lang="tr-TR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8640"/>
            <a:ext cx="2095302" cy="245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hp\Desktop\Graphite-Ingot-Mold-for-10oz-font-b-Silver-b-font-bar-refining-font-b-melting-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60648"/>
            <a:ext cx="2708920" cy="2708920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1043608" y="2492896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dirty="0" smtClean="0">
                <a:solidFill>
                  <a:srgbClr val="FF0000"/>
                </a:solidFill>
              </a:rPr>
              <a:t>1 gr altın</a:t>
            </a:r>
            <a:endParaRPr lang="tr-TR" sz="5400" dirty="0">
              <a:solidFill>
                <a:srgbClr val="FF0000"/>
              </a:solidFill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5364088" y="2492896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dirty="0" smtClean="0">
                <a:solidFill>
                  <a:srgbClr val="FF0000"/>
                </a:solidFill>
              </a:rPr>
              <a:t>1 gr demir</a:t>
            </a:r>
            <a:endParaRPr lang="tr-TR" sz="5400" dirty="0">
              <a:solidFill>
                <a:srgbClr val="FF0000"/>
              </a:solidFill>
            </a:endParaRPr>
          </a:p>
        </p:txBody>
      </p:sp>
      <p:sp>
        <p:nvSpPr>
          <p:cNvPr id="8" name="7 Patlama 2"/>
          <p:cNvSpPr/>
          <p:nvPr/>
        </p:nvSpPr>
        <p:spPr>
          <a:xfrm>
            <a:off x="395536" y="3573016"/>
            <a:ext cx="4176464" cy="230425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 smtClean="0">
                <a:solidFill>
                  <a:srgbClr val="FFFF00"/>
                </a:solidFill>
              </a:rPr>
              <a:t>145 TL</a:t>
            </a:r>
            <a:endParaRPr lang="tr-TR" sz="4400" dirty="0">
              <a:solidFill>
                <a:srgbClr val="FFFF00"/>
              </a:solidFill>
            </a:endParaRPr>
          </a:p>
        </p:txBody>
      </p:sp>
      <p:sp>
        <p:nvSpPr>
          <p:cNvPr id="9" name="8 Patlama 2"/>
          <p:cNvSpPr/>
          <p:nvPr/>
        </p:nvSpPr>
        <p:spPr>
          <a:xfrm>
            <a:off x="4967536" y="3429000"/>
            <a:ext cx="4176464" cy="230425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solidFill>
                  <a:srgbClr val="FFFF00"/>
                </a:solidFill>
              </a:rPr>
              <a:t>0,0019 TL</a:t>
            </a:r>
            <a:endParaRPr lang="tr-TR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611560" y="1988840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dirty="0" smtClean="0">
                <a:solidFill>
                  <a:srgbClr val="FF0000"/>
                </a:solidFill>
              </a:rPr>
              <a:t>1 kg soğan</a:t>
            </a:r>
            <a:endParaRPr lang="tr-TR" sz="5400" dirty="0">
              <a:solidFill>
                <a:srgbClr val="FF0000"/>
              </a:solidFill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5364088" y="1988840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dirty="0" smtClean="0">
                <a:solidFill>
                  <a:srgbClr val="FF0000"/>
                </a:solidFill>
              </a:rPr>
              <a:t>1 kg muz</a:t>
            </a:r>
            <a:endParaRPr lang="tr-TR" sz="5400" dirty="0">
              <a:solidFill>
                <a:srgbClr val="FF0000"/>
              </a:solidFill>
            </a:endParaRPr>
          </a:p>
        </p:txBody>
      </p:sp>
      <p:sp>
        <p:nvSpPr>
          <p:cNvPr id="8" name="7 Patlama 2"/>
          <p:cNvSpPr/>
          <p:nvPr/>
        </p:nvSpPr>
        <p:spPr>
          <a:xfrm>
            <a:off x="971600" y="2780928"/>
            <a:ext cx="2952328" cy="1296144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 smtClean="0">
                <a:solidFill>
                  <a:srgbClr val="FFFF00"/>
                </a:solidFill>
              </a:rPr>
              <a:t>1 TL</a:t>
            </a:r>
            <a:endParaRPr lang="tr-TR" sz="4400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Users\hp\Desktop\Muz-çok-iyi-bir-enerji-kaynağıdır-bünyeyi-zinde-tu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88640"/>
            <a:ext cx="2592288" cy="1866447"/>
          </a:xfrm>
          <a:prstGeom prst="rect">
            <a:avLst/>
          </a:prstGeom>
          <a:noFill/>
        </p:spPr>
      </p:pic>
      <p:pic>
        <p:nvPicPr>
          <p:cNvPr id="3075" name="Picture 3" descr="C:\Users\hp\Desktop\kansere-sog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4664"/>
            <a:ext cx="3167305" cy="1512168"/>
          </a:xfrm>
          <a:prstGeom prst="rect">
            <a:avLst/>
          </a:prstGeom>
          <a:noFill/>
        </p:spPr>
      </p:pic>
      <p:sp>
        <p:nvSpPr>
          <p:cNvPr id="11" name="10 Patlama 2"/>
          <p:cNvSpPr/>
          <p:nvPr/>
        </p:nvSpPr>
        <p:spPr>
          <a:xfrm>
            <a:off x="5436096" y="2780928"/>
            <a:ext cx="2952328" cy="1296144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 smtClean="0">
                <a:solidFill>
                  <a:srgbClr val="FFFF00"/>
                </a:solidFill>
              </a:rPr>
              <a:t>5 TL</a:t>
            </a:r>
            <a:endParaRPr lang="tr-TR" sz="4400" dirty="0">
              <a:solidFill>
                <a:srgbClr val="FFFF00"/>
              </a:solidFill>
            </a:endParaRPr>
          </a:p>
        </p:txBody>
      </p:sp>
      <p:sp>
        <p:nvSpPr>
          <p:cNvPr id="12" name="11 Aşağı Ok"/>
          <p:cNvSpPr/>
          <p:nvPr/>
        </p:nvSpPr>
        <p:spPr>
          <a:xfrm>
            <a:off x="35496" y="4149080"/>
            <a:ext cx="9108504" cy="136815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 smtClean="0">
                <a:solidFill>
                  <a:srgbClr val="0070C0"/>
                </a:solidFill>
              </a:rPr>
              <a:t>20 liralık alalım</a:t>
            </a:r>
            <a:endParaRPr lang="tr-TR" sz="4800" b="1" dirty="0">
              <a:solidFill>
                <a:srgbClr val="0070C0"/>
              </a:solidFill>
            </a:endParaRPr>
          </a:p>
        </p:txBody>
      </p:sp>
      <p:sp>
        <p:nvSpPr>
          <p:cNvPr id="13" name="12 Patlama 2"/>
          <p:cNvSpPr/>
          <p:nvPr/>
        </p:nvSpPr>
        <p:spPr>
          <a:xfrm>
            <a:off x="611560" y="5445224"/>
            <a:ext cx="3528392" cy="1296144"/>
          </a:xfrm>
          <a:prstGeom prst="irregularSeal2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 smtClean="0">
                <a:solidFill>
                  <a:srgbClr val="FFFF00"/>
                </a:solidFill>
              </a:rPr>
              <a:t>20 kg</a:t>
            </a:r>
            <a:endParaRPr lang="tr-TR" sz="4400" dirty="0">
              <a:solidFill>
                <a:srgbClr val="FFFF00"/>
              </a:solidFill>
            </a:endParaRPr>
          </a:p>
        </p:txBody>
      </p:sp>
      <p:sp>
        <p:nvSpPr>
          <p:cNvPr id="14" name="13 Patlama 2"/>
          <p:cNvSpPr/>
          <p:nvPr/>
        </p:nvSpPr>
        <p:spPr>
          <a:xfrm>
            <a:off x="5292080" y="5445224"/>
            <a:ext cx="3528392" cy="1296144"/>
          </a:xfrm>
          <a:prstGeom prst="irregularSeal2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 smtClean="0">
                <a:solidFill>
                  <a:srgbClr val="FFFF00"/>
                </a:solidFill>
              </a:rPr>
              <a:t>4 kg</a:t>
            </a:r>
            <a:endParaRPr lang="tr-TR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5536" y="476672"/>
            <a:ext cx="83529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70C0"/>
                </a:solidFill>
              </a:rPr>
              <a:t>**Bir maddenin bir gramının sıcaklığını 1 </a:t>
            </a:r>
            <a:r>
              <a:rPr lang="tr-TR" sz="3200" b="1" baseline="30000" dirty="0" smtClean="0">
                <a:solidFill>
                  <a:srgbClr val="0070C0"/>
                </a:solidFill>
              </a:rPr>
              <a:t>0</a:t>
            </a:r>
            <a:r>
              <a:rPr lang="tr-TR" sz="3200" b="1" dirty="0" smtClean="0">
                <a:solidFill>
                  <a:srgbClr val="0070C0"/>
                </a:solidFill>
              </a:rPr>
              <a:t>C </a:t>
            </a:r>
          </a:p>
          <a:p>
            <a:r>
              <a:rPr lang="tr-TR" sz="3200" b="1" dirty="0" smtClean="0">
                <a:solidFill>
                  <a:srgbClr val="0070C0"/>
                </a:solidFill>
              </a:rPr>
              <a:t>   değiştirmek için alınan ya da verilen ısıya </a:t>
            </a:r>
            <a:r>
              <a:rPr lang="tr-TR" sz="3200" b="1" dirty="0" smtClean="0">
                <a:solidFill>
                  <a:srgbClr val="FF0000"/>
                </a:solidFill>
              </a:rPr>
              <a:t>ÖZISI </a:t>
            </a:r>
          </a:p>
          <a:p>
            <a:r>
              <a:rPr lang="tr-TR" sz="3200" b="1" dirty="0" smtClean="0">
                <a:solidFill>
                  <a:srgbClr val="0070C0"/>
                </a:solidFill>
              </a:rPr>
              <a:t>   denir. Birimi J/g.</a:t>
            </a:r>
            <a:r>
              <a:rPr lang="tr-TR" sz="3200" b="1" baseline="30000" dirty="0" smtClean="0">
                <a:solidFill>
                  <a:srgbClr val="0070C0"/>
                </a:solidFill>
              </a:rPr>
              <a:t> 0</a:t>
            </a:r>
            <a:r>
              <a:rPr lang="tr-TR" sz="3200" b="1" dirty="0" smtClean="0">
                <a:solidFill>
                  <a:srgbClr val="0070C0"/>
                </a:solidFill>
              </a:rPr>
              <a:t>C’dir.</a:t>
            </a:r>
          </a:p>
          <a:p>
            <a:endParaRPr lang="tr-TR" sz="3200" b="1" dirty="0" smtClean="0">
              <a:solidFill>
                <a:srgbClr val="0070C0"/>
              </a:solidFill>
            </a:endParaRPr>
          </a:p>
          <a:p>
            <a:r>
              <a:rPr lang="tr-TR" sz="3200" b="1" dirty="0" smtClean="0">
                <a:solidFill>
                  <a:srgbClr val="FF0000"/>
                </a:solidFill>
              </a:rPr>
              <a:t>**</a:t>
            </a:r>
            <a:r>
              <a:rPr lang="tr-TR" sz="3200" b="1" dirty="0" err="1" smtClean="0">
                <a:solidFill>
                  <a:srgbClr val="FF0000"/>
                </a:solidFill>
              </a:rPr>
              <a:t>Özısı</a:t>
            </a:r>
            <a:r>
              <a:rPr lang="tr-TR" sz="3200" b="1" dirty="0" smtClean="0">
                <a:solidFill>
                  <a:srgbClr val="FF0000"/>
                </a:solidFill>
              </a:rPr>
              <a:t> maddeler için ayırt edici bir özelliktir.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3212976"/>
            <a:ext cx="872325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525</Words>
  <Application>Microsoft Office PowerPoint</Application>
  <PresentationFormat>Ekran Gösterisi (4:3)</PresentationFormat>
  <Paragraphs>102</Paragraphs>
  <Slides>44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44</vt:i4>
      </vt:variant>
    </vt:vector>
  </HeadingPairs>
  <TitlesOfParts>
    <vt:vector size="45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muamma</dc:creator>
  <cp:lastModifiedBy>hp</cp:lastModifiedBy>
  <cp:revision>18</cp:revision>
  <dcterms:created xsi:type="dcterms:W3CDTF">2017-02-19T20:37:00Z</dcterms:created>
  <dcterms:modified xsi:type="dcterms:W3CDTF">2017-03-05T19:01:59Z</dcterms:modified>
</cp:coreProperties>
</file>