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89" r:id="rId3"/>
    <p:sldId id="278" r:id="rId4"/>
    <p:sldId id="284" r:id="rId5"/>
    <p:sldId id="285" r:id="rId6"/>
    <p:sldId id="283" r:id="rId7"/>
    <p:sldId id="282" r:id="rId8"/>
    <p:sldId id="286" r:id="rId9"/>
    <p:sldId id="287" r:id="rId10"/>
    <p:sldId id="288" r:id="rId11"/>
    <p:sldId id="290" r:id="rId12"/>
    <p:sldId id="291" r:id="rId13"/>
    <p:sldId id="292" r:id="rId14"/>
    <p:sldId id="293" r:id="rId15"/>
    <p:sldId id="294" r:id="rId16"/>
    <p:sldId id="295" r:id="rId17"/>
    <p:sldId id="298" r:id="rId18"/>
    <p:sldId id="296" r:id="rId19"/>
    <p:sldId id="297"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277"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61CD9-AFDA-4A22-9D01-94E2FE6D82A3}" type="datetimeFigureOut">
              <a:rPr lang="tr-TR" smtClean="0"/>
              <a:pPr/>
              <a:t>06.05.2017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A87FB-3F92-4BA6-A6B9-0A525FAA1D4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06.05.2017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06.05.2017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a:bodyPr>
          <a:lstStyle/>
          <a:p>
            <a:pPr algn="ctr"/>
            <a:r>
              <a:rPr lang="tr-TR" dirty="0" smtClean="0"/>
              <a:t>DEPREM VE HAVA OLAYLARI</a:t>
            </a:r>
            <a:endParaRPr lang="tr-TR" dirty="0"/>
          </a:p>
        </p:txBody>
      </p:sp>
      <p:sp>
        <p:nvSpPr>
          <p:cNvPr id="5" name="2 Alt Başlık"/>
          <p:cNvSpPr txBox="1">
            <a:spLocks/>
          </p:cNvSpPr>
          <p:nvPr/>
        </p:nvSpPr>
        <p:spPr>
          <a:xfrm>
            <a:off x="5214910" y="5589240"/>
            <a:ext cx="3929090" cy="500066"/>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32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3200" b="1" i="1" u="none" strike="noStrike" kern="1200" cap="none" spc="0" normalizeH="0" baseline="0" noProof="0" dirty="0">
              <a:ln>
                <a:noFill/>
              </a:ln>
              <a:solidFill>
                <a:schemeClr val="bg1"/>
              </a:solidFill>
              <a:effectLst/>
              <a:uLnTx/>
              <a:uFillTx/>
              <a:latin typeface="+mn-lt"/>
              <a:ea typeface="+mn-ea"/>
              <a:cs typeface="+mn-cs"/>
            </a:endParaRPr>
          </a:p>
        </p:txBody>
      </p:sp>
      <p:pic>
        <p:nvPicPr>
          <p:cNvPr id="1026" name="Resim 214" descr="logoooooooooooooooooooooooooooooooooooooooooooooooooooooooooooooooooooooooooooooo"/>
          <p:cNvPicPr>
            <a:picLocks noChangeArrowheads="1"/>
          </p:cNvPicPr>
          <p:nvPr/>
        </p:nvPicPr>
        <p:blipFill>
          <a:blip r:embed="rId2" cstate="print"/>
          <a:srcRect/>
          <a:stretch>
            <a:fillRect/>
          </a:stretch>
        </p:blipFill>
        <p:spPr bwMode="auto">
          <a:xfrm>
            <a:off x="3275856" y="1052736"/>
            <a:ext cx="2520280" cy="2376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143000"/>
          </a:xfrm>
        </p:spPr>
        <p:txBody>
          <a:bodyPr>
            <a:normAutofit fontScale="90000"/>
          </a:bodyPr>
          <a:lstStyle/>
          <a:p>
            <a:pPr algn="ctr"/>
            <a:r>
              <a:rPr lang="tr-TR" sz="4000" b="1" dirty="0" smtClean="0"/>
              <a:t>2. Türkiye, Deprem Bölgesi midir?</a:t>
            </a:r>
            <a:r>
              <a:rPr lang="tr-TR" dirty="0" smtClean="0"/>
              <a:t/>
            </a:r>
            <a:br>
              <a:rPr lang="tr-TR" dirty="0" smtClean="0"/>
            </a:br>
            <a:endParaRPr lang="tr-TR" dirty="0"/>
          </a:p>
        </p:txBody>
      </p:sp>
      <p:sp>
        <p:nvSpPr>
          <p:cNvPr id="3" name="2 İçerik Yer Tutucusu"/>
          <p:cNvSpPr>
            <a:spLocks noGrp="1"/>
          </p:cNvSpPr>
          <p:nvPr>
            <p:ph idx="1"/>
          </p:nvPr>
        </p:nvSpPr>
        <p:spPr>
          <a:xfrm>
            <a:off x="539552" y="5445224"/>
            <a:ext cx="8229600" cy="1008112"/>
          </a:xfrm>
        </p:spPr>
        <p:txBody>
          <a:bodyPr>
            <a:normAutofit fontScale="92500" lnSpcReduction="20000"/>
          </a:bodyPr>
          <a:lstStyle/>
          <a:p>
            <a:r>
              <a:rPr lang="tr-TR" dirty="0" smtClean="0"/>
              <a:t>Ülkemizde </a:t>
            </a:r>
            <a:r>
              <a:rPr lang="tr-TR" dirty="0" smtClean="0"/>
              <a:t>Kuzey Anadolu Fay Hattı, Batı Anadolu Fay Hattı ve Doğu Anadolu Fay Hattı 1. Dereceden deprem bölgeleridir.</a:t>
            </a:r>
          </a:p>
          <a:p>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467544" y="1196752"/>
            <a:ext cx="835292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1143000"/>
          </a:xfrm>
        </p:spPr>
        <p:txBody>
          <a:bodyPr>
            <a:normAutofit fontScale="90000"/>
          </a:bodyPr>
          <a:lstStyle/>
          <a:p>
            <a:pPr algn="ctr"/>
            <a:r>
              <a:rPr lang="tr-TR" sz="4000" b="1" dirty="0" smtClean="0"/>
              <a:t>3. Depremlerin Sebepleri ve Sonuçları </a:t>
            </a:r>
            <a:r>
              <a:rPr lang="tr-TR" dirty="0" smtClean="0"/>
              <a:t/>
            </a:r>
            <a:br>
              <a:rPr lang="tr-TR" dirty="0" smtClean="0"/>
            </a:br>
            <a:endParaRPr lang="tr-TR" dirty="0"/>
          </a:p>
        </p:txBody>
      </p:sp>
      <p:sp>
        <p:nvSpPr>
          <p:cNvPr id="3" name="2 İçerik Yer Tutucusu"/>
          <p:cNvSpPr>
            <a:spLocks noGrp="1"/>
          </p:cNvSpPr>
          <p:nvPr>
            <p:ph idx="1"/>
          </p:nvPr>
        </p:nvSpPr>
        <p:spPr>
          <a:xfrm>
            <a:off x="457200" y="1556792"/>
            <a:ext cx="8229600" cy="4767808"/>
          </a:xfrm>
        </p:spPr>
        <p:txBody>
          <a:bodyPr/>
          <a:lstStyle/>
          <a:p>
            <a:r>
              <a:rPr lang="tr-TR" b="1" dirty="0" smtClean="0"/>
              <a:t>Tektonik </a:t>
            </a:r>
            <a:r>
              <a:rPr lang="tr-TR" b="1" dirty="0" smtClean="0"/>
              <a:t>depremler: </a:t>
            </a:r>
            <a:r>
              <a:rPr lang="tr-TR" dirty="0" smtClean="0"/>
              <a:t>Levhaların yanal hareketi sonucu oluşan depremlerdir.</a:t>
            </a:r>
          </a:p>
          <a:p>
            <a:r>
              <a:rPr lang="tr-TR" b="1" dirty="0" smtClean="0"/>
              <a:t>Volkanik depremler: </a:t>
            </a:r>
            <a:r>
              <a:rPr lang="tr-TR" dirty="0" smtClean="0"/>
              <a:t>Volkanların lav püskürtmesi esnasında yaşanan patlamaların yer kabuğunda meydana getirdiği sarsıntıdır.</a:t>
            </a:r>
          </a:p>
          <a:p>
            <a:r>
              <a:rPr lang="tr-TR" b="1" dirty="0" smtClean="0"/>
              <a:t>Çöküntü depremler:</a:t>
            </a:r>
            <a:r>
              <a:rPr lang="tr-TR" dirty="0" smtClean="0"/>
              <a:t> Yeraltındaki boşluklarda (mağaralarda), kömür ocaklarında tavanların çökmesi ile oluşan sarsıntılardır.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a:bodyPr>
          <a:lstStyle/>
          <a:p>
            <a:pPr algn="ctr"/>
            <a:r>
              <a:rPr lang="tr-TR" sz="3600" b="1" dirty="0" smtClean="0"/>
              <a:t>3. Depremlerin </a:t>
            </a:r>
            <a:r>
              <a:rPr lang="tr-TR" sz="3600" b="1" dirty="0" smtClean="0"/>
              <a:t>Sebepleri ve Sonuçları</a:t>
            </a:r>
            <a:endParaRPr lang="tr-TR" sz="3600" dirty="0"/>
          </a:p>
        </p:txBody>
      </p:sp>
      <p:sp>
        <p:nvSpPr>
          <p:cNvPr id="3" name="2 İçerik Yer Tutucusu"/>
          <p:cNvSpPr>
            <a:spLocks noGrp="1"/>
          </p:cNvSpPr>
          <p:nvPr>
            <p:ph idx="1"/>
          </p:nvPr>
        </p:nvSpPr>
        <p:spPr>
          <a:xfrm>
            <a:off x="467544" y="2060848"/>
            <a:ext cx="8229600" cy="2789664"/>
          </a:xfrm>
        </p:spPr>
        <p:txBody>
          <a:bodyPr/>
          <a:lstStyle/>
          <a:p>
            <a:pPr>
              <a:buNone/>
            </a:pPr>
            <a:r>
              <a:rPr lang="tr-TR" dirty="0" smtClean="0"/>
              <a:t>Depremler;</a:t>
            </a:r>
          </a:p>
          <a:p>
            <a:pPr lvl="0"/>
            <a:r>
              <a:rPr lang="tr-TR" dirty="0" smtClean="0"/>
              <a:t>Can kayıplarına, yaralanma ve sakat kalmalara neden olur.</a:t>
            </a:r>
          </a:p>
          <a:p>
            <a:pPr lvl="0"/>
            <a:r>
              <a:rPr lang="tr-TR" dirty="0" smtClean="0"/>
              <a:t>İnsanların psikolojisinin bozulmasına neden olur.</a:t>
            </a:r>
          </a:p>
          <a:p>
            <a:pPr lvl="0"/>
            <a:r>
              <a:rPr lang="tr-TR" dirty="0" smtClean="0"/>
              <a:t>Ekonomik kayıplara neden olur.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24744"/>
            <a:ext cx="8229600" cy="924712"/>
          </a:xfrm>
        </p:spPr>
        <p:txBody>
          <a:bodyPr>
            <a:noAutofit/>
          </a:bodyPr>
          <a:lstStyle/>
          <a:p>
            <a:pPr algn="ctr"/>
            <a:r>
              <a:rPr lang="tr-TR" sz="3600" b="1" dirty="0" smtClean="0"/>
              <a:t>4. Depreme Karşı Alınan Önlemler ve Deprem Anında Yapılacaklar</a:t>
            </a:r>
            <a:br>
              <a:rPr lang="tr-TR" sz="3600" b="1" dirty="0" smtClean="0"/>
            </a:br>
            <a:endParaRPr lang="tr-TR" sz="3600" b="1" dirty="0"/>
          </a:p>
        </p:txBody>
      </p:sp>
      <p:sp>
        <p:nvSpPr>
          <p:cNvPr id="3" name="2 İçerik Yer Tutucusu"/>
          <p:cNvSpPr>
            <a:spLocks noGrp="1"/>
          </p:cNvSpPr>
          <p:nvPr>
            <p:ph idx="1"/>
          </p:nvPr>
        </p:nvSpPr>
        <p:spPr>
          <a:xfrm>
            <a:off x="251520" y="1556792"/>
            <a:ext cx="4618856" cy="5301208"/>
          </a:xfrm>
        </p:spPr>
        <p:txBody>
          <a:bodyPr>
            <a:normAutofit/>
          </a:bodyPr>
          <a:lstStyle/>
          <a:p>
            <a:pPr>
              <a:buNone/>
            </a:pPr>
            <a:r>
              <a:rPr lang="tr-TR" b="1" dirty="0" smtClean="0"/>
              <a:t>	Depreme </a:t>
            </a:r>
            <a:r>
              <a:rPr lang="tr-TR" b="1" dirty="0" smtClean="0"/>
              <a:t>Karşı Alınan Önlemler: </a:t>
            </a:r>
            <a:endParaRPr lang="tr-TR" dirty="0" smtClean="0"/>
          </a:p>
          <a:p>
            <a:pPr lvl="0"/>
            <a:r>
              <a:rPr lang="tr-TR" dirty="0" smtClean="0"/>
              <a:t>Binalar dayanıklı hâle getirilmelidir. Kullanılan demirin miktarı ve kalınlığı, kum ve çimento miktarı, kumun kalitesi vb. bina sağlamlığını etkiler.</a:t>
            </a:r>
          </a:p>
          <a:p>
            <a:pPr lvl="0"/>
            <a:r>
              <a:rPr lang="tr-TR" dirty="0" smtClean="0"/>
              <a:t>Evlerde deprem çantası bulunmalıdır.</a:t>
            </a:r>
          </a:p>
          <a:p>
            <a:pPr lvl="0"/>
            <a:r>
              <a:rPr lang="tr-TR" dirty="0" smtClean="0"/>
              <a:t>Devrilme tehlikesi bulunan eşyalar sabitlenmelidir. </a:t>
            </a:r>
          </a:p>
          <a:p>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5148064" y="1844824"/>
            <a:ext cx="3600400" cy="1855553"/>
          </a:xfrm>
          <a:prstGeom prst="rect">
            <a:avLst/>
          </a:prstGeom>
          <a:noFill/>
          <a:ln w="9525">
            <a:noFill/>
            <a:miter lim="800000"/>
            <a:headEnd/>
            <a:tailEnd/>
          </a:ln>
        </p:spPr>
      </p:pic>
      <p:pic>
        <p:nvPicPr>
          <p:cNvPr id="9221" name="Picture 5"/>
          <p:cNvPicPr>
            <a:picLocks noChangeAspect="1" noChangeArrowheads="1"/>
          </p:cNvPicPr>
          <p:nvPr/>
        </p:nvPicPr>
        <p:blipFill>
          <a:blip r:embed="rId3" cstate="print"/>
          <a:srcRect/>
          <a:stretch>
            <a:fillRect/>
          </a:stretch>
        </p:blipFill>
        <p:spPr bwMode="auto">
          <a:xfrm>
            <a:off x="5123683" y="4221088"/>
            <a:ext cx="3696789"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348880"/>
            <a:ext cx="4402832" cy="2717656"/>
          </a:xfrm>
        </p:spPr>
        <p:txBody>
          <a:bodyPr>
            <a:normAutofit fontScale="92500" lnSpcReduction="10000"/>
          </a:bodyPr>
          <a:lstStyle/>
          <a:p>
            <a:pPr>
              <a:buNone/>
            </a:pPr>
            <a:r>
              <a:rPr lang="tr-TR" b="1" dirty="0" smtClean="0"/>
              <a:t>	Depreme </a:t>
            </a:r>
            <a:r>
              <a:rPr lang="tr-TR" b="1" dirty="0" smtClean="0"/>
              <a:t>Karşı </a:t>
            </a:r>
            <a:r>
              <a:rPr lang="tr-TR" b="1" dirty="0" smtClean="0"/>
              <a:t>Alınan Önlemler</a:t>
            </a:r>
            <a:r>
              <a:rPr lang="tr-TR" b="1" dirty="0" smtClean="0"/>
              <a:t>: </a:t>
            </a:r>
            <a:endParaRPr lang="tr-TR" dirty="0" smtClean="0"/>
          </a:p>
          <a:p>
            <a:pPr lvl="0"/>
            <a:r>
              <a:rPr lang="tr-TR" dirty="0" smtClean="0"/>
              <a:t>Evlerimiz </a:t>
            </a:r>
            <a:r>
              <a:rPr lang="tr-TR" dirty="0" smtClean="0"/>
              <a:t>depreme karşı sigortalanmalıdır.</a:t>
            </a:r>
          </a:p>
          <a:p>
            <a:pPr lvl="0"/>
            <a:r>
              <a:rPr lang="tr-TR" dirty="0" smtClean="0"/>
              <a:t>Deprem anında yapılacaklarla ilgili eğitim çalışmaları yapılmalıdır.</a:t>
            </a:r>
          </a:p>
          <a:p>
            <a:endParaRPr lang="tr-TR" dirty="0"/>
          </a:p>
        </p:txBody>
      </p:sp>
      <p:pic>
        <p:nvPicPr>
          <p:cNvPr id="4" name="Picture 4"/>
          <p:cNvPicPr>
            <a:picLocks noChangeAspect="1" noChangeArrowheads="1"/>
          </p:cNvPicPr>
          <p:nvPr/>
        </p:nvPicPr>
        <p:blipFill>
          <a:blip r:embed="rId2" cstate="print"/>
          <a:srcRect/>
          <a:stretch>
            <a:fillRect/>
          </a:stretch>
        </p:blipFill>
        <p:spPr bwMode="auto">
          <a:xfrm>
            <a:off x="5220072" y="2852936"/>
            <a:ext cx="3528392" cy="1589583"/>
          </a:xfrm>
          <a:prstGeom prst="rect">
            <a:avLst/>
          </a:prstGeom>
          <a:noFill/>
          <a:ln w="9525">
            <a:noFill/>
            <a:miter lim="800000"/>
            <a:headEnd/>
            <a:tailEnd/>
          </a:ln>
        </p:spPr>
      </p:pic>
      <p:sp>
        <p:nvSpPr>
          <p:cNvPr id="5" name="1 Başlık"/>
          <p:cNvSpPr>
            <a:spLocks noGrp="1"/>
          </p:cNvSpPr>
          <p:nvPr>
            <p:ph type="title"/>
          </p:nvPr>
        </p:nvSpPr>
        <p:spPr>
          <a:xfrm>
            <a:off x="539552" y="1124744"/>
            <a:ext cx="8229600" cy="924712"/>
          </a:xfrm>
        </p:spPr>
        <p:txBody>
          <a:bodyPr>
            <a:noAutofit/>
          </a:bodyPr>
          <a:lstStyle/>
          <a:p>
            <a:pPr algn="ctr"/>
            <a:r>
              <a:rPr lang="tr-TR" sz="3600" b="1" dirty="0" smtClean="0"/>
              <a:t>4. Depreme Karşı Alınan Önlemler ve Deprem Anında Yapılacaklar</a:t>
            </a:r>
            <a:br>
              <a:rPr lang="tr-TR" sz="3600" b="1" dirty="0" smtClean="0"/>
            </a:br>
            <a:endParaRPr lang="tr-TR"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700808"/>
            <a:ext cx="4248472" cy="4623792"/>
          </a:xfrm>
        </p:spPr>
        <p:txBody>
          <a:bodyPr>
            <a:normAutofit fontScale="92500" lnSpcReduction="10000"/>
          </a:bodyPr>
          <a:lstStyle/>
          <a:p>
            <a:pPr>
              <a:buNone/>
            </a:pPr>
            <a:r>
              <a:rPr lang="tr-TR" b="1" dirty="0" smtClean="0"/>
              <a:t>	Deprem </a:t>
            </a:r>
            <a:r>
              <a:rPr lang="tr-TR" b="1" dirty="0" smtClean="0"/>
              <a:t>Anında Yapılacaklar: </a:t>
            </a:r>
            <a:endParaRPr lang="tr-TR" dirty="0" smtClean="0"/>
          </a:p>
          <a:p>
            <a:pPr lvl="0"/>
            <a:r>
              <a:rPr lang="tr-TR" dirty="0" smtClean="0"/>
              <a:t>Sağlam bir masa, dolap ya da kolonun yanında başımızı koruyacak şekilde çömelmeliyiz</a:t>
            </a:r>
            <a:r>
              <a:rPr lang="tr-TR" dirty="0" smtClean="0"/>
              <a:t>.</a:t>
            </a:r>
            <a:endParaRPr lang="tr-TR" dirty="0" smtClean="0"/>
          </a:p>
          <a:p>
            <a:pPr lvl="0"/>
            <a:r>
              <a:rPr lang="tr-TR" dirty="0" smtClean="0"/>
              <a:t>Elektrik ve doğalgazı kapatmalı; soba, şömine vb. yerlerden uzak durmalıyız.</a:t>
            </a:r>
          </a:p>
          <a:p>
            <a:pPr lvl="0"/>
            <a:r>
              <a:rPr lang="tr-TR" dirty="0" smtClean="0"/>
              <a:t>Sarsıntıdan sonra dışarı çıkarken acil çıkış kapısını kullanmalı ve dışarıda açık bir alanda beklemeliyiz.</a:t>
            </a:r>
          </a:p>
          <a:p>
            <a:endParaRPr lang="tr-TR" dirty="0"/>
          </a:p>
        </p:txBody>
      </p:sp>
      <p:sp>
        <p:nvSpPr>
          <p:cNvPr id="4" name="1 Başlık"/>
          <p:cNvSpPr>
            <a:spLocks noGrp="1"/>
          </p:cNvSpPr>
          <p:nvPr>
            <p:ph type="title"/>
          </p:nvPr>
        </p:nvSpPr>
        <p:spPr>
          <a:xfrm>
            <a:off x="539552" y="1124744"/>
            <a:ext cx="8229600" cy="924712"/>
          </a:xfrm>
        </p:spPr>
        <p:txBody>
          <a:bodyPr>
            <a:noAutofit/>
          </a:bodyPr>
          <a:lstStyle/>
          <a:p>
            <a:pPr algn="ctr"/>
            <a:r>
              <a:rPr lang="tr-TR" sz="3600" b="1" dirty="0" smtClean="0"/>
              <a:t>4. Depreme Karşı Alınan Önlemler ve Deprem Anında Yapılacaklar</a:t>
            </a:r>
            <a:br>
              <a:rPr lang="tr-TR" sz="3600" b="1" dirty="0" smtClean="0"/>
            </a:br>
            <a:endParaRPr lang="tr-TR" sz="3600" b="1" dirty="0"/>
          </a:p>
        </p:txBody>
      </p:sp>
      <p:pic>
        <p:nvPicPr>
          <p:cNvPr id="10242" name="Picture 2"/>
          <p:cNvPicPr>
            <a:picLocks noChangeAspect="1" noChangeArrowheads="1"/>
          </p:cNvPicPr>
          <p:nvPr/>
        </p:nvPicPr>
        <p:blipFill>
          <a:blip r:embed="rId2" cstate="print"/>
          <a:srcRect/>
          <a:stretch>
            <a:fillRect/>
          </a:stretch>
        </p:blipFill>
        <p:spPr bwMode="auto">
          <a:xfrm>
            <a:off x="4788024" y="2348880"/>
            <a:ext cx="4102010"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a:bodyPr>
          <a:lstStyle/>
          <a:p>
            <a:pPr algn="ctr"/>
            <a:r>
              <a:rPr lang="tr-TR" sz="3600" b="1" dirty="0" smtClean="0"/>
              <a:t>B) HAVA OLAYLARI</a:t>
            </a:r>
            <a:endParaRPr lang="tr-TR" sz="3600" b="1" dirty="0"/>
          </a:p>
        </p:txBody>
      </p:sp>
      <p:pic>
        <p:nvPicPr>
          <p:cNvPr id="11267" name="Picture 3"/>
          <p:cNvPicPr>
            <a:picLocks noChangeAspect="1" noChangeArrowheads="1"/>
          </p:cNvPicPr>
          <p:nvPr/>
        </p:nvPicPr>
        <p:blipFill>
          <a:blip r:embed="rId2" cstate="print"/>
          <a:srcRect/>
          <a:stretch>
            <a:fillRect/>
          </a:stretch>
        </p:blipFill>
        <p:spPr bwMode="auto">
          <a:xfrm>
            <a:off x="827584" y="1484784"/>
            <a:ext cx="780762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a:bodyPr>
          <a:lstStyle/>
          <a:p>
            <a:pPr algn="ctr"/>
            <a:r>
              <a:rPr lang="tr-TR" sz="3600" b="1" dirty="0" smtClean="0"/>
              <a:t>1. Havanın Yapısı ve Hava Olayları</a:t>
            </a:r>
            <a:endParaRPr lang="tr-TR" sz="3600" dirty="0"/>
          </a:p>
        </p:txBody>
      </p:sp>
      <p:sp>
        <p:nvSpPr>
          <p:cNvPr id="3" name="2 İçerik Yer Tutucusu"/>
          <p:cNvSpPr>
            <a:spLocks noGrp="1"/>
          </p:cNvSpPr>
          <p:nvPr>
            <p:ph idx="1"/>
          </p:nvPr>
        </p:nvSpPr>
        <p:spPr>
          <a:xfrm>
            <a:off x="457200" y="1935480"/>
            <a:ext cx="8229600" cy="917456"/>
          </a:xfrm>
        </p:spPr>
        <p:txBody>
          <a:bodyPr/>
          <a:lstStyle/>
          <a:p>
            <a:r>
              <a:rPr lang="tr-TR" dirty="0" smtClean="0"/>
              <a:t>Sıcaklık, basınç ve nem hava olaylarını etkiler.</a:t>
            </a:r>
          </a:p>
          <a:p>
            <a:endParaRPr lang="tr-TR" dirty="0"/>
          </a:p>
        </p:txBody>
      </p:sp>
      <p:pic>
        <p:nvPicPr>
          <p:cNvPr id="14338" name="Picture 2"/>
          <p:cNvPicPr>
            <a:picLocks noChangeAspect="1" noChangeArrowheads="1"/>
          </p:cNvPicPr>
          <p:nvPr/>
        </p:nvPicPr>
        <p:blipFill>
          <a:blip r:embed="rId2" cstate="print"/>
          <a:srcRect/>
          <a:stretch>
            <a:fillRect/>
          </a:stretch>
        </p:blipFill>
        <p:spPr bwMode="auto">
          <a:xfrm>
            <a:off x="611560" y="2780928"/>
            <a:ext cx="799399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pPr algn="ctr"/>
            <a:r>
              <a:rPr lang="tr-TR" sz="3600" b="1" dirty="0" smtClean="0"/>
              <a:t>Nem</a:t>
            </a:r>
            <a:endParaRPr lang="tr-TR" sz="3600" b="1" dirty="0"/>
          </a:p>
        </p:txBody>
      </p:sp>
      <p:sp>
        <p:nvSpPr>
          <p:cNvPr id="3" name="2 İçerik Yer Tutucusu"/>
          <p:cNvSpPr>
            <a:spLocks noGrp="1"/>
          </p:cNvSpPr>
          <p:nvPr>
            <p:ph idx="1"/>
          </p:nvPr>
        </p:nvSpPr>
        <p:spPr>
          <a:xfrm>
            <a:off x="457200" y="1935480"/>
            <a:ext cx="4114800" cy="4389120"/>
          </a:xfrm>
        </p:spPr>
        <p:txBody>
          <a:bodyPr/>
          <a:lstStyle/>
          <a:p>
            <a:r>
              <a:rPr lang="tr-TR" dirty="0" smtClean="0"/>
              <a:t>Havadaki </a:t>
            </a:r>
            <a:r>
              <a:rPr lang="tr-TR" dirty="0" smtClean="0"/>
              <a:t>su buharına nem denir. Terleme ve buharlaşma havadaki nem oranını artırır. Yaz aylarında deniz ve göl kenarlarındaki şehirlerde nem oranı yüksektir.</a:t>
            </a:r>
          </a:p>
          <a:p>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5076056" y="1844824"/>
            <a:ext cx="3384376" cy="3834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pPr algn="ctr"/>
            <a:r>
              <a:rPr lang="tr-TR" sz="3600" b="1" dirty="0" smtClean="0"/>
              <a:t>Basınç</a:t>
            </a:r>
            <a:endParaRPr lang="tr-TR" sz="3600" b="1" dirty="0"/>
          </a:p>
        </p:txBody>
      </p:sp>
      <p:sp>
        <p:nvSpPr>
          <p:cNvPr id="3" name="2 İçerik Yer Tutucusu"/>
          <p:cNvSpPr>
            <a:spLocks noGrp="1"/>
          </p:cNvSpPr>
          <p:nvPr>
            <p:ph idx="1"/>
          </p:nvPr>
        </p:nvSpPr>
        <p:spPr>
          <a:xfrm>
            <a:off x="467544" y="1700808"/>
            <a:ext cx="5256584" cy="4389120"/>
          </a:xfrm>
        </p:spPr>
        <p:txBody>
          <a:bodyPr>
            <a:normAutofit/>
          </a:bodyPr>
          <a:lstStyle/>
          <a:p>
            <a:r>
              <a:rPr lang="tr-TR" dirty="0" smtClean="0"/>
              <a:t>Havadaki </a:t>
            </a:r>
            <a:r>
              <a:rPr lang="tr-TR" dirty="0" smtClean="0"/>
              <a:t>gaz moleküllerinin birbirine çarpması sonucu basınç oluşur. Sıcaklık arttıkça gaz molekülleri arasındaki uzaklık artar ve taneciklerin birbirine çarpması azalır. Böylece basınç azalır. Hava sıcaklığının arttığı yerlerde </a:t>
            </a:r>
            <a:r>
              <a:rPr lang="tr-TR" b="1" dirty="0" smtClean="0"/>
              <a:t>alçak basınç alanı</a:t>
            </a:r>
            <a:r>
              <a:rPr lang="tr-TR" dirty="0" smtClean="0"/>
              <a:t>, azaldığı yerlerde ise </a:t>
            </a:r>
            <a:r>
              <a:rPr lang="tr-TR" b="1" dirty="0" smtClean="0"/>
              <a:t>yüksek basınç alanı </a:t>
            </a:r>
            <a:r>
              <a:rPr lang="tr-TR" dirty="0" smtClean="0"/>
              <a:t>oluşur.</a:t>
            </a:r>
          </a:p>
          <a:p>
            <a:endParaRPr lang="tr-TR" dirty="0"/>
          </a:p>
        </p:txBody>
      </p:sp>
      <p:pic>
        <p:nvPicPr>
          <p:cNvPr id="13314" name="Picture 2"/>
          <p:cNvPicPr>
            <a:picLocks noChangeAspect="1" noChangeArrowheads="1"/>
          </p:cNvPicPr>
          <p:nvPr/>
        </p:nvPicPr>
        <p:blipFill>
          <a:blip r:embed="rId2" cstate="print"/>
          <a:srcRect/>
          <a:stretch>
            <a:fillRect/>
          </a:stretch>
        </p:blipFill>
        <p:spPr bwMode="auto">
          <a:xfrm>
            <a:off x="5940152" y="1700808"/>
            <a:ext cx="2200275"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79512" y="1412776"/>
            <a:ext cx="8852642" cy="5040560"/>
          </a:xfrm>
          <a:prstGeom prst="rect">
            <a:avLst/>
          </a:prstGeom>
          <a:noFill/>
          <a:ln w="9525">
            <a:noFill/>
            <a:miter lim="800000"/>
            <a:headEnd/>
            <a:tailEnd/>
          </a:ln>
        </p:spPr>
      </p:pic>
      <p:sp>
        <p:nvSpPr>
          <p:cNvPr id="5" name="1 Başlık"/>
          <p:cNvSpPr>
            <a:spLocks noGrp="1"/>
          </p:cNvSpPr>
          <p:nvPr>
            <p:ph type="title"/>
          </p:nvPr>
        </p:nvSpPr>
        <p:spPr>
          <a:xfrm>
            <a:off x="467544" y="548680"/>
            <a:ext cx="8424936" cy="1368152"/>
          </a:xfrm>
        </p:spPr>
        <p:txBody>
          <a:bodyPr>
            <a:normAutofit fontScale="90000"/>
          </a:bodyPr>
          <a:lstStyle/>
          <a:p>
            <a:r>
              <a:rPr lang="tr-TR" sz="4000" b="1" dirty="0" smtClean="0"/>
              <a:t>A) DEPREMLE İLGİLİ TEMEL KAVRAMLAR</a:t>
            </a:r>
            <a:r>
              <a:rPr lang="tr-TR" b="1" dirty="0" smtClean="0"/>
              <a:t/>
            </a:r>
            <a:br>
              <a:rPr lang="tr-TR" b="1" dirty="0" smtClean="0"/>
            </a:br>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143000"/>
          </a:xfrm>
        </p:spPr>
        <p:txBody>
          <a:bodyPr>
            <a:normAutofit/>
          </a:bodyPr>
          <a:lstStyle/>
          <a:p>
            <a:pPr algn="ctr"/>
            <a:r>
              <a:rPr lang="tr-TR" sz="3600" b="1" dirty="0" smtClean="0"/>
              <a:t>Yağış</a:t>
            </a:r>
            <a:endParaRPr lang="tr-TR" sz="3600" b="1" dirty="0"/>
          </a:p>
        </p:txBody>
      </p:sp>
      <p:sp>
        <p:nvSpPr>
          <p:cNvPr id="3" name="2 İçerik Yer Tutucusu"/>
          <p:cNvSpPr>
            <a:spLocks noGrp="1"/>
          </p:cNvSpPr>
          <p:nvPr>
            <p:ph idx="1"/>
          </p:nvPr>
        </p:nvSpPr>
        <p:spPr>
          <a:xfrm>
            <a:off x="467544" y="2852936"/>
            <a:ext cx="8229600" cy="1565528"/>
          </a:xfrm>
        </p:spPr>
        <p:txBody>
          <a:bodyPr/>
          <a:lstStyle/>
          <a:p>
            <a:r>
              <a:rPr lang="tr-TR" dirty="0" smtClean="0"/>
              <a:t>Havanın </a:t>
            </a:r>
            <a:r>
              <a:rPr lang="tr-TR" dirty="0" smtClean="0"/>
              <a:t>yapısındaki nemin sıcaklık ve basınç gibi etkenlerle yeryüzüne düşmesine yağış denir. Yağışlar alçak basınç alanlarında oluşur.</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a:bodyPr>
          <a:lstStyle/>
          <a:p>
            <a:pPr algn="ctr"/>
            <a:r>
              <a:rPr lang="tr-TR" sz="3600" b="1" dirty="0" smtClean="0"/>
              <a:t>Rüzgâr</a:t>
            </a:r>
            <a:endParaRPr lang="tr-TR" sz="3600" dirty="0"/>
          </a:p>
        </p:txBody>
      </p:sp>
      <p:sp>
        <p:nvSpPr>
          <p:cNvPr id="3" name="2 İçerik Yer Tutucusu"/>
          <p:cNvSpPr>
            <a:spLocks noGrp="1"/>
          </p:cNvSpPr>
          <p:nvPr>
            <p:ph idx="1"/>
          </p:nvPr>
        </p:nvSpPr>
        <p:spPr>
          <a:xfrm>
            <a:off x="467544" y="2492896"/>
            <a:ext cx="3106688" cy="2544296"/>
          </a:xfrm>
        </p:spPr>
        <p:txBody>
          <a:bodyPr/>
          <a:lstStyle/>
          <a:p>
            <a:r>
              <a:rPr lang="tr-TR" dirty="0" smtClean="0"/>
              <a:t>Yüksek </a:t>
            </a:r>
            <a:r>
              <a:rPr lang="tr-TR" dirty="0" smtClean="0"/>
              <a:t>basınç alanındaki havanın alçak basınç alanına akması ile oluşur. </a:t>
            </a:r>
          </a:p>
          <a:p>
            <a:endParaRPr lang="tr-TR" dirty="0"/>
          </a:p>
        </p:txBody>
      </p:sp>
      <p:pic>
        <p:nvPicPr>
          <p:cNvPr id="15362" name="Picture 2"/>
          <p:cNvPicPr>
            <a:picLocks noChangeAspect="1" noChangeArrowheads="1"/>
          </p:cNvPicPr>
          <p:nvPr/>
        </p:nvPicPr>
        <p:blipFill>
          <a:blip r:embed="rId2" cstate="print"/>
          <a:srcRect/>
          <a:stretch>
            <a:fillRect/>
          </a:stretch>
        </p:blipFill>
        <p:spPr bwMode="auto">
          <a:xfrm>
            <a:off x="3995936" y="2204864"/>
            <a:ext cx="4752528" cy="3182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pPr algn="ctr"/>
            <a:r>
              <a:rPr lang="tr-TR" sz="3600" b="1" dirty="0" err="1" smtClean="0"/>
              <a:t>Beaufort</a:t>
            </a:r>
            <a:r>
              <a:rPr lang="tr-TR" sz="3600" b="1" dirty="0" smtClean="0"/>
              <a:t> (</a:t>
            </a:r>
            <a:r>
              <a:rPr lang="tr-TR" sz="3600" b="1" dirty="0" err="1" smtClean="0"/>
              <a:t>Bifort</a:t>
            </a:r>
            <a:r>
              <a:rPr lang="tr-TR" sz="3600" b="1" dirty="0" smtClean="0"/>
              <a:t>)</a:t>
            </a:r>
            <a:r>
              <a:rPr lang="tr-TR" sz="3600" dirty="0" smtClean="0"/>
              <a:t> </a:t>
            </a:r>
            <a:r>
              <a:rPr lang="tr-TR" sz="3600" b="1" dirty="0" smtClean="0"/>
              <a:t>Ölçeği</a:t>
            </a:r>
            <a:endParaRPr lang="tr-TR" sz="3600" dirty="0"/>
          </a:p>
        </p:txBody>
      </p:sp>
      <p:sp>
        <p:nvSpPr>
          <p:cNvPr id="3" name="2 İçerik Yer Tutucusu"/>
          <p:cNvSpPr>
            <a:spLocks noGrp="1"/>
          </p:cNvSpPr>
          <p:nvPr>
            <p:ph idx="1"/>
          </p:nvPr>
        </p:nvSpPr>
        <p:spPr>
          <a:xfrm>
            <a:off x="323528" y="1124744"/>
            <a:ext cx="8640960" cy="1800200"/>
          </a:xfrm>
        </p:spPr>
        <p:txBody>
          <a:bodyPr>
            <a:normAutofit fontScale="92500" lnSpcReduction="10000"/>
          </a:bodyPr>
          <a:lstStyle/>
          <a:p>
            <a:r>
              <a:rPr lang="tr-TR" dirty="0" smtClean="0"/>
              <a:t>Rüzgârlar zaman zaman hız değiştirerek bazen sakin esen meltemler bazense insanı ürküten fırtınalar, kasırgalar hâline gelir. Hızları farklı olan rüzgârların çevrelerine olan etkileri de farklıdır. Aşağıda rüzgârların çevrelerine olan etkilerini tanımlayan </a:t>
            </a:r>
            <a:r>
              <a:rPr lang="tr-TR" b="1" dirty="0" smtClean="0"/>
              <a:t>“</a:t>
            </a:r>
            <a:r>
              <a:rPr lang="tr-TR" b="1" dirty="0" err="1" smtClean="0"/>
              <a:t>Beaufort</a:t>
            </a:r>
            <a:r>
              <a:rPr lang="tr-TR" b="1" dirty="0" smtClean="0"/>
              <a:t> (</a:t>
            </a:r>
            <a:r>
              <a:rPr lang="tr-TR" b="1" dirty="0" err="1" smtClean="0"/>
              <a:t>Bifort</a:t>
            </a:r>
            <a:r>
              <a:rPr lang="tr-TR" b="1" dirty="0" smtClean="0"/>
              <a:t>)</a:t>
            </a:r>
            <a:r>
              <a:rPr lang="tr-TR" dirty="0" smtClean="0"/>
              <a:t> </a:t>
            </a:r>
            <a:r>
              <a:rPr lang="tr-TR" b="1" dirty="0" smtClean="0"/>
              <a:t>Ölçeği” </a:t>
            </a:r>
            <a:r>
              <a:rPr lang="tr-TR" dirty="0" smtClean="0"/>
              <a:t>verilmiştir.</a:t>
            </a:r>
          </a:p>
          <a:p>
            <a:endParaRPr lang="tr-TR" dirty="0"/>
          </a:p>
        </p:txBody>
      </p:sp>
      <p:pic>
        <p:nvPicPr>
          <p:cNvPr id="4" name="Picture 2" descr="C:\Users\MUSTAFA\Desktop\beaufort ölçeği.png"/>
          <p:cNvPicPr>
            <a:picLocks noChangeAspect="1" noChangeArrowheads="1"/>
          </p:cNvPicPr>
          <p:nvPr/>
        </p:nvPicPr>
        <p:blipFill>
          <a:blip r:embed="rId2" cstate="print"/>
          <a:srcRect/>
          <a:stretch>
            <a:fillRect/>
          </a:stretch>
        </p:blipFill>
        <p:spPr bwMode="auto">
          <a:xfrm>
            <a:off x="611560" y="2852936"/>
            <a:ext cx="7992888" cy="40050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pPr algn="ctr"/>
            <a:r>
              <a:rPr lang="tr-TR" sz="3600" b="1" dirty="0" smtClean="0"/>
              <a:t>Hortumlar ve </a:t>
            </a:r>
            <a:r>
              <a:rPr lang="tr-TR" sz="3600" b="1" dirty="0" smtClean="0"/>
              <a:t>Kasırgalar</a:t>
            </a:r>
            <a:endParaRPr lang="tr-TR" sz="3600" dirty="0"/>
          </a:p>
        </p:txBody>
      </p:sp>
      <p:sp>
        <p:nvSpPr>
          <p:cNvPr id="3" name="2 İçerik Yer Tutucusu"/>
          <p:cNvSpPr>
            <a:spLocks noGrp="1"/>
          </p:cNvSpPr>
          <p:nvPr>
            <p:ph idx="1"/>
          </p:nvPr>
        </p:nvSpPr>
        <p:spPr>
          <a:xfrm>
            <a:off x="35496" y="1325488"/>
            <a:ext cx="4968552" cy="5055840"/>
          </a:xfrm>
        </p:spPr>
        <p:txBody>
          <a:bodyPr>
            <a:normAutofit lnSpcReduction="10000"/>
          </a:bodyPr>
          <a:lstStyle/>
          <a:p>
            <a:r>
              <a:rPr lang="tr-TR" dirty="0" smtClean="0"/>
              <a:t>Sıcak </a:t>
            </a:r>
            <a:r>
              <a:rPr lang="tr-TR" dirty="0" smtClean="0"/>
              <a:t>hava alanlarında hızlı bir şekilde kendi ekseni etrafında dönen rüzgârların en küçüğüne şeytan</a:t>
            </a:r>
            <a:r>
              <a:rPr lang="tr-TR" b="1" dirty="0" smtClean="0"/>
              <a:t> kulesi</a:t>
            </a:r>
            <a:r>
              <a:rPr lang="tr-TR" dirty="0" smtClean="0"/>
              <a:t>, ortancasına hortum, en büyüğü ve en kuvvetlisine ise </a:t>
            </a:r>
            <a:r>
              <a:rPr lang="tr-TR" b="1" dirty="0" smtClean="0"/>
              <a:t>kasırga</a:t>
            </a:r>
            <a:r>
              <a:rPr lang="tr-TR" dirty="0" smtClean="0"/>
              <a:t> denir. </a:t>
            </a:r>
          </a:p>
          <a:p>
            <a:r>
              <a:rPr lang="tr-TR" dirty="0" smtClean="0"/>
              <a:t>Aşağısında sıcak ve nemli hava, yukarısında ise soğuk ve kuru hava bulunan yüzeyler üzerinde meydana gelen hortumlar, soğuk hava ile sıcak havanın dar bir alanda aniden yer değiştirmesi ile oluşur. </a:t>
            </a:r>
          </a:p>
          <a:p>
            <a:endParaRPr lang="tr-TR" dirty="0"/>
          </a:p>
        </p:txBody>
      </p:sp>
      <p:pic>
        <p:nvPicPr>
          <p:cNvPr id="4" name="Picture 2" descr="C:\Users\MUSTAFA\Desktop\çubuk.png"/>
          <p:cNvPicPr>
            <a:picLocks noChangeAspect="1" noChangeArrowheads="1"/>
          </p:cNvPicPr>
          <p:nvPr/>
        </p:nvPicPr>
        <p:blipFill>
          <a:blip r:embed="rId2" cstate="print"/>
          <a:srcRect/>
          <a:stretch>
            <a:fillRect/>
          </a:stretch>
        </p:blipFill>
        <p:spPr bwMode="auto">
          <a:xfrm>
            <a:off x="5313476" y="1412776"/>
            <a:ext cx="3830524" cy="48577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776"/>
            <a:ext cx="8229600" cy="5112568"/>
          </a:xfrm>
        </p:spPr>
        <p:txBody>
          <a:bodyPr>
            <a:normAutofit/>
          </a:bodyPr>
          <a:lstStyle/>
          <a:p>
            <a:r>
              <a:rPr lang="tr-TR" dirty="0" smtClean="0"/>
              <a:t> Kasırgalar ise sadece suyun sıcak ve havanın nemli olduğu tropikal okyanuslarda oluşur. Bir kasırganın oluşabilmesi için öncelikle okyanus suyunun sıcaklığının en az 27 </a:t>
            </a:r>
            <a:r>
              <a:rPr lang="tr-TR" dirty="0" err="1" smtClean="0"/>
              <a:t>oC’a</a:t>
            </a:r>
            <a:r>
              <a:rPr lang="tr-TR" dirty="0" smtClean="0"/>
              <a:t> ulaşması gerekir. Su sıcaklığı bu seviyeye geldiğinde, okyanus yüzeyindeki ılık ve nemli hava konveksiyon yoluyla yükselmeye başlar. Bu havanın çevresinde girdap gibi dönen güçlü bir rüzgâr oluşur. Ardından yağmur bulutları toplanır ve fırtına patlar. Fırtınanın kasırga sayılması için rüzgârın en az 118 km/</a:t>
            </a:r>
            <a:r>
              <a:rPr lang="tr-TR" dirty="0" err="1" smtClean="0"/>
              <a:t>h’lik</a:t>
            </a:r>
            <a:r>
              <a:rPr lang="tr-TR" dirty="0" smtClean="0"/>
              <a:t> bir sürate ulaşması gerekir. Kasırga durgun bir merkezin çevresinde dev bir girdap gibi döner. </a:t>
            </a:r>
            <a:endParaRPr lang="tr-TR" dirty="0"/>
          </a:p>
        </p:txBody>
      </p:sp>
      <p:sp>
        <p:nvSpPr>
          <p:cNvPr id="4" name="1 Başlık"/>
          <p:cNvSpPr>
            <a:spLocks noGrp="1"/>
          </p:cNvSpPr>
          <p:nvPr>
            <p:ph type="title"/>
          </p:nvPr>
        </p:nvSpPr>
        <p:spPr>
          <a:xfrm>
            <a:off x="467544" y="0"/>
            <a:ext cx="8229600" cy="1143000"/>
          </a:xfrm>
        </p:spPr>
        <p:txBody>
          <a:bodyPr>
            <a:normAutofit/>
          </a:bodyPr>
          <a:lstStyle/>
          <a:p>
            <a:pPr algn="ctr"/>
            <a:r>
              <a:rPr lang="tr-TR" sz="3600" b="1" dirty="0" smtClean="0"/>
              <a:t>Hortumlar ve </a:t>
            </a:r>
            <a:r>
              <a:rPr lang="tr-TR" sz="3600" b="1" dirty="0" smtClean="0"/>
              <a:t>Kasırgalar</a:t>
            </a:r>
            <a:endParaRPr lang="tr-TR"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pPr algn="ctr"/>
            <a:r>
              <a:rPr lang="tr-TR" sz="3600" b="1" dirty="0" smtClean="0"/>
              <a:t>Yağmur</a:t>
            </a:r>
            <a:endParaRPr lang="tr-TR" sz="3600" dirty="0"/>
          </a:p>
        </p:txBody>
      </p:sp>
      <p:sp>
        <p:nvSpPr>
          <p:cNvPr id="3" name="2 İçerik Yer Tutucusu"/>
          <p:cNvSpPr>
            <a:spLocks noGrp="1"/>
          </p:cNvSpPr>
          <p:nvPr>
            <p:ph idx="1"/>
          </p:nvPr>
        </p:nvSpPr>
        <p:spPr>
          <a:xfrm>
            <a:off x="457200" y="1935480"/>
            <a:ext cx="4402832" cy="4389120"/>
          </a:xfrm>
        </p:spPr>
        <p:txBody>
          <a:bodyPr/>
          <a:lstStyle/>
          <a:p>
            <a:r>
              <a:rPr lang="tr-TR" dirty="0" smtClean="0"/>
              <a:t>Havadaki </a:t>
            </a:r>
            <a:r>
              <a:rPr lang="tr-TR" dirty="0" smtClean="0"/>
              <a:t>nem, sıcaklığın düşmesi sonucu minik su damlacıklarından oluşan bulutları oluşturur. Minik damlacıklar birleşerek ağırlığını taşıyamaz hâle geldiğinde yağmur olarak yeryüzüne düşer.</a:t>
            </a:r>
            <a:endParaRPr lang="tr-TR" dirty="0"/>
          </a:p>
        </p:txBody>
      </p:sp>
      <p:pic>
        <p:nvPicPr>
          <p:cNvPr id="16386" name="Picture 2"/>
          <p:cNvPicPr>
            <a:picLocks noChangeAspect="1" noChangeArrowheads="1"/>
          </p:cNvPicPr>
          <p:nvPr/>
        </p:nvPicPr>
        <p:blipFill>
          <a:blip r:embed="rId2" cstate="print"/>
          <a:srcRect/>
          <a:stretch>
            <a:fillRect/>
          </a:stretch>
        </p:blipFill>
        <p:spPr bwMode="auto">
          <a:xfrm>
            <a:off x="4860032" y="1988840"/>
            <a:ext cx="3969672"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pPr algn="ctr"/>
            <a:r>
              <a:rPr lang="tr-TR" sz="3600" b="1" dirty="0" smtClean="0"/>
              <a:t>Kar</a:t>
            </a:r>
            <a:endParaRPr lang="tr-TR" sz="3600" dirty="0"/>
          </a:p>
        </p:txBody>
      </p:sp>
      <p:sp>
        <p:nvSpPr>
          <p:cNvPr id="3" name="2 İçerik Yer Tutucusu"/>
          <p:cNvSpPr>
            <a:spLocks noGrp="1"/>
          </p:cNvSpPr>
          <p:nvPr>
            <p:ph idx="1"/>
          </p:nvPr>
        </p:nvSpPr>
        <p:spPr>
          <a:xfrm>
            <a:off x="457200" y="1935480"/>
            <a:ext cx="4258816" cy="4389120"/>
          </a:xfrm>
        </p:spPr>
        <p:txBody>
          <a:bodyPr/>
          <a:lstStyle/>
          <a:p>
            <a:r>
              <a:rPr lang="tr-TR" dirty="0" smtClean="0"/>
              <a:t>Bulutların </a:t>
            </a:r>
            <a:r>
              <a:rPr lang="tr-TR" dirty="0" smtClean="0"/>
              <a:t>yapısındaki su damlacıkları sıfırın altındaki sıcaklıklarda buz kristallerini dönüşür. Buz kristalleri birleşerek kar kristallerini oluşturur. </a:t>
            </a:r>
          </a:p>
          <a:p>
            <a:endParaRPr lang="tr-TR" dirty="0"/>
          </a:p>
        </p:txBody>
      </p:sp>
      <p:pic>
        <p:nvPicPr>
          <p:cNvPr id="17410" name="Picture 2"/>
          <p:cNvPicPr>
            <a:picLocks noChangeAspect="1" noChangeArrowheads="1"/>
          </p:cNvPicPr>
          <p:nvPr/>
        </p:nvPicPr>
        <p:blipFill>
          <a:blip r:embed="rId2" cstate="print"/>
          <a:srcRect/>
          <a:stretch>
            <a:fillRect/>
          </a:stretch>
        </p:blipFill>
        <p:spPr bwMode="auto">
          <a:xfrm>
            <a:off x="5004048" y="1844824"/>
            <a:ext cx="379428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pPr algn="ctr"/>
            <a:r>
              <a:rPr lang="tr-TR" sz="3600" b="1" dirty="0" smtClean="0"/>
              <a:t>Dolu</a:t>
            </a:r>
            <a:endParaRPr lang="tr-TR" sz="3600" dirty="0"/>
          </a:p>
        </p:txBody>
      </p:sp>
      <p:sp>
        <p:nvSpPr>
          <p:cNvPr id="3" name="2 İçerik Yer Tutucusu"/>
          <p:cNvSpPr>
            <a:spLocks noGrp="1"/>
          </p:cNvSpPr>
          <p:nvPr>
            <p:ph idx="1"/>
          </p:nvPr>
        </p:nvSpPr>
        <p:spPr>
          <a:xfrm>
            <a:off x="323528" y="1844824"/>
            <a:ext cx="4258816" cy="4389120"/>
          </a:xfrm>
        </p:spPr>
        <p:txBody>
          <a:bodyPr/>
          <a:lstStyle/>
          <a:p>
            <a:r>
              <a:rPr lang="tr-TR" b="1" dirty="0" smtClean="0"/>
              <a:t>Dolu:</a:t>
            </a:r>
            <a:r>
              <a:rPr lang="tr-TR" dirty="0" smtClean="0"/>
              <a:t> Basınç farklılığı nedeniyle dikey doğrultuda aniden yükselen hava hareketleri sonucunda, havanın içindeki soğumuş su damlacıkları ani bir şekilde donarak buz küreleri hâline gelir.</a:t>
            </a:r>
          </a:p>
          <a:p>
            <a:endParaRPr lang="tr-TR" dirty="0"/>
          </a:p>
        </p:txBody>
      </p:sp>
      <p:pic>
        <p:nvPicPr>
          <p:cNvPr id="18434" name="Picture 2"/>
          <p:cNvPicPr>
            <a:picLocks noChangeAspect="1" noChangeArrowheads="1"/>
          </p:cNvPicPr>
          <p:nvPr/>
        </p:nvPicPr>
        <p:blipFill>
          <a:blip r:embed="rId2" cstate="print"/>
          <a:srcRect/>
          <a:stretch>
            <a:fillRect/>
          </a:stretch>
        </p:blipFill>
        <p:spPr bwMode="auto">
          <a:xfrm>
            <a:off x="4572000" y="2060848"/>
            <a:ext cx="433506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pPr algn="ctr"/>
            <a:r>
              <a:rPr lang="tr-TR" sz="3600" b="1" dirty="0" smtClean="0"/>
              <a:t>Sis</a:t>
            </a:r>
            <a:endParaRPr lang="tr-TR" sz="3600" dirty="0"/>
          </a:p>
        </p:txBody>
      </p:sp>
      <p:sp>
        <p:nvSpPr>
          <p:cNvPr id="3" name="2 İçerik Yer Tutucusu"/>
          <p:cNvSpPr>
            <a:spLocks noGrp="1"/>
          </p:cNvSpPr>
          <p:nvPr>
            <p:ph idx="1"/>
          </p:nvPr>
        </p:nvSpPr>
        <p:spPr>
          <a:xfrm>
            <a:off x="323528" y="2468880"/>
            <a:ext cx="3970784" cy="4389120"/>
          </a:xfrm>
        </p:spPr>
        <p:txBody>
          <a:bodyPr/>
          <a:lstStyle/>
          <a:p>
            <a:r>
              <a:rPr lang="tr-TR" dirty="0" smtClean="0"/>
              <a:t>Yere </a:t>
            </a:r>
            <a:r>
              <a:rPr lang="tr-TR" dirty="0" smtClean="0"/>
              <a:t>yakın su buharının </a:t>
            </a:r>
            <a:r>
              <a:rPr lang="tr-TR" dirty="0" err="1" smtClean="0"/>
              <a:t>yoğuşması</a:t>
            </a:r>
            <a:r>
              <a:rPr lang="tr-TR" dirty="0" smtClean="0"/>
              <a:t> sonucu ortaya çıkan çok küçük su damlacıklarıdır.</a:t>
            </a:r>
          </a:p>
          <a:p>
            <a:endParaRPr lang="tr-TR" dirty="0"/>
          </a:p>
        </p:txBody>
      </p:sp>
      <p:pic>
        <p:nvPicPr>
          <p:cNvPr id="19458" name="Picture 2"/>
          <p:cNvPicPr>
            <a:picLocks noChangeAspect="1" noChangeArrowheads="1"/>
          </p:cNvPicPr>
          <p:nvPr/>
        </p:nvPicPr>
        <p:blipFill>
          <a:blip r:embed="rId2" cstate="print"/>
          <a:srcRect/>
          <a:stretch>
            <a:fillRect/>
          </a:stretch>
        </p:blipFill>
        <p:spPr bwMode="auto">
          <a:xfrm>
            <a:off x="4427984" y="1988840"/>
            <a:ext cx="4508484"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pPr algn="ctr"/>
            <a:r>
              <a:rPr lang="tr-TR" sz="3600" b="1" dirty="0" smtClean="0"/>
              <a:t>Çiy ve Kırağı</a:t>
            </a:r>
            <a:endParaRPr lang="tr-TR" sz="3600" b="1" dirty="0"/>
          </a:p>
        </p:txBody>
      </p:sp>
      <p:sp>
        <p:nvSpPr>
          <p:cNvPr id="3" name="2 İçerik Yer Tutucusu"/>
          <p:cNvSpPr>
            <a:spLocks noGrp="1"/>
          </p:cNvSpPr>
          <p:nvPr>
            <p:ph idx="1"/>
          </p:nvPr>
        </p:nvSpPr>
        <p:spPr>
          <a:xfrm>
            <a:off x="251520" y="1412776"/>
            <a:ext cx="4536504" cy="4911824"/>
          </a:xfrm>
        </p:spPr>
        <p:txBody>
          <a:bodyPr>
            <a:normAutofit lnSpcReduction="10000"/>
          </a:bodyPr>
          <a:lstStyle/>
          <a:p>
            <a:r>
              <a:rPr lang="tr-TR" b="1" dirty="0" smtClean="0"/>
              <a:t>Çiy:</a:t>
            </a:r>
            <a:r>
              <a:rPr lang="tr-TR" dirty="0" smtClean="0"/>
              <a:t> Havadaki su buharının </a:t>
            </a:r>
            <a:r>
              <a:rPr lang="tr-TR" dirty="0" err="1" smtClean="0"/>
              <a:t>yoğuşarak</a:t>
            </a:r>
            <a:r>
              <a:rPr lang="tr-TR" dirty="0" smtClean="0"/>
              <a:t> ağaç yaprakları, arabalar vb. üzerinde oluşturduğu su damlacıklarıdır.</a:t>
            </a:r>
          </a:p>
          <a:p>
            <a:r>
              <a:rPr lang="tr-TR" b="1" dirty="0" smtClean="0"/>
              <a:t>Kırağı:</a:t>
            </a:r>
            <a:r>
              <a:rPr lang="tr-TR" dirty="0" smtClean="0"/>
              <a:t> Havadaki nemin, sıcaklığın sıfırın altında olduğu zamanlarda yeryüzündeki soğuk yüzeylere çarparak sıvı hâle geçmeden doğrudan katı hâldeki buza dönüşmesiyle oluşur.</a:t>
            </a:r>
          </a:p>
          <a:p>
            <a:endParaRPr lang="tr-TR" dirty="0"/>
          </a:p>
        </p:txBody>
      </p:sp>
      <p:pic>
        <p:nvPicPr>
          <p:cNvPr id="20482" name="Picture 2"/>
          <p:cNvPicPr>
            <a:picLocks noChangeAspect="1" noChangeArrowheads="1"/>
          </p:cNvPicPr>
          <p:nvPr/>
        </p:nvPicPr>
        <p:blipFill>
          <a:blip r:embed="rId2" cstate="print"/>
          <a:srcRect/>
          <a:stretch>
            <a:fillRect/>
          </a:stretch>
        </p:blipFill>
        <p:spPr bwMode="auto">
          <a:xfrm>
            <a:off x="4716016" y="3212976"/>
            <a:ext cx="431114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424936" cy="1368152"/>
          </a:xfrm>
        </p:spPr>
        <p:txBody>
          <a:bodyPr>
            <a:normAutofit/>
          </a:bodyPr>
          <a:lstStyle/>
          <a:p>
            <a:pPr algn="ctr"/>
            <a:r>
              <a:rPr lang="tr-TR" sz="3600" b="1" dirty="0" smtClean="0"/>
              <a:t>1. Deprem Nedir? Nasıl Oluşur?</a:t>
            </a:r>
            <a:endParaRPr lang="tr-TR" sz="3600" dirty="0" smtClean="0"/>
          </a:p>
        </p:txBody>
      </p:sp>
      <p:sp>
        <p:nvSpPr>
          <p:cNvPr id="3" name="2 İçerik Yer Tutucusu"/>
          <p:cNvSpPr>
            <a:spLocks noGrp="1"/>
          </p:cNvSpPr>
          <p:nvPr>
            <p:ph idx="1"/>
          </p:nvPr>
        </p:nvSpPr>
        <p:spPr>
          <a:xfrm>
            <a:off x="467544" y="1700808"/>
            <a:ext cx="4176464" cy="4389120"/>
          </a:xfrm>
        </p:spPr>
        <p:txBody>
          <a:bodyPr>
            <a:normAutofit/>
          </a:bodyPr>
          <a:lstStyle/>
          <a:p>
            <a:r>
              <a:rPr lang="tr-TR" dirty="0" smtClean="0"/>
              <a:t>Yer </a:t>
            </a:r>
            <a:r>
              <a:rPr lang="tr-TR" dirty="0" smtClean="0"/>
              <a:t>kabuğu ateş kürede bulunan magma üzerinde hareket eder. Bu hareketlere levha hareketleri denir. Levhalar yaklaşma, uzaklaşma ve yanal olmak üzere üç farklı biçimde hareket eder.</a:t>
            </a:r>
          </a:p>
          <a:p>
            <a:endParaRPr lang="tr-TR" dirty="0"/>
          </a:p>
        </p:txBody>
      </p:sp>
      <p:pic>
        <p:nvPicPr>
          <p:cNvPr id="2050" name="Picture 2" descr="levha hareketleri"/>
          <p:cNvPicPr>
            <a:picLocks noChangeAspect="1" noChangeArrowheads="1"/>
          </p:cNvPicPr>
          <p:nvPr/>
        </p:nvPicPr>
        <p:blipFill>
          <a:blip r:embed="rId2" cstate="print"/>
          <a:srcRect/>
          <a:stretch>
            <a:fillRect/>
          </a:stretch>
        </p:blipFill>
        <p:spPr bwMode="auto">
          <a:xfrm>
            <a:off x="5364088" y="1556792"/>
            <a:ext cx="2952328" cy="458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568952" cy="1143000"/>
          </a:xfrm>
        </p:spPr>
        <p:txBody>
          <a:bodyPr>
            <a:normAutofit fontScale="90000"/>
          </a:bodyPr>
          <a:lstStyle/>
          <a:p>
            <a:r>
              <a:rPr lang="tr-TR" sz="4000" b="1" dirty="0" smtClean="0"/>
              <a:t>2. Hava Olaylarının Yeryüzü Şekillerine Etkisi</a:t>
            </a:r>
            <a:r>
              <a:rPr lang="tr-TR" dirty="0" smtClean="0"/>
              <a:t/>
            </a:r>
            <a:br>
              <a:rPr lang="tr-TR" dirty="0" smtClean="0"/>
            </a:br>
            <a:endParaRPr lang="tr-TR" dirty="0"/>
          </a:p>
        </p:txBody>
      </p:sp>
      <p:sp>
        <p:nvSpPr>
          <p:cNvPr id="3" name="2 İçerik Yer Tutucusu"/>
          <p:cNvSpPr>
            <a:spLocks noGrp="1"/>
          </p:cNvSpPr>
          <p:nvPr>
            <p:ph idx="1"/>
          </p:nvPr>
        </p:nvSpPr>
        <p:spPr>
          <a:xfrm>
            <a:off x="0" y="1412776"/>
            <a:ext cx="4042792" cy="4767808"/>
          </a:xfrm>
        </p:spPr>
        <p:txBody>
          <a:bodyPr/>
          <a:lstStyle/>
          <a:p>
            <a:pPr lvl="0"/>
            <a:r>
              <a:rPr lang="tr-TR" dirty="0" smtClean="0"/>
              <a:t>Rüzgâr ve yağmurun toprağı aşındırması sonucu peri bacaları oluşur.</a:t>
            </a:r>
          </a:p>
          <a:p>
            <a:pPr lvl="0"/>
            <a:r>
              <a:rPr lang="tr-TR" dirty="0" smtClean="0"/>
              <a:t>Gece ile gündüz arasındaki sıcaklık farkı nedeniyle oluşan genleşme ve büzülme sonucu, kayaçlar parçalanır ve kum oluşur.</a:t>
            </a:r>
          </a:p>
          <a:p>
            <a:endParaRPr lang="tr-TR" dirty="0"/>
          </a:p>
        </p:txBody>
      </p:sp>
      <p:pic>
        <p:nvPicPr>
          <p:cNvPr id="21506" name="Picture 2"/>
          <p:cNvPicPr>
            <a:picLocks noChangeAspect="1" noChangeArrowheads="1"/>
          </p:cNvPicPr>
          <p:nvPr/>
        </p:nvPicPr>
        <p:blipFill>
          <a:blip r:embed="rId2" cstate="print"/>
          <a:srcRect/>
          <a:stretch>
            <a:fillRect/>
          </a:stretch>
        </p:blipFill>
        <p:spPr bwMode="auto">
          <a:xfrm>
            <a:off x="4139952" y="1340768"/>
            <a:ext cx="2880320" cy="2485305"/>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5796136" y="4005064"/>
            <a:ext cx="2854133" cy="24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3826768" cy="4389120"/>
          </a:xfrm>
        </p:spPr>
        <p:txBody>
          <a:bodyPr/>
          <a:lstStyle/>
          <a:p>
            <a:pPr lvl="0"/>
            <a:r>
              <a:rPr lang="tr-TR" dirty="0" smtClean="0"/>
              <a:t>Yağmur ve suyun toprağı taşımasıyla oluşan erozyon; dağların aşınmasına, nehir yataklarında biriktirdiği toprakla delta ovalarının oluşmasına neden olur.</a:t>
            </a:r>
          </a:p>
          <a:p>
            <a:endParaRPr lang="tr-TR" dirty="0"/>
          </a:p>
        </p:txBody>
      </p:sp>
      <p:sp>
        <p:nvSpPr>
          <p:cNvPr id="4" name="1 Başlık"/>
          <p:cNvSpPr>
            <a:spLocks noGrp="1"/>
          </p:cNvSpPr>
          <p:nvPr>
            <p:ph type="title"/>
          </p:nvPr>
        </p:nvSpPr>
        <p:spPr>
          <a:xfrm>
            <a:off x="539552" y="692696"/>
            <a:ext cx="8568952" cy="1143000"/>
          </a:xfrm>
        </p:spPr>
        <p:txBody>
          <a:bodyPr>
            <a:normAutofit fontScale="90000"/>
          </a:bodyPr>
          <a:lstStyle/>
          <a:p>
            <a:r>
              <a:rPr lang="tr-TR" sz="4000" b="1" dirty="0" smtClean="0"/>
              <a:t>2. Hava Olaylarının Yeryüzü Şekillerine Etkisi</a:t>
            </a:r>
            <a:r>
              <a:rPr lang="tr-TR" dirty="0" smtClean="0"/>
              <a:t/>
            </a:r>
            <a:br>
              <a:rPr lang="tr-TR" dirty="0" smtClean="0"/>
            </a:br>
            <a:endParaRPr lang="tr-TR" dirty="0"/>
          </a:p>
        </p:txBody>
      </p:sp>
      <p:pic>
        <p:nvPicPr>
          <p:cNvPr id="22530" name="Picture 2"/>
          <p:cNvPicPr>
            <a:picLocks noChangeAspect="1" noChangeArrowheads="1"/>
          </p:cNvPicPr>
          <p:nvPr/>
        </p:nvPicPr>
        <p:blipFill>
          <a:blip r:embed="rId2" cstate="print"/>
          <a:srcRect/>
          <a:stretch>
            <a:fillRect/>
          </a:stretch>
        </p:blipFill>
        <p:spPr bwMode="auto">
          <a:xfrm>
            <a:off x="4355976" y="1340768"/>
            <a:ext cx="2924551" cy="25200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5868144" y="4113352"/>
            <a:ext cx="2885456" cy="24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rmAutofit/>
          </a:bodyPr>
          <a:lstStyle/>
          <a:p>
            <a:pPr algn="ctr"/>
            <a:r>
              <a:rPr lang="tr-TR" sz="3600" b="1" dirty="0" smtClean="0"/>
              <a:t>3. Hava Tahmininin Önemi</a:t>
            </a:r>
            <a:r>
              <a:rPr lang="tr-TR" sz="3600" dirty="0" smtClean="0"/>
              <a:t/>
            </a:r>
            <a:br>
              <a:rPr lang="tr-TR" sz="3600" dirty="0" smtClean="0"/>
            </a:br>
            <a:endParaRPr lang="tr-TR" sz="3600" dirty="0"/>
          </a:p>
        </p:txBody>
      </p:sp>
      <p:sp>
        <p:nvSpPr>
          <p:cNvPr id="3" name="2 İçerik Yer Tutucusu"/>
          <p:cNvSpPr>
            <a:spLocks noGrp="1"/>
          </p:cNvSpPr>
          <p:nvPr>
            <p:ph idx="1"/>
          </p:nvPr>
        </p:nvSpPr>
        <p:spPr>
          <a:xfrm>
            <a:off x="457200" y="1935480"/>
            <a:ext cx="4402832" cy="4389120"/>
          </a:xfrm>
        </p:spPr>
        <p:txBody>
          <a:bodyPr>
            <a:normAutofit/>
          </a:bodyPr>
          <a:lstStyle/>
          <a:p>
            <a:r>
              <a:rPr lang="tr-TR" dirty="0" smtClean="0"/>
              <a:t>Atmosferde </a:t>
            </a:r>
            <a:r>
              <a:rPr lang="tr-TR" dirty="0" smtClean="0"/>
              <a:t>meydana gelen sıcaklık değişimlerini ve buna bağlı olarak oluşan hava olaylarını inceleyip, hava tahmini yapan bilim dalına </a:t>
            </a:r>
            <a:r>
              <a:rPr lang="tr-TR" b="1" dirty="0" smtClean="0"/>
              <a:t>meteoroloji</a:t>
            </a:r>
            <a:r>
              <a:rPr lang="tr-TR" dirty="0" smtClean="0"/>
              <a:t>, bu bilimle uğraşan bilim insanlarına </a:t>
            </a:r>
            <a:r>
              <a:rPr lang="tr-TR" b="1" dirty="0" smtClean="0"/>
              <a:t>meteorolog</a:t>
            </a:r>
            <a:r>
              <a:rPr lang="tr-TR" dirty="0" smtClean="0"/>
              <a:t> denir.</a:t>
            </a:r>
          </a:p>
          <a:p>
            <a:endParaRPr lang="tr-TR" dirty="0"/>
          </a:p>
        </p:txBody>
      </p:sp>
      <p:pic>
        <p:nvPicPr>
          <p:cNvPr id="23554" name="Picture 2"/>
          <p:cNvPicPr>
            <a:picLocks noChangeAspect="1" noChangeArrowheads="1"/>
          </p:cNvPicPr>
          <p:nvPr/>
        </p:nvPicPr>
        <p:blipFill>
          <a:blip r:embed="rId2" cstate="print"/>
          <a:srcRect/>
          <a:stretch>
            <a:fillRect/>
          </a:stretch>
        </p:blipFill>
        <p:spPr bwMode="auto">
          <a:xfrm>
            <a:off x="4932040" y="1988840"/>
            <a:ext cx="3863194"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t>Hava tahminleri; kara, hava ve deniz ulaşımının planlanması açısından önemlidir.</a:t>
            </a:r>
          </a:p>
          <a:p>
            <a:pPr lvl="0"/>
            <a:r>
              <a:rPr lang="tr-TR" dirty="0" smtClean="0"/>
              <a:t>Hava tahminleri; tarımla uğraşanların işlerini planlamasını kolaylaştırır.</a:t>
            </a:r>
          </a:p>
          <a:p>
            <a:pPr lvl="0"/>
            <a:r>
              <a:rPr lang="tr-TR" dirty="0" smtClean="0"/>
              <a:t>Hava tahminleri; muhtemel sel felaketlerine karşı önlem alınmasını sağlar.</a:t>
            </a:r>
          </a:p>
          <a:p>
            <a:pPr lvl="0"/>
            <a:r>
              <a:rPr lang="tr-TR" dirty="0" smtClean="0"/>
              <a:t>Hava tahminleri; aşırı sıcaklıktan kaynaklanan kalp ve tansiyon hastalarının gerekli önlemleri almasını sağlar.</a:t>
            </a:r>
          </a:p>
          <a:p>
            <a:endParaRPr lang="tr-TR" dirty="0"/>
          </a:p>
        </p:txBody>
      </p:sp>
      <p:sp>
        <p:nvSpPr>
          <p:cNvPr id="4" name="1 Başlık"/>
          <p:cNvSpPr>
            <a:spLocks noGrp="1"/>
          </p:cNvSpPr>
          <p:nvPr>
            <p:ph type="title"/>
          </p:nvPr>
        </p:nvSpPr>
        <p:spPr>
          <a:xfrm>
            <a:off x="467544" y="620688"/>
            <a:ext cx="8229600" cy="1143000"/>
          </a:xfrm>
        </p:spPr>
        <p:txBody>
          <a:bodyPr>
            <a:normAutofit/>
          </a:bodyPr>
          <a:lstStyle/>
          <a:p>
            <a:pPr algn="ctr"/>
            <a:r>
              <a:rPr lang="tr-TR" sz="3600" b="1" dirty="0" smtClean="0"/>
              <a:t>3. Hava Tahmininin Önemi</a:t>
            </a:r>
            <a:r>
              <a:rPr lang="tr-TR" sz="3600" dirty="0" smtClean="0"/>
              <a:t/>
            </a:r>
            <a:br>
              <a:rPr lang="tr-TR" sz="3600" dirty="0" smtClean="0"/>
            </a:br>
            <a:endParaRPr lang="tr-TR"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36712"/>
            <a:ext cx="8229600" cy="1143000"/>
          </a:xfrm>
        </p:spPr>
        <p:txBody>
          <a:bodyPr>
            <a:normAutofit fontScale="90000"/>
          </a:bodyPr>
          <a:lstStyle/>
          <a:p>
            <a:pPr algn="ctr"/>
            <a:r>
              <a:rPr lang="tr-TR" b="1" dirty="0" smtClean="0"/>
              <a:t>C) MEVSİMLERİN OLUŞUMU </a:t>
            </a:r>
            <a:r>
              <a:rPr lang="tr-TR" dirty="0" smtClean="0"/>
              <a:t/>
            </a:r>
            <a:br>
              <a:rPr lang="tr-TR" dirty="0" smtClean="0"/>
            </a:br>
            <a:endParaRPr lang="tr-TR"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363796" y="1844824"/>
            <a:ext cx="8528684"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8229600" cy="1277496"/>
          </a:xfrm>
        </p:spPr>
        <p:txBody>
          <a:bodyPr>
            <a:normAutofit lnSpcReduction="10000"/>
          </a:bodyPr>
          <a:lstStyle/>
          <a:p>
            <a:r>
              <a:rPr lang="tr-TR" dirty="0" smtClean="0"/>
              <a:t>Dünya’nın kendi ekseni etrafında dönmesi sonucu gece ve gündüz, Güneş etrafında dönmesi sonucu mevsimler oluşur. </a:t>
            </a:r>
          </a:p>
          <a:p>
            <a:endParaRPr lang="tr-TR" dirty="0"/>
          </a:p>
        </p:txBody>
      </p:sp>
      <p:sp>
        <p:nvSpPr>
          <p:cNvPr id="4" name="1 Başlık"/>
          <p:cNvSpPr>
            <a:spLocks noGrp="1"/>
          </p:cNvSpPr>
          <p:nvPr>
            <p:ph type="title"/>
          </p:nvPr>
        </p:nvSpPr>
        <p:spPr>
          <a:xfrm>
            <a:off x="457200" y="836712"/>
            <a:ext cx="8229600" cy="1143000"/>
          </a:xfrm>
        </p:spPr>
        <p:txBody>
          <a:bodyPr>
            <a:normAutofit fontScale="90000"/>
          </a:bodyPr>
          <a:lstStyle/>
          <a:p>
            <a:pPr algn="ctr"/>
            <a:r>
              <a:rPr lang="tr-TR" b="1" dirty="0" smtClean="0"/>
              <a:t>C) MEVSİMLERİN OLUŞUMU </a:t>
            </a:r>
            <a:r>
              <a:rPr lang="tr-TR" dirty="0" smtClean="0"/>
              <a:t/>
            </a:r>
            <a:br>
              <a:rPr lang="tr-TR" dirty="0" smtClean="0"/>
            </a:br>
            <a:endParaRPr lang="tr-TR" dirty="0"/>
          </a:p>
        </p:txBody>
      </p:sp>
      <p:pic>
        <p:nvPicPr>
          <p:cNvPr id="25602" name="Picture 2"/>
          <p:cNvPicPr>
            <a:picLocks noChangeAspect="1" noChangeArrowheads="1"/>
          </p:cNvPicPr>
          <p:nvPr/>
        </p:nvPicPr>
        <p:blipFill>
          <a:blip r:embed="rId2" cstate="print"/>
          <a:srcRect/>
          <a:stretch>
            <a:fillRect/>
          </a:stretch>
        </p:blipFill>
        <p:spPr bwMode="auto">
          <a:xfrm>
            <a:off x="611560" y="2856208"/>
            <a:ext cx="5314035" cy="3093071"/>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6084168" y="2924944"/>
            <a:ext cx="2724211"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12776"/>
            <a:ext cx="3888432" cy="4968552"/>
          </a:xfrm>
        </p:spPr>
        <p:txBody>
          <a:bodyPr>
            <a:normAutofit/>
          </a:bodyPr>
          <a:lstStyle/>
          <a:p>
            <a:r>
              <a:rPr lang="tr-TR" dirty="0" smtClean="0"/>
              <a:t>Dünya’nın dönme ekseninin eğik olması, her iki yarı kürede de bir yıl boyunca farklı mevsimleri meydana getirir. Güneş ışınlarının dik olarak ulaştığı yarım kürede yaz mevsimi yaşanırken, eğik olarak ulaştığı yarım kürede ise kış mevsimi yaşanır.</a:t>
            </a:r>
          </a:p>
          <a:p>
            <a:endParaRPr lang="tr-TR" dirty="0"/>
          </a:p>
        </p:txBody>
      </p:sp>
      <p:sp>
        <p:nvSpPr>
          <p:cNvPr id="5" name="1 Başlık"/>
          <p:cNvSpPr>
            <a:spLocks noGrp="1"/>
          </p:cNvSpPr>
          <p:nvPr>
            <p:ph type="title"/>
          </p:nvPr>
        </p:nvSpPr>
        <p:spPr>
          <a:xfrm>
            <a:off x="457200" y="836712"/>
            <a:ext cx="8229600" cy="1143000"/>
          </a:xfrm>
        </p:spPr>
        <p:txBody>
          <a:bodyPr>
            <a:normAutofit fontScale="90000"/>
          </a:bodyPr>
          <a:lstStyle/>
          <a:p>
            <a:pPr algn="ctr"/>
            <a:r>
              <a:rPr lang="tr-TR" b="1" dirty="0" smtClean="0"/>
              <a:t>C) MEVSİMLERİN OLUŞUMU </a:t>
            </a:r>
            <a:r>
              <a:rPr lang="tr-TR" dirty="0" smtClean="0"/>
              <a:t/>
            </a:r>
            <a:br>
              <a:rPr lang="tr-TR" dirty="0" smtClean="0"/>
            </a:br>
            <a:endParaRPr lang="tr-TR" dirty="0"/>
          </a:p>
        </p:txBody>
      </p:sp>
      <p:pic>
        <p:nvPicPr>
          <p:cNvPr id="26627" name="Picture 3"/>
          <p:cNvPicPr>
            <a:picLocks noChangeAspect="1" noChangeArrowheads="1"/>
          </p:cNvPicPr>
          <p:nvPr/>
        </p:nvPicPr>
        <p:blipFill>
          <a:blip r:embed="rId2" cstate="print"/>
          <a:srcRect/>
          <a:stretch>
            <a:fillRect/>
          </a:stretch>
        </p:blipFill>
        <p:spPr bwMode="auto">
          <a:xfrm>
            <a:off x="4565381" y="2204864"/>
            <a:ext cx="4183083"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467544" y="1398313"/>
            <a:ext cx="8280920" cy="5199039"/>
          </a:xfrm>
          <a:prstGeom prst="rect">
            <a:avLst/>
          </a:prstGeom>
          <a:noFill/>
          <a:ln w="9525">
            <a:noFill/>
            <a:miter lim="800000"/>
            <a:headEnd/>
            <a:tailEnd/>
          </a:ln>
        </p:spPr>
      </p:pic>
      <p:sp>
        <p:nvSpPr>
          <p:cNvPr id="5" name="1 Başlık"/>
          <p:cNvSpPr>
            <a:spLocks noGrp="1"/>
          </p:cNvSpPr>
          <p:nvPr>
            <p:ph type="title"/>
          </p:nvPr>
        </p:nvSpPr>
        <p:spPr>
          <a:xfrm>
            <a:off x="457200" y="836712"/>
            <a:ext cx="8229600" cy="1143000"/>
          </a:xfrm>
        </p:spPr>
        <p:txBody>
          <a:bodyPr>
            <a:normAutofit fontScale="90000"/>
          </a:bodyPr>
          <a:lstStyle/>
          <a:p>
            <a:pPr algn="ctr"/>
            <a:r>
              <a:rPr lang="tr-TR" b="1" dirty="0" smtClean="0"/>
              <a:t>C) MEVSİMLERİN OLUŞUMU </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pPr algn="ctr"/>
            <a:r>
              <a:rPr lang="tr-TR" sz="3600" b="1" dirty="0" smtClean="0"/>
              <a:t>D)İKLİM</a:t>
            </a:r>
            <a:endParaRPr lang="tr-TR" sz="3600" b="1" dirty="0"/>
          </a:p>
        </p:txBody>
      </p:sp>
      <p:sp>
        <p:nvSpPr>
          <p:cNvPr id="3" name="2 İçerik Yer Tutucusu"/>
          <p:cNvSpPr>
            <a:spLocks noGrp="1"/>
          </p:cNvSpPr>
          <p:nvPr>
            <p:ph idx="1"/>
          </p:nvPr>
        </p:nvSpPr>
        <p:spPr>
          <a:xfrm>
            <a:off x="467544" y="2564904"/>
            <a:ext cx="8229600" cy="1781552"/>
          </a:xfrm>
        </p:spPr>
        <p:txBody>
          <a:bodyPr/>
          <a:lstStyle/>
          <a:p>
            <a:r>
              <a:rPr lang="tr-TR" dirty="0" smtClean="0"/>
              <a:t>Bir yerde </a:t>
            </a:r>
            <a:r>
              <a:rPr lang="tr-TR" u="sng" dirty="0" smtClean="0"/>
              <a:t>uzun süre </a:t>
            </a:r>
            <a:r>
              <a:rPr lang="tr-TR" dirty="0" smtClean="0"/>
              <a:t>boyunca gözlemlenen sıcaklık, nem, hava basıncı, rüzgâr, yağış, yağış şekli gibi meteorolojik olayların ortalamasına </a:t>
            </a:r>
            <a:r>
              <a:rPr lang="tr-TR" b="1" dirty="0" smtClean="0"/>
              <a:t>iklim</a:t>
            </a:r>
            <a:r>
              <a:rPr lang="tr-TR" dirty="0" smtClean="0"/>
              <a:t> denir.</a:t>
            </a:r>
          </a:p>
          <a:p>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143000"/>
          </a:xfrm>
        </p:spPr>
        <p:txBody>
          <a:bodyPr>
            <a:normAutofit fontScale="90000"/>
          </a:bodyPr>
          <a:lstStyle/>
          <a:p>
            <a:pPr algn="ctr"/>
            <a:r>
              <a:rPr lang="tr-TR" sz="4000" b="1" dirty="0" smtClean="0"/>
              <a:t>1. İklim ve Hava Olayları Arasındaki Fark</a:t>
            </a:r>
            <a:r>
              <a:rPr lang="tr-TR" dirty="0" smtClean="0"/>
              <a:t/>
            </a:r>
            <a:br>
              <a:rPr lang="tr-TR" dirty="0" smtClean="0"/>
            </a:br>
            <a:endParaRPr lang="tr-TR" dirty="0"/>
          </a:p>
        </p:txBody>
      </p:sp>
      <p:sp>
        <p:nvSpPr>
          <p:cNvPr id="3" name="2 İçerik Yer Tutucusu"/>
          <p:cNvSpPr>
            <a:spLocks noGrp="1"/>
          </p:cNvSpPr>
          <p:nvPr>
            <p:ph idx="1"/>
          </p:nvPr>
        </p:nvSpPr>
        <p:spPr>
          <a:xfrm>
            <a:off x="467544" y="1268760"/>
            <a:ext cx="8229600" cy="1296144"/>
          </a:xfrm>
        </p:spPr>
        <p:txBody>
          <a:bodyPr/>
          <a:lstStyle/>
          <a:p>
            <a:r>
              <a:rPr lang="tr-TR" dirty="0" smtClean="0"/>
              <a:t>İklimlerin özelliklerini inceleyen bilim dalına </a:t>
            </a:r>
            <a:r>
              <a:rPr lang="tr-TR" b="1" dirty="0" smtClean="0"/>
              <a:t>klimatoloji(iklim bilimi),</a:t>
            </a:r>
            <a:r>
              <a:rPr lang="tr-TR" dirty="0" smtClean="0"/>
              <a:t> bu alanda çalışan bilim insanlarına </a:t>
            </a:r>
            <a:r>
              <a:rPr lang="tr-TR" b="1" dirty="0" smtClean="0"/>
              <a:t>klimatolog(iklim bilimci)</a:t>
            </a:r>
            <a:r>
              <a:rPr lang="tr-TR" dirty="0" smtClean="0"/>
              <a:t> denir.</a:t>
            </a:r>
          </a:p>
          <a:p>
            <a:endParaRPr lang="tr-TR" dirty="0"/>
          </a:p>
        </p:txBody>
      </p:sp>
      <p:graphicFrame>
        <p:nvGraphicFramePr>
          <p:cNvPr id="4" name="3 Tablo"/>
          <p:cNvGraphicFramePr>
            <a:graphicFrameLocks noGrp="1"/>
          </p:cNvGraphicFramePr>
          <p:nvPr/>
        </p:nvGraphicFramePr>
        <p:xfrm>
          <a:off x="539552" y="2708920"/>
          <a:ext cx="8064896" cy="3888433"/>
        </p:xfrm>
        <a:graphic>
          <a:graphicData uri="http://schemas.openxmlformats.org/drawingml/2006/table">
            <a:tbl>
              <a:tblPr/>
              <a:tblGrid>
                <a:gridCol w="4031655"/>
                <a:gridCol w="4033241"/>
              </a:tblGrid>
              <a:tr h="291689">
                <a:tc>
                  <a:txBody>
                    <a:bodyPr/>
                    <a:lstStyle/>
                    <a:p>
                      <a:pPr algn="ctr">
                        <a:lnSpc>
                          <a:spcPct val="115000"/>
                        </a:lnSpc>
                        <a:spcAft>
                          <a:spcPts val="600"/>
                        </a:spcAft>
                      </a:pPr>
                      <a:r>
                        <a:rPr lang="tr-TR" sz="1600" b="1" dirty="0">
                          <a:solidFill>
                            <a:srgbClr val="000000"/>
                          </a:solidFill>
                          <a:latin typeface="Verdana"/>
                          <a:ea typeface="Times New Roman"/>
                          <a:cs typeface="Helvetica"/>
                        </a:rPr>
                        <a:t>Hava Olayları</a:t>
                      </a:r>
                      <a:endParaRPr lang="tr-TR" sz="1600" dirty="0">
                        <a:latin typeface="Calibri"/>
                        <a:ea typeface="Calibri"/>
                        <a:cs typeface="Times New Roman"/>
                      </a:endParaRPr>
                    </a:p>
                  </a:txBody>
                  <a:tcPr marL="68031" marR="6803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15000"/>
                        </a:lnSpc>
                        <a:spcAft>
                          <a:spcPts val="600"/>
                        </a:spcAft>
                      </a:pPr>
                      <a:r>
                        <a:rPr lang="tr-TR" sz="1600" b="1">
                          <a:solidFill>
                            <a:srgbClr val="000000"/>
                          </a:solidFill>
                          <a:latin typeface="Verdana"/>
                          <a:ea typeface="Times New Roman"/>
                          <a:cs typeface="Helvetica"/>
                        </a:rPr>
                        <a:t>İklim</a:t>
                      </a:r>
                      <a:endParaRPr lang="tr-TR" sz="1600">
                        <a:latin typeface="Calibri"/>
                        <a:ea typeface="Calibri"/>
                        <a:cs typeface="Times New Roman"/>
                      </a:endParaRPr>
                    </a:p>
                  </a:txBody>
                  <a:tcPr marL="68031" marR="6803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r>
              <a:tr h="899186">
                <a:tc>
                  <a:txBody>
                    <a:bodyPr/>
                    <a:lstStyle/>
                    <a:p>
                      <a:pPr algn="l">
                        <a:lnSpc>
                          <a:spcPct val="115000"/>
                        </a:lnSpc>
                        <a:spcAft>
                          <a:spcPts val="0"/>
                        </a:spcAft>
                      </a:pPr>
                      <a:r>
                        <a:rPr lang="tr-TR" sz="1600" dirty="0">
                          <a:solidFill>
                            <a:srgbClr val="000000"/>
                          </a:solidFill>
                          <a:latin typeface="Verdana"/>
                          <a:ea typeface="Times New Roman"/>
                          <a:cs typeface="Helvetica"/>
                        </a:rPr>
                        <a:t>Belirli bir yerde ve kısa süre içinde etkili olan hava şartlarıdır.</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l">
                        <a:lnSpc>
                          <a:spcPct val="115000"/>
                        </a:lnSpc>
                        <a:spcAft>
                          <a:spcPts val="0"/>
                        </a:spcAft>
                      </a:pPr>
                      <a:r>
                        <a:rPr lang="tr-TR" sz="1600" dirty="0">
                          <a:solidFill>
                            <a:srgbClr val="000000"/>
                          </a:solidFill>
                          <a:latin typeface="Verdana"/>
                          <a:ea typeface="Calibri"/>
                          <a:cs typeface="Helvetica"/>
                        </a:rPr>
                        <a:t>Geniş bölgelerde ve çok uzun zaman içinde aynı kalan hava şartlarıdır.</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899186">
                <a:tc>
                  <a:txBody>
                    <a:bodyPr/>
                    <a:lstStyle/>
                    <a:p>
                      <a:pPr algn="l">
                        <a:lnSpc>
                          <a:spcPct val="115000"/>
                        </a:lnSpc>
                        <a:spcAft>
                          <a:spcPts val="0"/>
                        </a:spcAft>
                      </a:pPr>
                      <a:r>
                        <a:rPr lang="tr-TR" sz="1600" dirty="0">
                          <a:solidFill>
                            <a:srgbClr val="000000"/>
                          </a:solidFill>
                          <a:latin typeface="Verdana"/>
                          <a:ea typeface="Times New Roman"/>
                          <a:cs typeface="Helvetica"/>
                        </a:rPr>
                        <a:t>Kısa sürede oluşur.</a:t>
                      </a:r>
                      <a:endParaRPr lang="tr-TR" sz="1600" dirty="0">
                        <a:latin typeface="Calibri"/>
                        <a:ea typeface="Calibri"/>
                        <a:cs typeface="Times New Roman"/>
                      </a:endParaRPr>
                    </a:p>
                    <a:p>
                      <a:pPr algn="l">
                        <a:lnSpc>
                          <a:spcPct val="115000"/>
                        </a:lnSpc>
                        <a:spcAft>
                          <a:spcPts val="0"/>
                        </a:spcAft>
                      </a:pPr>
                      <a:r>
                        <a:rPr lang="tr-TR" sz="1600" dirty="0">
                          <a:solidFill>
                            <a:srgbClr val="000000"/>
                          </a:solidFill>
                          <a:latin typeface="Verdana"/>
                          <a:ea typeface="Times New Roman"/>
                          <a:cs typeface="Helvetica"/>
                        </a:rPr>
                        <a:t>(Gün, hafta)</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lnSpc>
                          <a:spcPct val="115000"/>
                        </a:lnSpc>
                        <a:spcAft>
                          <a:spcPts val="0"/>
                        </a:spcAft>
                      </a:pPr>
                      <a:r>
                        <a:rPr lang="tr-TR" sz="1600" dirty="0">
                          <a:solidFill>
                            <a:srgbClr val="000000"/>
                          </a:solidFill>
                          <a:latin typeface="Verdana"/>
                          <a:ea typeface="Calibri"/>
                          <a:cs typeface="Helvetica"/>
                        </a:rPr>
                        <a:t>Uzun sürede oluşan hava olaylarının ortalamasıdır.</a:t>
                      </a:r>
                      <a:endParaRPr lang="tr-TR" sz="1600" dirty="0">
                        <a:latin typeface="Calibri"/>
                        <a:ea typeface="Calibri"/>
                        <a:cs typeface="Times New Roman"/>
                      </a:endParaRPr>
                    </a:p>
                    <a:p>
                      <a:pPr algn="l">
                        <a:lnSpc>
                          <a:spcPct val="115000"/>
                        </a:lnSpc>
                        <a:spcAft>
                          <a:spcPts val="0"/>
                        </a:spcAft>
                      </a:pPr>
                      <a:r>
                        <a:rPr lang="tr-TR" sz="1600" dirty="0">
                          <a:solidFill>
                            <a:srgbClr val="000000"/>
                          </a:solidFill>
                          <a:latin typeface="Verdana"/>
                          <a:ea typeface="Calibri"/>
                          <a:cs typeface="Helvetica"/>
                        </a:rPr>
                        <a:t>(En az 30-35 yıl)</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99186">
                <a:tc>
                  <a:txBody>
                    <a:bodyPr/>
                    <a:lstStyle/>
                    <a:p>
                      <a:pPr algn="l">
                        <a:lnSpc>
                          <a:spcPct val="115000"/>
                        </a:lnSpc>
                        <a:spcAft>
                          <a:spcPts val="0"/>
                        </a:spcAft>
                      </a:pPr>
                      <a:endParaRPr lang="tr-TR" sz="1600" dirty="0">
                        <a:solidFill>
                          <a:srgbClr val="000000"/>
                        </a:solidFill>
                        <a:latin typeface="Verdana"/>
                        <a:ea typeface="Times New Roman"/>
                        <a:cs typeface="Helvetica"/>
                      </a:endParaRPr>
                    </a:p>
                    <a:p>
                      <a:pPr algn="l">
                        <a:lnSpc>
                          <a:spcPct val="115000"/>
                        </a:lnSpc>
                        <a:spcAft>
                          <a:spcPts val="0"/>
                        </a:spcAft>
                      </a:pPr>
                      <a:r>
                        <a:rPr lang="tr-TR" sz="1600" dirty="0">
                          <a:solidFill>
                            <a:srgbClr val="000000"/>
                          </a:solidFill>
                          <a:latin typeface="Verdana"/>
                          <a:ea typeface="Times New Roman"/>
                          <a:cs typeface="Helvetica"/>
                        </a:rPr>
                        <a:t>Tahminidir.</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l">
                        <a:lnSpc>
                          <a:spcPct val="115000"/>
                        </a:lnSpc>
                        <a:spcAft>
                          <a:spcPts val="0"/>
                        </a:spcAft>
                      </a:pPr>
                      <a:r>
                        <a:rPr lang="tr-TR" sz="1600" dirty="0">
                          <a:solidFill>
                            <a:srgbClr val="000000"/>
                          </a:solidFill>
                          <a:latin typeface="Verdana"/>
                          <a:ea typeface="Calibri"/>
                          <a:cs typeface="Helvetica"/>
                        </a:rPr>
                        <a:t>Kesinlik bildirir.</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899186">
                <a:tc>
                  <a:txBody>
                    <a:bodyPr/>
                    <a:lstStyle/>
                    <a:p>
                      <a:pPr algn="l">
                        <a:lnSpc>
                          <a:spcPct val="115000"/>
                        </a:lnSpc>
                        <a:spcAft>
                          <a:spcPts val="0"/>
                        </a:spcAft>
                      </a:pPr>
                      <a:r>
                        <a:rPr lang="tr-TR" sz="1600">
                          <a:solidFill>
                            <a:srgbClr val="000000"/>
                          </a:solidFill>
                          <a:latin typeface="Verdana"/>
                          <a:ea typeface="Times New Roman"/>
                          <a:cs typeface="Helvetica"/>
                        </a:rPr>
                        <a:t>Hava olaylarını araştıran bilim dalı meteoroloji, bilim insanı meteorologdur.</a:t>
                      </a:r>
                      <a:endParaRPr lang="tr-TR" sz="160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lnSpc>
                          <a:spcPct val="115000"/>
                        </a:lnSpc>
                        <a:spcAft>
                          <a:spcPts val="0"/>
                        </a:spcAft>
                      </a:pPr>
                      <a:r>
                        <a:rPr lang="tr-TR" sz="1600" dirty="0">
                          <a:solidFill>
                            <a:srgbClr val="000000"/>
                          </a:solidFill>
                          <a:latin typeface="Verdana"/>
                          <a:ea typeface="Calibri"/>
                          <a:cs typeface="Helvetica"/>
                        </a:rPr>
                        <a:t>İklimleri araştıran bilim dalı klimatoloji, bilim insanı klimatologdur.</a:t>
                      </a:r>
                      <a:endParaRPr lang="tr-TR" sz="1600" dirty="0">
                        <a:latin typeface="Calibri"/>
                        <a:ea typeface="Calibri"/>
                        <a:cs typeface="Times New Roman"/>
                      </a:endParaRPr>
                    </a:p>
                  </a:txBody>
                  <a:tcPr marL="68031" marR="68031"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pPr algn="ctr"/>
            <a:r>
              <a:rPr lang="tr-TR" sz="3600" b="1" dirty="0" smtClean="0"/>
              <a:t>Deprem</a:t>
            </a:r>
            <a:endParaRPr lang="tr-TR" sz="3600" b="1" dirty="0"/>
          </a:p>
        </p:txBody>
      </p:sp>
      <p:sp>
        <p:nvSpPr>
          <p:cNvPr id="3" name="2 İçerik Yer Tutucusu"/>
          <p:cNvSpPr>
            <a:spLocks noGrp="1"/>
          </p:cNvSpPr>
          <p:nvPr>
            <p:ph idx="1"/>
          </p:nvPr>
        </p:nvSpPr>
        <p:spPr>
          <a:xfrm>
            <a:off x="467544" y="1628800"/>
            <a:ext cx="4042792" cy="4389120"/>
          </a:xfrm>
        </p:spPr>
        <p:txBody>
          <a:bodyPr>
            <a:normAutofit lnSpcReduction="10000"/>
          </a:bodyPr>
          <a:lstStyle/>
          <a:p>
            <a:r>
              <a:rPr lang="tr-TR" dirty="0" smtClean="0"/>
              <a:t>Yanal </a:t>
            </a:r>
            <a:r>
              <a:rPr lang="tr-TR" dirty="0" smtClean="0"/>
              <a:t>hareket sırasında bir levha diğerine dayandığında ,arada kalan kayalar sıkışarak yerlerinden oynar ya da kırılır. Bu kırılma ve kopmalar sonucu açığa çıkan enerji dalgalar hâlinde yayılarak yeryüzünde sarsılmaya neden olur. Bu olaya </a:t>
            </a:r>
            <a:r>
              <a:rPr lang="tr-TR" b="1" dirty="0" smtClean="0"/>
              <a:t>deprem </a:t>
            </a:r>
            <a:r>
              <a:rPr lang="tr-TR" dirty="0" smtClean="0"/>
              <a:t>denir.</a:t>
            </a:r>
          </a:p>
          <a:p>
            <a:endParaRPr lang="tr-TR" dirty="0"/>
          </a:p>
        </p:txBody>
      </p:sp>
      <p:pic>
        <p:nvPicPr>
          <p:cNvPr id="4" name="Picture 2"/>
          <p:cNvPicPr>
            <a:picLocks noChangeAspect="1" noChangeArrowheads="1"/>
          </p:cNvPicPr>
          <p:nvPr/>
        </p:nvPicPr>
        <p:blipFill>
          <a:blip r:embed="rId2" cstate="print"/>
          <a:srcRect/>
          <a:stretch>
            <a:fillRect/>
          </a:stretch>
        </p:blipFill>
        <p:spPr bwMode="auto">
          <a:xfrm>
            <a:off x="4716016" y="1700808"/>
            <a:ext cx="4176464"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4000" b="1" dirty="0" smtClean="0"/>
              <a:t>2. Küresel İklim Değişikliği</a:t>
            </a:r>
            <a:r>
              <a:rPr lang="tr-TR" dirty="0" smtClean="0"/>
              <a:t/>
            </a:r>
            <a:br>
              <a:rPr lang="tr-TR" dirty="0" smtClean="0"/>
            </a:br>
            <a:endParaRPr lang="tr-TR" dirty="0"/>
          </a:p>
        </p:txBody>
      </p:sp>
      <p:sp>
        <p:nvSpPr>
          <p:cNvPr id="3" name="2 İçerik Yer Tutucusu"/>
          <p:cNvSpPr>
            <a:spLocks noGrp="1"/>
          </p:cNvSpPr>
          <p:nvPr>
            <p:ph idx="1"/>
          </p:nvPr>
        </p:nvSpPr>
        <p:spPr>
          <a:xfrm>
            <a:off x="323528" y="2060848"/>
            <a:ext cx="4042792" cy="4389120"/>
          </a:xfrm>
        </p:spPr>
        <p:txBody>
          <a:bodyPr/>
          <a:lstStyle/>
          <a:p>
            <a:pPr>
              <a:buNone/>
            </a:pPr>
            <a:endParaRPr lang="tr-TR" dirty="0" smtClean="0"/>
          </a:p>
          <a:p>
            <a:r>
              <a:rPr lang="tr-TR" dirty="0" smtClean="0"/>
              <a:t>İklimlerin yapısında meydana gelen küresel çaptaki değişimlere </a:t>
            </a:r>
            <a:r>
              <a:rPr lang="tr-TR" b="1" dirty="0" smtClean="0"/>
              <a:t>küresel iklim değişikliği </a:t>
            </a:r>
            <a:r>
              <a:rPr lang="tr-TR" dirty="0" smtClean="0"/>
              <a:t>denir.</a:t>
            </a:r>
          </a:p>
          <a:p>
            <a:endParaRPr lang="tr-TR" dirty="0"/>
          </a:p>
        </p:txBody>
      </p:sp>
      <p:pic>
        <p:nvPicPr>
          <p:cNvPr id="56322" name="Picture 2"/>
          <p:cNvPicPr>
            <a:picLocks noChangeAspect="1" noChangeArrowheads="1"/>
          </p:cNvPicPr>
          <p:nvPr/>
        </p:nvPicPr>
        <p:blipFill>
          <a:blip r:embed="rId2" cstate="print"/>
          <a:srcRect/>
          <a:stretch>
            <a:fillRect/>
          </a:stretch>
        </p:blipFill>
        <p:spPr bwMode="auto">
          <a:xfrm>
            <a:off x="4427985" y="1869076"/>
            <a:ext cx="4300290" cy="357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3682752" cy="4389120"/>
          </a:xfrm>
        </p:spPr>
        <p:txBody>
          <a:bodyPr/>
          <a:lstStyle/>
          <a:p>
            <a:r>
              <a:rPr lang="tr-TR" dirty="0" smtClean="0"/>
              <a:t>Atmosferde birikerek, Güneş ışınlarının tekrar uzaya yansımasını engelleyen atık gazlara sera </a:t>
            </a:r>
            <a:r>
              <a:rPr lang="tr-TR" dirty="0" smtClean="0"/>
              <a:t>gazları </a:t>
            </a:r>
            <a:r>
              <a:rPr lang="tr-TR" dirty="0" smtClean="0"/>
              <a:t>denir. Bu olaya sera etkisi denir. Sera etkisi, küresel ısınmaya neden olur.</a:t>
            </a:r>
          </a:p>
          <a:p>
            <a:endParaRPr lang="tr-TR" dirty="0"/>
          </a:p>
        </p:txBody>
      </p:sp>
      <p:sp>
        <p:nvSpPr>
          <p:cNvPr id="4" name="1 Başlık"/>
          <p:cNvSpPr>
            <a:spLocks noGrp="1"/>
          </p:cNvSpPr>
          <p:nvPr>
            <p:ph type="title"/>
          </p:nvPr>
        </p:nvSpPr>
        <p:spPr>
          <a:xfrm>
            <a:off x="457200" y="704088"/>
            <a:ext cx="8229600" cy="1143000"/>
          </a:xfrm>
        </p:spPr>
        <p:txBody>
          <a:bodyPr>
            <a:normAutofit fontScale="90000"/>
          </a:bodyPr>
          <a:lstStyle/>
          <a:p>
            <a:pPr algn="ctr"/>
            <a:r>
              <a:rPr lang="tr-TR" sz="4000" b="1" dirty="0" smtClean="0"/>
              <a:t>2. Küresel İklim Değişikliği</a:t>
            </a:r>
            <a:r>
              <a:rPr lang="tr-TR" dirty="0" smtClean="0"/>
              <a:t/>
            </a:r>
            <a:br>
              <a:rPr lang="tr-TR" dirty="0" smtClean="0"/>
            </a:br>
            <a:endParaRPr lang="tr-TR" dirty="0"/>
          </a:p>
        </p:txBody>
      </p:sp>
      <p:pic>
        <p:nvPicPr>
          <p:cNvPr id="57346" name="Picture 2"/>
          <p:cNvPicPr>
            <a:picLocks noChangeAspect="1" noChangeArrowheads="1"/>
          </p:cNvPicPr>
          <p:nvPr/>
        </p:nvPicPr>
        <p:blipFill>
          <a:blip r:embed="rId2" cstate="print"/>
          <a:srcRect/>
          <a:stretch>
            <a:fillRect/>
          </a:stretch>
        </p:blipFill>
        <p:spPr bwMode="auto">
          <a:xfrm>
            <a:off x="4716016" y="1916832"/>
            <a:ext cx="3945334" cy="3608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Fosil yakıt kullanımının artması, ormanlık alanların azalması ve sanayi tesislerinin atmosfere saldığı sera gazları atmosferde var olan doğal sera etkisini kuvvetlendirmektedir. Bunun </a:t>
            </a:r>
            <a:r>
              <a:rPr lang="tr-TR" dirty="0" smtClean="0"/>
              <a:t>sonucunda Dünya’nın </a:t>
            </a:r>
            <a:r>
              <a:rPr lang="tr-TR" dirty="0" smtClean="0"/>
              <a:t>yüzey sıcaklığı artmakta ve küresel ısınma gerçekleşmektedir.</a:t>
            </a:r>
          </a:p>
          <a:p>
            <a:endParaRPr lang="tr-TR" dirty="0" smtClean="0"/>
          </a:p>
          <a:p>
            <a:endParaRPr lang="tr-TR" dirty="0"/>
          </a:p>
        </p:txBody>
      </p:sp>
      <p:sp>
        <p:nvSpPr>
          <p:cNvPr id="4" name="1 Başlık"/>
          <p:cNvSpPr>
            <a:spLocks noGrp="1"/>
          </p:cNvSpPr>
          <p:nvPr>
            <p:ph type="title"/>
          </p:nvPr>
        </p:nvSpPr>
        <p:spPr>
          <a:xfrm>
            <a:off x="457200" y="704088"/>
            <a:ext cx="8229600" cy="1143000"/>
          </a:xfrm>
        </p:spPr>
        <p:txBody>
          <a:bodyPr>
            <a:normAutofit fontScale="90000"/>
          </a:bodyPr>
          <a:lstStyle/>
          <a:p>
            <a:pPr algn="ctr"/>
            <a:r>
              <a:rPr lang="tr-TR" sz="4000" b="1" dirty="0" smtClean="0"/>
              <a:t>2. Küresel İklim Değişikliği</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2610778"/>
            <a:ext cx="9144000" cy="1754326"/>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cs typeface="Andalus" pitchFamily="18" charset="-78"/>
              </a:rPr>
              <a:t>Bir ömür boyu başarı ve mutluluklar dilerim…</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92077"/>
            <a:ext cx="9144000" cy="3905275"/>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Yahya Kaptan Ortaokulu</a:t>
            </a:r>
          </a:p>
          <a:p>
            <a:pPr algn="ctr">
              <a:buNone/>
            </a:pPr>
            <a:r>
              <a:rPr lang="tr-TR" sz="4800" b="1" i="1" dirty="0" smtClean="0"/>
              <a:t>İzmit/KOCAELİ</a:t>
            </a:r>
            <a:endParaRPr lang="tr-TR" sz="4800" b="1" i="1" dirty="0"/>
          </a:p>
        </p:txBody>
      </p:sp>
      <p:pic>
        <p:nvPicPr>
          <p:cNvPr id="5" name="Resim 214" descr="logoooooooooooooooooooooooooooooooooooooooooooooooooooooooooooooooooooooooooooooo"/>
          <p:cNvPicPr>
            <a:picLocks noChangeArrowheads="1"/>
          </p:cNvPicPr>
          <p:nvPr/>
        </p:nvPicPr>
        <p:blipFill>
          <a:blip r:embed="rId2" cstate="print"/>
          <a:srcRect/>
          <a:stretch>
            <a:fillRect/>
          </a:stretch>
        </p:blipFill>
        <p:spPr bwMode="auto">
          <a:xfrm>
            <a:off x="3203848" y="44624"/>
            <a:ext cx="2520280" cy="23762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143000"/>
          </a:xfrm>
        </p:spPr>
        <p:txBody>
          <a:bodyPr>
            <a:normAutofit/>
          </a:bodyPr>
          <a:lstStyle/>
          <a:p>
            <a:pPr algn="ctr"/>
            <a:r>
              <a:rPr lang="tr-TR" sz="3600" b="1" dirty="0" smtClean="0"/>
              <a:t>Fay, Fay Hattı, Odak Noktası, </a:t>
            </a:r>
            <a:br>
              <a:rPr lang="tr-TR" sz="3600" b="1" dirty="0" smtClean="0"/>
            </a:br>
            <a:r>
              <a:rPr lang="tr-TR" sz="3600" b="1" dirty="0" smtClean="0"/>
              <a:t>Deprem Dalgası, Merkez Üssü</a:t>
            </a:r>
            <a:endParaRPr lang="tr-TR" sz="3600" b="1" dirty="0"/>
          </a:p>
        </p:txBody>
      </p:sp>
      <p:pic>
        <p:nvPicPr>
          <p:cNvPr id="4" name="Picture 2" descr="C:\Users\MUSTAFA\Desktop\deprem.png"/>
          <p:cNvPicPr>
            <a:picLocks noGrp="1" noChangeAspect="1" noChangeArrowheads="1"/>
          </p:cNvPicPr>
          <p:nvPr>
            <p:ph idx="1"/>
          </p:nvPr>
        </p:nvPicPr>
        <p:blipFill>
          <a:blip r:embed="rId2" cstate="print"/>
          <a:srcRect/>
          <a:stretch>
            <a:fillRect/>
          </a:stretch>
        </p:blipFill>
        <p:spPr bwMode="auto">
          <a:xfrm>
            <a:off x="251520" y="1557338"/>
            <a:ext cx="8640960" cy="511202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pPr algn="ctr"/>
            <a:r>
              <a:rPr lang="tr-TR" sz="3600" b="1" dirty="0" smtClean="0"/>
              <a:t>Öncü ve Artçı Deprem</a:t>
            </a:r>
            <a:endParaRPr lang="tr-TR" sz="3600" b="1" dirty="0"/>
          </a:p>
        </p:txBody>
      </p:sp>
      <p:sp>
        <p:nvSpPr>
          <p:cNvPr id="3" name="2 İçerik Yer Tutucusu"/>
          <p:cNvSpPr>
            <a:spLocks noGrp="1"/>
          </p:cNvSpPr>
          <p:nvPr>
            <p:ph idx="1"/>
          </p:nvPr>
        </p:nvSpPr>
        <p:spPr/>
        <p:txBody>
          <a:bodyPr/>
          <a:lstStyle/>
          <a:p>
            <a:r>
              <a:rPr lang="tr-TR" b="1" dirty="0" smtClean="0"/>
              <a:t>Öncü deprem: </a:t>
            </a:r>
            <a:r>
              <a:rPr lang="tr-TR" dirty="0" smtClean="0"/>
              <a:t>Ana depremden önce meydana gelen küçük sarsıntılar öncü depremlerdir</a:t>
            </a:r>
            <a:r>
              <a:rPr lang="tr-TR" dirty="0" smtClean="0"/>
              <a:t>.</a:t>
            </a:r>
          </a:p>
          <a:p>
            <a:pPr>
              <a:buNone/>
            </a:pPr>
            <a:endParaRPr lang="tr-TR" dirty="0" smtClean="0"/>
          </a:p>
          <a:p>
            <a:r>
              <a:rPr lang="tr-TR" b="1" dirty="0" smtClean="0"/>
              <a:t>Artçı Deprem:</a:t>
            </a:r>
            <a:r>
              <a:rPr lang="tr-TR" dirty="0" smtClean="0"/>
              <a:t> Ana depremden sonra kayaçların yerlerine oturması sürecinde meydana gelen, ana depremin büyüklüğünü geçmeyen sarsıntılar artçı depremlerdir.</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pPr algn="ctr"/>
            <a:r>
              <a:rPr lang="tr-TR" sz="3600" b="1" dirty="0" smtClean="0"/>
              <a:t>Depremin büyüklüğü ve Depremin şiddeti</a:t>
            </a:r>
            <a:endParaRPr lang="tr-TR" sz="3600" b="1" dirty="0"/>
          </a:p>
        </p:txBody>
      </p:sp>
      <p:sp>
        <p:nvSpPr>
          <p:cNvPr id="3" name="2 İçerik Yer Tutucusu"/>
          <p:cNvSpPr>
            <a:spLocks noGrp="1"/>
          </p:cNvSpPr>
          <p:nvPr>
            <p:ph idx="1"/>
          </p:nvPr>
        </p:nvSpPr>
        <p:spPr>
          <a:xfrm>
            <a:off x="457200" y="1772816"/>
            <a:ext cx="4546848" cy="4551784"/>
          </a:xfrm>
        </p:spPr>
        <p:txBody>
          <a:bodyPr>
            <a:normAutofit/>
          </a:bodyPr>
          <a:lstStyle/>
          <a:p>
            <a:r>
              <a:rPr lang="tr-TR" b="1" dirty="0" smtClean="0"/>
              <a:t>Depremin Büyüklüğü:</a:t>
            </a:r>
            <a:r>
              <a:rPr lang="tr-TR" dirty="0" smtClean="0"/>
              <a:t> Depremin merkezinde açığa çıkan enerjinin miktarı depremin büyüklüğüdür. Büyüklük</a:t>
            </a:r>
            <a:r>
              <a:rPr lang="tr-TR" b="1" dirty="0" smtClean="0"/>
              <a:t> </a:t>
            </a:r>
            <a:r>
              <a:rPr lang="tr-TR" dirty="0" smtClean="0"/>
              <a:t>yer sarsıntısının </a:t>
            </a:r>
            <a:r>
              <a:rPr lang="tr-TR" b="1" dirty="0" smtClean="0"/>
              <a:t>sismograf</a:t>
            </a:r>
            <a:r>
              <a:rPr lang="tr-TR" dirty="0" smtClean="0"/>
              <a:t> ile ölçülmesiyle elde edilir ve “Richter ölçeği” ile derecelendirilir.</a:t>
            </a:r>
          </a:p>
          <a:p>
            <a:r>
              <a:rPr lang="tr-TR" b="1" dirty="0" smtClean="0"/>
              <a:t>Şiddet:</a:t>
            </a:r>
            <a:r>
              <a:rPr lang="tr-TR" dirty="0" smtClean="0"/>
              <a:t> Depremin binalar ve insanlar üzerinde meydana getirdiği hasarın derecesidir.</a:t>
            </a:r>
          </a:p>
          <a:p>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5148064" y="1844824"/>
            <a:ext cx="3672408" cy="4377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229600" cy="1143000"/>
          </a:xfrm>
        </p:spPr>
        <p:txBody>
          <a:bodyPr>
            <a:normAutofit/>
          </a:bodyPr>
          <a:lstStyle/>
          <a:p>
            <a:pPr algn="ctr"/>
            <a:r>
              <a:rPr lang="tr-TR" sz="3600" b="1" dirty="0" smtClean="0"/>
              <a:t>Deprem Bölgesi</a:t>
            </a:r>
            <a:endParaRPr lang="tr-TR" sz="3600" b="1" dirty="0"/>
          </a:p>
        </p:txBody>
      </p:sp>
      <p:sp>
        <p:nvSpPr>
          <p:cNvPr id="3" name="2 İçerik Yer Tutucusu"/>
          <p:cNvSpPr>
            <a:spLocks noGrp="1"/>
          </p:cNvSpPr>
          <p:nvPr>
            <p:ph idx="1"/>
          </p:nvPr>
        </p:nvSpPr>
        <p:spPr>
          <a:xfrm>
            <a:off x="457200" y="1935480"/>
            <a:ext cx="3250704" cy="4389120"/>
          </a:xfrm>
        </p:spPr>
        <p:txBody>
          <a:bodyPr>
            <a:normAutofit/>
          </a:bodyPr>
          <a:lstStyle/>
          <a:p>
            <a:r>
              <a:rPr lang="tr-TR" dirty="0" smtClean="0"/>
              <a:t>Depremlere </a:t>
            </a:r>
            <a:r>
              <a:rPr lang="tr-TR" dirty="0" smtClean="0"/>
              <a:t>sebep olan levha hareketleri, volkanik püskürmeler gibi olayların gerçekleştiği ve fayların çok olduğu bölgelere deprem bölgesi denir. </a:t>
            </a:r>
          </a:p>
          <a:p>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4283968" y="2420888"/>
            <a:ext cx="4615642"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normAutofit/>
          </a:bodyPr>
          <a:lstStyle/>
          <a:p>
            <a:pPr algn="ctr"/>
            <a:r>
              <a:rPr lang="tr-TR" sz="3600" b="1" dirty="0" smtClean="0"/>
              <a:t>Sismoloji ve Sismograf</a:t>
            </a:r>
            <a:endParaRPr lang="tr-TR" sz="3600" b="1" dirty="0"/>
          </a:p>
        </p:txBody>
      </p:sp>
      <p:sp>
        <p:nvSpPr>
          <p:cNvPr id="3" name="2 İçerik Yer Tutucusu"/>
          <p:cNvSpPr>
            <a:spLocks noGrp="1"/>
          </p:cNvSpPr>
          <p:nvPr>
            <p:ph idx="1"/>
          </p:nvPr>
        </p:nvSpPr>
        <p:spPr>
          <a:xfrm>
            <a:off x="323528" y="1628800"/>
            <a:ext cx="4320480" cy="4695800"/>
          </a:xfrm>
        </p:spPr>
        <p:txBody>
          <a:bodyPr>
            <a:normAutofit fontScale="92500"/>
          </a:bodyPr>
          <a:lstStyle/>
          <a:p>
            <a:r>
              <a:rPr lang="tr-TR" b="1" dirty="0" smtClean="0"/>
              <a:t>Sismoloji(Deprem bilim):</a:t>
            </a:r>
            <a:r>
              <a:rPr lang="tr-TR" dirty="0" smtClean="0"/>
              <a:t> Depremlerin oluşumunu, ölçü aletlerini, ölçme yöntemlerini ve deprem ile ilgili diğer konuları inceleyen ve değerlendiren bilim dalına denir. </a:t>
            </a:r>
          </a:p>
          <a:p>
            <a:r>
              <a:rPr lang="tr-TR" b="1" dirty="0" smtClean="0"/>
              <a:t>Sismolog:</a:t>
            </a:r>
            <a:r>
              <a:rPr lang="tr-TR" dirty="0" smtClean="0"/>
              <a:t> Depremlerle ilgili alanlarda çalışan bilim insanlarına ise </a:t>
            </a:r>
            <a:r>
              <a:rPr lang="tr-TR" b="1" dirty="0" smtClean="0"/>
              <a:t>sismolog (deprembilimci) </a:t>
            </a:r>
            <a:r>
              <a:rPr lang="tr-TR" dirty="0" smtClean="0"/>
              <a:t>denir.</a:t>
            </a:r>
          </a:p>
          <a:p>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4788024" y="1628800"/>
            <a:ext cx="4058255"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705</TotalTime>
  <Words>1297</Words>
  <Application>Microsoft Office PowerPoint</Application>
  <PresentationFormat>Ekran Gösterisi (4:3)</PresentationFormat>
  <Paragraphs>121</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Akış</vt:lpstr>
      <vt:lpstr>DEPREM VE HAVA OLAYLARI</vt:lpstr>
      <vt:lpstr>A) DEPREMLE İLGİLİ TEMEL KAVRAMLAR </vt:lpstr>
      <vt:lpstr>1. Deprem Nedir? Nasıl Oluşur?</vt:lpstr>
      <vt:lpstr>Deprem</vt:lpstr>
      <vt:lpstr>Fay, Fay Hattı, Odak Noktası,  Deprem Dalgası, Merkez Üssü</vt:lpstr>
      <vt:lpstr>Öncü ve Artçı Deprem</vt:lpstr>
      <vt:lpstr>Depremin büyüklüğü ve Depremin şiddeti</vt:lpstr>
      <vt:lpstr>Deprem Bölgesi</vt:lpstr>
      <vt:lpstr>Sismoloji ve Sismograf</vt:lpstr>
      <vt:lpstr>2. Türkiye, Deprem Bölgesi midir? </vt:lpstr>
      <vt:lpstr>3. Depremlerin Sebepleri ve Sonuçları  </vt:lpstr>
      <vt:lpstr>3. Depremlerin Sebepleri ve Sonuçları</vt:lpstr>
      <vt:lpstr>4. Depreme Karşı Alınan Önlemler ve Deprem Anında Yapılacaklar </vt:lpstr>
      <vt:lpstr>4. Depreme Karşı Alınan Önlemler ve Deprem Anında Yapılacaklar </vt:lpstr>
      <vt:lpstr>4. Depreme Karşı Alınan Önlemler ve Deprem Anında Yapılacaklar </vt:lpstr>
      <vt:lpstr>B) HAVA OLAYLARI</vt:lpstr>
      <vt:lpstr>1. Havanın Yapısı ve Hava Olayları</vt:lpstr>
      <vt:lpstr>Nem</vt:lpstr>
      <vt:lpstr>Basınç</vt:lpstr>
      <vt:lpstr>Yağış</vt:lpstr>
      <vt:lpstr>Rüzgâr</vt:lpstr>
      <vt:lpstr>Beaufort (Bifort) Ölçeği</vt:lpstr>
      <vt:lpstr>Hortumlar ve Kasırgalar</vt:lpstr>
      <vt:lpstr>Hortumlar ve Kasırgalar</vt:lpstr>
      <vt:lpstr>Yağmur</vt:lpstr>
      <vt:lpstr>Kar</vt:lpstr>
      <vt:lpstr>Dolu</vt:lpstr>
      <vt:lpstr>Sis</vt:lpstr>
      <vt:lpstr>Çiy ve Kırağı</vt:lpstr>
      <vt:lpstr>2. Hava Olaylarının Yeryüzü Şekillerine Etkisi </vt:lpstr>
      <vt:lpstr>2. Hava Olaylarının Yeryüzü Şekillerine Etkisi </vt:lpstr>
      <vt:lpstr>3. Hava Tahmininin Önemi </vt:lpstr>
      <vt:lpstr>3. Hava Tahmininin Önemi </vt:lpstr>
      <vt:lpstr>C) MEVSİMLERİN OLUŞUMU  </vt:lpstr>
      <vt:lpstr>C) MEVSİMLERİN OLUŞUMU  </vt:lpstr>
      <vt:lpstr>C) MEVSİMLERİN OLUŞUMU  </vt:lpstr>
      <vt:lpstr>C) MEVSİMLERİN OLUŞUMU  </vt:lpstr>
      <vt:lpstr>D)İKLİM</vt:lpstr>
      <vt:lpstr>1. İklim ve Hava Olayları Arasındaki Fark </vt:lpstr>
      <vt:lpstr>2. Küresel İklim Değişikliği </vt:lpstr>
      <vt:lpstr>2. Küresel İklim Değişikliği </vt:lpstr>
      <vt:lpstr>2. Küresel İklim Değişikliği </vt:lpstr>
      <vt:lpstr>Slayt 43</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MUSTAFA</cp:lastModifiedBy>
  <cp:revision>101</cp:revision>
  <dcterms:created xsi:type="dcterms:W3CDTF">2010-10-17T16:29:05Z</dcterms:created>
  <dcterms:modified xsi:type="dcterms:W3CDTF">2017-05-06T17:39:58Z</dcterms:modified>
</cp:coreProperties>
</file>