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A8D-2FA9-41BE-90A2-B1D57B96859B}" type="datetimeFigureOut">
              <a:rPr lang="tr-TR" smtClean="0"/>
              <a:t>05.03.2017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5DAA-35DA-46BA-AB87-F187E13D6C57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A8D-2FA9-41BE-90A2-B1D57B96859B}" type="datetimeFigureOut">
              <a:rPr lang="tr-TR" smtClean="0"/>
              <a:t>05.03.2017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5DAA-35DA-46BA-AB87-F187E13D6C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A8D-2FA9-41BE-90A2-B1D57B96859B}" type="datetimeFigureOut">
              <a:rPr lang="tr-TR" smtClean="0"/>
              <a:t>05.03.2017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5DAA-35DA-46BA-AB87-F187E13D6C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A8D-2FA9-41BE-90A2-B1D57B96859B}" type="datetimeFigureOut">
              <a:rPr lang="tr-TR" smtClean="0"/>
              <a:t>05.03.2017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5DAA-35DA-46BA-AB87-F187E13D6C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A8D-2FA9-41BE-90A2-B1D57B96859B}" type="datetimeFigureOut">
              <a:rPr lang="tr-TR" smtClean="0"/>
              <a:t>05.03.2017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5DAA-35DA-46BA-AB87-F187E13D6C57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A8D-2FA9-41BE-90A2-B1D57B96859B}" type="datetimeFigureOut">
              <a:rPr lang="tr-TR" smtClean="0"/>
              <a:t>05.03.2017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5DAA-35DA-46BA-AB87-F187E13D6C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A8D-2FA9-41BE-90A2-B1D57B96859B}" type="datetimeFigureOut">
              <a:rPr lang="tr-TR" smtClean="0"/>
              <a:t>05.03.2017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5DAA-35DA-46BA-AB87-F187E13D6C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A8D-2FA9-41BE-90A2-B1D57B96859B}" type="datetimeFigureOut">
              <a:rPr lang="tr-TR" smtClean="0"/>
              <a:t>05.03.2017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055DAA-35DA-46BA-AB87-F187E13D6C5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A8D-2FA9-41BE-90A2-B1D57B96859B}" type="datetimeFigureOut">
              <a:rPr lang="tr-TR" smtClean="0"/>
              <a:t>05.03.2017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5DAA-35DA-46BA-AB87-F187E13D6C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A8D-2FA9-41BE-90A2-B1D57B96859B}" type="datetimeFigureOut">
              <a:rPr lang="tr-TR" smtClean="0"/>
              <a:t>05.03.2017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1055DAA-35DA-46BA-AB87-F187E13D6C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47FFA8D-2FA9-41BE-90A2-B1D57B96859B}" type="datetimeFigureOut">
              <a:rPr lang="tr-TR" smtClean="0"/>
              <a:t>05.03.2017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55DAA-35DA-46BA-AB87-F187E13D6C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7FFA8D-2FA9-41BE-90A2-B1D57B96859B}" type="datetimeFigureOut">
              <a:rPr lang="tr-TR" smtClean="0"/>
              <a:t>05.03.2017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055DAA-35DA-46BA-AB87-F187E13D6C57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6258" name="Picture 2" descr="biyoteknoloj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42" name="Picture 2" descr="klonlanmış canlıla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1" y="188640"/>
            <a:ext cx="9084489" cy="628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klonlanmış canlıla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333750" cy="2209801"/>
          </a:xfrm>
          <a:prstGeom prst="rect">
            <a:avLst/>
          </a:prstGeom>
          <a:noFill/>
        </p:spPr>
      </p:pic>
      <p:pic>
        <p:nvPicPr>
          <p:cNvPr id="110596" name="Picture 4" descr="klonlanmış canlılar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3971252" cy="2636912"/>
          </a:xfrm>
          <a:prstGeom prst="rect">
            <a:avLst/>
          </a:prstGeom>
          <a:noFill/>
        </p:spPr>
      </p:pic>
      <p:pic>
        <p:nvPicPr>
          <p:cNvPr id="110598" name="Picture 6" descr="klonlanmış canlılar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3995936" cy="3204536"/>
          </a:xfrm>
          <a:prstGeom prst="rect">
            <a:avLst/>
          </a:prstGeom>
          <a:noFill/>
        </p:spPr>
      </p:pic>
      <p:pic>
        <p:nvPicPr>
          <p:cNvPr id="110600" name="Picture 8" descr="klonlanmış canlılar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212976"/>
            <a:ext cx="47625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f- DNA parmak izi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Canlının vücut parçalarından alınan DNA’nın şifresinin belirlenmesidir.</a:t>
            </a:r>
            <a:br>
              <a:rPr lang="tr-TR" dirty="0" smtClean="0"/>
            </a:br>
            <a:r>
              <a:rPr lang="tr-TR" dirty="0" smtClean="0"/>
              <a:t>Adli suçlarda, babalık testinde ve kalıtsal hastalıkların belirlenmesinde DNA parmak izi kullanılır.</a:t>
            </a: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900" b="1" dirty="0" err="1" smtClean="0"/>
              <a:t>Biyo</a:t>
            </a:r>
            <a:r>
              <a:rPr lang="tr-TR" sz="4900" b="1" dirty="0" smtClean="0"/>
              <a:t>-teknoloji </a:t>
            </a:r>
            <a:r>
              <a:rPr lang="tr-TR" sz="4900" b="1" dirty="0" smtClean="0"/>
              <a:t>uygulama alanları nelerdir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109570" name="Picture 2" descr="dna parmak iz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149080"/>
            <a:ext cx="3744416" cy="2469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g- Antibiyotik üretimi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Biyo</a:t>
            </a:r>
            <a:r>
              <a:rPr lang="tr-TR" dirty="0" smtClean="0"/>
              <a:t>-teknoloji sayesinde gelişen mikrop çeşitlerine karşı yeni antibiyotik üretimi yapılmaktadır.</a:t>
            </a:r>
          </a:p>
          <a:p>
            <a:endParaRPr lang="tr-TR" dirty="0"/>
          </a:p>
        </p:txBody>
      </p:sp>
      <p:pic>
        <p:nvPicPr>
          <p:cNvPr id="108546" name="Picture 2" descr="antibiyotik üretim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19499"/>
            <a:ext cx="5772150" cy="3238501"/>
          </a:xfrm>
          <a:prstGeom prst="rect">
            <a:avLst/>
          </a:prstGeom>
          <a:noFill/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900" b="1" dirty="0" err="1" smtClean="0"/>
              <a:t>Biyo</a:t>
            </a:r>
            <a:r>
              <a:rPr lang="tr-TR" sz="4900" b="1" dirty="0" smtClean="0"/>
              <a:t>-teknoloji </a:t>
            </a:r>
            <a:r>
              <a:rPr lang="tr-TR" sz="4900" b="1" dirty="0" smtClean="0"/>
              <a:t>uygulama alanları nelerdir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r-TR" b="1" dirty="0" smtClean="0"/>
              <a:t>h- Yapay organ üretimi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Biyo</a:t>
            </a:r>
            <a:r>
              <a:rPr lang="tr-TR" dirty="0" smtClean="0"/>
              <a:t>-teknoloji sayesinde böbrek, kalp ve akciğer yapay olarak üretildi.</a:t>
            </a:r>
          </a:p>
          <a:p>
            <a:pPr fontAlgn="base"/>
            <a:r>
              <a:rPr lang="tr-TR" dirty="0" smtClean="0"/>
              <a:t> </a:t>
            </a:r>
          </a:p>
          <a:p>
            <a:endParaRPr lang="tr-TR" dirty="0"/>
          </a:p>
        </p:txBody>
      </p:sp>
      <p:pic>
        <p:nvPicPr>
          <p:cNvPr id="120834" name="Picture 2" descr="yapay orga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533900" cy="3400426"/>
          </a:xfrm>
          <a:prstGeom prst="rect">
            <a:avLst/>
          </a:prstGeom>
          <a:noFill/>
        </p:spPr>
      </p:pic>
      <p:pic>
        <p:nvPicPr>
          <p:cNvPr id="120836" name="Picture 4" descr="yapay organ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447256" cy="2585442"/>
          </a:xfrm>
          <a:prstGeom prst="rect">
            <a:avLst/>
          </a:prstGeom>
          <a:noFill/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900" b="1" dirty="0" err="1" smtClean="0"/>
              <a:t>Biyo</a:t>
            </a:r>
            <a:r>
              <a:rPr lang="tr-TR" sz="4900" b="1" dirty="0" smtClean="0"/>
              <a:t>-teknoloji </a:t>
            </a:r>
            <a:r>
              <a:rPr lang="tr-TR" sz="4900" b="1" dirty="0" smtClean="0"/>
              <a:t>uygulama alanları nelerdir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Biyo</a:t>
            </a:r>
            <a:r>
              <a:rPr lang="tr-TR" b="1" dirty="0" smtClean="0"/>
              <a:t>-teknolojinin faydaları nelerdir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/>
            <a:r>
              <a:rPr lang="tr-TR" dirty="0" err="1" smtClean="0"/>
              <a:t>Biyo</a:t>
            </a:r>
            <a:r>
              <a:rPr lang="tr-TR" dirty="0" smtClean="0"/>
              <a:t>-teknoloji </a:t>
            </a:r>
            <a:r>
              <a:rPr lang="tr-TR" dirty="0" smtClean="0"/>
              <a:t>sayesinde yeni ilaçlar üretilmektedir.</a:t>
            </a:r>
          </a:p>
          <a:p>
            <a:pPr lvl="0" fontAlgn="base"/>
            <a:r>
              <a:rPr lang="tr-TR" dirty="0" smtClean="0"/>
              <a:t>Hastalıkların tanı ve tedavisinde yarar sağlar.</a:t>
            </a:r>
          </a:p>
          <a:p>
            <a:pPr lvl="0" fontAlgn="base"/>
            <a:r>
              <a:rPr lang="tr-TR" dirty="0" smtClean="0"/>
              <a:t>Bazı hormon, antibiyotik  ve vitaminler üretilir.</a:t>
            </a:r>
          </a:p>
          <a:p>
            <a:pPr lvl="0" fontAlgn="base"/>
            <a:r>
              <a:rPr lang="tr-TR" dirty="0" smtClean="0"/>
              <a:t>Canlılarda bazı zararlı genlerin ayrıştırılmasını sağlar.</a:t>
            </a:r>
          </a:p>
          <a:p>
            <a:pPr lvl="0" fontAlgn="base"/>
            <a:r>
              <a:rPr lang="tr-TR" dirty="0" smtClean="0"/>
              <a:t>Yeni ve üstün özellikte (verimli, sağlıklı ve kaliteli) bitki ve hayvanların üretilir.</a:t>
            </a:r>
          </a:p>
          <a:p>
            <a:pPr lvl="0" fontAlgn="base"/>
            <a:r>
              <a:rPr lang="tr-TR" dirty="0" smtClean="0"/>
              <a:t>İnsanlarda zarar gören doku ve organların, yapay doku ve organla değiştirilir.</a:t>
            </a:r>
          </a:p>
          <a:p>
            <a:pPr lvl="0" fontAlgn="base"/>
            <a:r>
              <a:rPr lang="tr-TR" dirty="0" smtClean="0"/>
              <a:t>Kirli suların arıtılmasında </a:t>
            </a:r>
            <a:r>
              <a:rPr lang="tr-TR" dirty="0" err="1" smtClean="0"/>
              <a:t>biyo</a:t>
            </a:r>
            <a:r>
              <a:rPr lang="tr-TR" dirty="0" smtClean="0"/>
              <a:t>-teknoloji ürünü bakteriler kullanılmaktadır.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/>
            <a:r>
              <a:rPr lang="tr-TR" dirty="0" err="1" smtClean="0"/>
              <a:t>Biyo</a:t>
            </a:r>
            <a:r>
              <a:rPr lang="tr-TR" dirty="0" smtClean="0"/>
              <a:t>-teknoloji sayesinde bitkiler ve hayvanlar hastalıklara karşı dirençli olur.</a:t>
            </a:r>
          </a:p>
          <a:p>
            <a:pPr lvl="0" fontAlgn="base"/>
            <a:r>
              <a:rPr lang="tr-TR" dirty="0" smtClean="0"/>
              <a:t>Daha sağlıklı canlılar üretildiği için gübre ve ilaç kullanımı azalır, bu sayede çevre korunur.</a:t>
            </a:r>
          </a:p>
          <a:p>
            <a:pPr lvl="0" fontAlgn="base"/>
            <a:r>
              <a:rPr lang="tr-TR" dirty="0" smtClean="0"/>
              <a:t>Temizlik ürünleri daha az maliyetle üretilir.</a:t>
            </a:r>
          </a:p>
          <a:p>
            <a:pPr lvl="0" fontAlgn="base"/>
            <a:r>
              <a:rPr lang="tr-TR" dirty="0" smtClean="0"/>
              <a:t>Yapay doku ve organlar üretilmiştir.</a:t>
            </a:r>
          </a:p>
          <a:p>
            <a:pPr lvl="0" fontAlgn="base"/>
            <a:r>
              <a:rPr lang="tr-TR" dirty="0" smtClean="0"/>
              <a:t>Genetik hastalıklara karşı gen tedavisi ve kök hücreler kullanılmaktadır.</a:t>
            </a:r>
          </a:p>
          <a:p>
            <a:pPr lvl="0" fontAlgn="base"/>
            <a:r>
              <a:rPr lang="tr-TR" dirty="0" smtClean="0"/>
              <a:t>Sebze ve meyvelerin raf ömrü uzatılmıştır.</a:t>
            </a: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Biyo</a:t>
            </a:r>
            <a:r>
              <a:rPr lang="tr-TR" b="1" dirty="0" smtClean="0"/>
              <a:t>-teknolojinin faydaları nelerdir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Biyo</a:t>
            </a:r>
            <a:r>
              <a:rPr lang="tr-TR" b="1" dirty="0" smtClean="0"/>
              <a:t>-teknolojinin zararları nelerdir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/>
            <a:r>
              <a:rPr lang="tr-TR" dirty="0" smtClean="0"/>
              <a:t>Biyolojik silah yapımında kullanılır.</a:t>
            </a:r>
          </a:p>
          <a:p>
            <a:pPr lvl="0" fontAlgn="base"/>
            <a:r>
              <a:rPr lang="tr-TR" dirty="0" smtClean="0"/>
              <a:t>GDO (Genetiği Değiştirilmiş Organizmalar) </a:t>
            </a:r>
            <a:r>
              <a:rPr lang="tr-TR" dirty="0" err="1" smtClean="0"/>
              <a:t>biyo</a:t>
            </a:r>
            <a:r>
              <a:rPr lang="tr-TR" dirty="0" smtClean="0"/>
              <a:t>-teknoloji ürünüdür.</a:t>
            </a:r>
          </a:p>
          <a:p>
            <a:pPr lvl="0" fontAlgn="base"/>
            <a:r>
              <a:rPr lang="tr-TR" dirty="0" smtClean="0"/>
              <a:t>GDO ürünler insanlarda alerjiye ve başka hastalıklara neden olmaktadır.</a:t>
            </a:r>
          </a:p>
          <a:p>
            <a:pPr lvl="0" fontAlgn="base"/>
            <a:r>
              <a:rPr lang="tr-TR" dirty="0" err="1" smtClean="0"/>
              <a:t>GDO’lu</a:t>
            </a:r>
            <a:r>
              <a:rPr lang="tr-TR" dirty="0" smtClean="0"/>
              <a:t> ürünler dünyada DNA kirliliğine neden olmaktadır. Doğal ürünler gittikçe azalmaktadır.</a:t>
            </a:r>
          </a:p>
          <a:p>
            <a:pPr lvl="0" fontAlgn="base"/>
            <a:r>
              <a:rPr lang="tr-TR" dirty="0" smtClean="0"/>
              <a:t>Ekolojik dengenin bozulmasına neden olmaktadır.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tr-TR" dirty="0" err="1" smtClean="0"/>
              <a:t>Biyo</a:t>
            </a:r>
            <a:r>
              <a:rPr lang="tr-TR" dirty="0" smtClean="0"/>
              <a:t>-teknoloji ile elde edilen tohumlar kısır olmaktadır. ( Üreticiden tekrar tohum almanız gerekmektedir.)</a:t>
            </a:r>
          </a:p>
          <a:p>
            <a:pPr lvl="0" fontAlgn="base"/>
            <a:r>
              <a:rPr lang="tr-TR" dirty="0" err="1" smtClean="0"/>
              <a:t>Biyo</a:t>
            </a:r>
            <a:r>
              <a:rPr lang="tr-TR" dirty="0" smtClean="0"/>
              <a:t>-teknoloji canlılarda mutasyona neden olabilmektedir.</a:t>
            </a:r>
          </a:p>
          <a:p>
            <a:pPr lvl="0" fontAlgn="base"/>
            <a:r>
              <a:rPr lang="tr-TR" dirty="0" err="1" smtClean="0"/>
              <a:t>Biyo</a:t>
            </a:r>
            <a:r>
              <a:rPr lang="tr-TR" dirty="0" smtClean="0"/>
              <a:t>-teknoloji gücüne elinde tutan şirketler ve ülkeler gelir dengesizliğine neden olmaktadır.</a:t>
            </a: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Biyo</a:t>
            </a:r>
            <a:r>
              <a:rPr lang="tr-TR" b="1" dirty="0" smtClean="0"/>
              <a:t>-teknolojinin zararları nelerdir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Geçmişten günümüze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biyo</a:t>
            </a:r>
            <a:r>
              <a:rPr lang="tr-TR" b="1" dirty="0" smtClean="0"/>
              <a:t>-teknolojinin </a:t>
            </a:r>
            <a:r>
              <a:rPr lang="tr-TR" b="1" dirty="0" smtClean="0"/>
              <a:t>gelişimi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tr-TR" dirty="0" err="1" smtClean="0"/>
              <a:t>Biyo</a:t>
            </a:r>
            <a:r>
              <a:rPr lang="tr-TR" dirty="0" smtClean="0"/>
              <a:t>-teknolojinin gelişimi insanlık tarihi kadar eskidir.</a:t>
            </a:r>
            <a:br>
              <a:rPr lang="tr-TR" dirty="0" smtClean="0"/>
            </a:br>
            <a:r>
              <a:rPr lang="tr-TR" dirty="0" smtClean="0"/>
              <a:t>Maya bakterileri ile sütün, biranın mayalanması ilk </a:t>
            </a:r>
            <a:r>
              <a:rPr lang="tr-TR" dirty="0" err="1" smtClean="0"/>
              <a:t>biyo</a:t>
            </a:r>
            <a:r>
              <a:rPr lang="tr-TR" dirty="0" smtClean="0"/>
              <a:t>-teknoloji ürünü sayılabilir.</a:t>
            </a:r>
          </a:p>
          <a:p>
            <a:pPr fontAlgn="base"/>
            <a:r>
              <a:rPr lang="tr-TR" dirty="0" smtClean="0"/>
              <a:t>MÖ 4000 yıllarında sütün mayalanması ile yoğurt üretildi.</a:t>
            </a:r>
          </a:p>
          <a:p>
            <a:pPr fontAlgn="base"/>
            <a:r>
              <a:rPr lang="tr-TR" dirty="0" smtClean="0"/>
              <a:t>1866 yılında </a:t>
            </a:r>
            <a:r>
              <a:rPr lang="tr-TR" dirty="0" err="1" smtClean="0"/>
              <a:t>Mendel</a:t>
            </a:r>
            <a:r>
              <a:rPr lang="tr-TR" dirty="0" smtClean="0"/>
              <a:t> genetik bilimine önemli katkılar sağlamıştır. Bezelye bitkilerini çaprazlayarak kalıtımın kurallarını buldu.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352928" cy="5373216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Biyo</a:t>
            </a:r>
            <a:r>
              <a:rPr lang="tr-TR" sz="2800" dirty="0" smtClean="0"/>
              <a:t>-teknoloji nedir?</a:t>
            </a:r>
          </a:p>
          <a:p>
            <a:r>
              <a:rPr lang="tr-TR" sz="2800" b="1" dirty="0" err="1" smtClean="0"/>
              <a:t>Biyo</a:t>
            </a:r>
            <a:r>
              <a:rPr lang="tr-TR" sz="2800" b="1" dirty="0" smtClean="0"/>
              <a:t>-teknoloji </a:t>
            </a:r>
            <a:r>
              <a:rPr lang="tr-TR" sz="2800" b="1" dirty="0" smtClean="0"/>
              <a:t>uygulama alanları </a:t>
            </a:r>
            <a:r>
              <a:rPr lang="tr-TR" sz="2800" b="1" dirty="0" smtClean="0"/>
              <a:t>nelerdir</a:t>
            </a:r>
            <a:r>
              <a:rPr lang="tr-TR" sz="2800" dirty="0" smtClean="0"/>
              <a:t>?</a:t>
            </a:r>
            <a:endParaRPr lang="tr-TR" sz="2800" dirty="0" smtClean="0"/>
          </a:p>
          <a:p>
            <a:r>
              <a:rPr lang="tr-TR" sz="2800" dirty="0" err="1" smtClean="0"/>
              <a:t>Biyo</a:t>
            </a:r>
            <a:r>
              <a:rPr lang="tr-TR" sz="2800" dirty="0" smtClean="0"/>
              <a:t>-teknoloji olumlu ve olumsuz yönleri?</a:t>
            </a:r>
          </a:p>
          <a:p>
            <a:r>
              <a:rPr lang="tr-TR" sz="2800" dirty="0" err="1" smtClean="0"/>
              <a:t>Biyo</a:t>
            </a:r>
            <a:r>
              <a:rPr lang="tr-TR" sz="2800" dirty="0" smtClean="0"/>
              <a:t>-teknoloji tarihçesi?</a:t>
            </a:r>
          </a:p>
          <a:p>
            <a:r>
              <a:rPr lang="tr-TR" sz="2800" b="1" dirty="0" err="1" smtClean="0"/>
              <a:t>Biyo</a:t>
            </a:r>
            <a:r>
              <a:rPr lang="tr-TR" sz="2800" b="1" dirty="0" smtClean="0"/>
              <a:t>-teknoloji </a:t>
            </a:r>
            <a:r>
              <a:rPr lang="tr-TR" sz="2800" b="1" dirty="0" smtClean="0"/>
              <a:t>alanında çalışan meslek </a:t>
            </a:r>
            <a:r>
              <a:rPr lang="tr-TR" sz="2800" b="1" dirty="0" smtClean="0"/>
              <a:t>dalları?</a:t>
            </a:r>
            <a:endParaRPr lang="tr-TR" sz="2800" dirty="0" smtClean="0"/>
          </a:p>
          <a:p>
            <a:endParaRPr lang="tr-TR" sz="2800" dirty="0" smtClean="0"/>
          </a:p>
          <a:p>
            <a:endParaRPr lang="tr-TR" sz="2800" dirty="0"/>
          </a:p>
        </p:txBody>
      </p:sp>
      <p:pic>
        <p:nvPicPr>
          <p:cNvPr id="104450" name="Picture 2" descr="biyoteknoloj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896" cy="2024844"/>
          </a:xfrm>
          <a:prstGeom prst="rect">
            <a:avLst/>
          </a:prstGeom>
          <a:noFill/>
        </p:spPr>
      </p:pic>
      <p:pic>
        <p:nvPicPr>
          <p:cNvPr id="104452" name="Picture 4" descr="biyoteknoloj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0"/>
            <a:ext cx="3275856" cy="1965515"/>
          </a:xfrm>
          <a:prstGeom prst="rect">
            <a:avLst/>
          </a:prstGeom>
          <a:noFill/>
        </p:spPr>
      </p:pic>
      <p:pic>
        <p:nvPicPr>
          <p:cNvPr id="104454" name="Picture 6" descr="biyoteknoloji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32250"/>
            <a:ext cx="2699792" cy="172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tr-TR" dirty="0" smtClean="0"/>
              <a:t>1882 yılında Hücre bölünmesinde kromozomları gözlemledi.</a:t>
            </a:r>
          </a:p>
          <a:p>
            <a:pPr fontAlgn="base"/>
            <a:r>
              <a:rPr lang="tr-TR" dirty="0" smtClean="0"/>
              <a:t>1926 yılında </a:t>
            </a:r>
            <a:r>
              <a:rPr lang="tr-TR" dirty="0" err="1" smtClean="0"/>
              <a:t>Herman</a:t>
            </a:r>
            <a:r>
              <a:rPr lang="tr-TR" dirty="0" smtClean="0"/>
              <a:t> </a:t>
            </a:r>
            <a:r>
              <a:rPr lang="tr-TR" dirty="0" err="1" smtClean="0"/>
              <a:t>Mueller</a:t>
            </a:r>
            <a:r>
              <a:rPr lang="tr-TR" dirty="0" smtClean="0"/>
              <a:t> X ışınlarının meyve sineklerinde mutasyona neden olduğunu gözlemledi.</a:t>
            </a:r>
          </a:p>
          <a:p>
            <a:pPr fontAlgn="base"/>
            <a:r>
              <a:rPr lang="tr-TR" dirty="0" smtClean="0"/>
              <a:t>1950 yılında ilk yapay döllenme gerçekleştirildi.</a:t>
            </a:r>
          </a:p>
          <a:p>
            <a:pPr fontAlgn="base"/>
            <a:r>
              <a:rPr lang="tr-TR" dirty="0" smtClean="0"/>
              <a:t>1953 yılında James Watson ve Francis </a:t>
            </a:r>
            <a:r>
              <a:rPr lang="tr-TR" dirty="0" err="1" smtClean="0"/>
              <a:t>Crick</a:t>
            </a:r>
            <a:r>
              <a:rPr lang="tr-TR" dirty="0" smtClean="0"/>
              <a:t> DNA’yı çift sarmal yapıda olduğunu </a:t>
            </a:r>
            <a:r>
              <a:rPr lang="tr-TR" dirty="0" smtClean="0"/>
              <a:t>keşfettiler.</a:t>
            </a:r>
          </a:p>
          <a:p>
            <a:pPr fontAlgn="base"/>
            <a:r>
              <a:rPr lang="tr-TR" dirty="0" smtClean="0"/>
              <a:t>DNA’nın </a:t>
            </a:r>
            <a:r>
              <a:rPr lang="tr-TR" dirty="0" smtClean="0"/>
              <a:t>keşfi ile moleküler biyolojinin gelişimi yeni uygulama alanları geliştirmiştir.</a:t>
            </a: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Geçmişten günümüze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biyo</a:t>
            </a:r>
            <a:r>
              <a:rPr lang="tr-TR" b="1" dirty="0" smtClean="0"/>
              <a:t>-teknolojinin </a:t>
            </a:r>
            <a:r>
              <a:rPr lang="tr-TR" b="1" dirty="0" smtClean="0"/>
              <a:t>gelişimi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tr-TR" dirty="0" smtClean="0"/>
              <a:t>1970 yılında yabancı genler bakterilere yerleştirilmiştir.</a:t>
            </a:r>
          </a:p>
          <a:p>
            <a:pPr fontAlgn="base"/>
            <a:r>
              <a:rPr lang="tr-TR" dirty="0" smtClean="0"/>
              <a:t>1982 yılında bakterilerden </a:t>
            </a:r>
            <a:r>
              <a:rPr lang="tr-TR" dirty="0" err="1" smtClean="0"/>
              <a:t>insülin</a:t>
            </a:r>
            <a:r>
              <a:rPr lang="tr-TR" dirty="0" smtClean="0"/>
              <a:t> üretildi.</a:t>
            </a:r>
          </a:p>
          <a:p>
            <a:pPr fontAlgn="base"/>
            <a:r>
              <a:rPr lang="tr-TR" dirty="0" smtClean="0"/>
              <a:t>1984 yılında genetik </a:t>
            </a:r>
            <a:r>
              <a:rPr lang="tr-TR" dirty="0" err="1" smtClean="0"/>
              <a:t>parmakizi</a:t>
            </a:r>
            <a:r>
              <a:rPr lang="tr-TR" dirty="0" smtClean="0"/>
              <a:t> yöntemini keşfedildi.</a:t>
            </a:r>
          </a:p>
          <a:p>
            <a:pPr fontAlgn="base"/>
            <a:r>
              <a:rPr lang="tr-TR" dirty="0" smtClean="0"/>
              <a:t>1986 yılında ilk </a:t>
            </a:r>
            <a:r>
              <a:rPr lang="tr-TR" dirty="0" err="1" smtClean="0"/>
              <a:t>biyo</a:t>
            </a:r>
            <a:r>
              <a:rPr lang="tr-TR" dirty="0" smtClean="0"/>
              <a:t>-teknolojik aşı (Hepatit-B) üretildi.</a:t>
            </a:r>
          </a:p>
          <a:p>
            <a:pPr fontAlgn="base"/>
            <a:r>
              <a:rPr lang="tr-TR" dirty="0" smtClean="0"/>
              <a:t>1992 yılında askerlerin kimliklerinin belirlenmesinde DNA testi uygulandı.</a:t>
            </a: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Geçmişten günümüze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biyo</a:t>
            </a:r>
            <a:r>
              <a:rPr lang="tr-TR" b="1" dirty="0" smtClean="0"/>
              <a:t>-teknolojinin </a:t>
            </a:r>
            <a:r>
              <a:rPr lang="tr-TR" b="1" dirty="0" smtClean="0"/>
              <a:t>gelişimi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r-TR" dirty="0" smtClean="0"/>
              <a:t>1997 yılında klonlama yolu ile </a:t>
            </a:r>
            <a:r>
              <a:rPr lang="tr-TR" dirty="0" err="1" smtClean="0"/>
              <a:t>Dolly</a:t>
            </a:r>
            <a:r>
              <a:rPr lang="tr-TR" dirty="0" smtClean="0"/>
              <a:t> adı verilen bir koyun dünyaya geldi.</a:t>
            </a:r>
          </a:p>
          <a:p>
            <a:pPr fontAlgn="base"/>
            <a:r>
              <a:rPr lang="tr-TR" dirty="0" smtClean="0"/>
              <a:t>2003 yılında insan genom projesi ile insan DNA’sının haritası çıkarıldı.</a:t>
            </a: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Geçmişten günümüze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biyo</a:t>
            </a:r>
            <a:r>
              <a:rPr lang="tr-TR" b="1" dirty="0" smtClean="0"/>
              <a:t>-teknolojinin </a:t>
            </a:r>
            <a:r>
              <a:rPr lang="tr-TR" b="1" dirty="0" smtClean="0"/>
              <a:t>gelişimi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Biyo</a:t>
            </a:r>
            <a:r>
              <a:rPr lang="tr-TR" b="1" dirty="0" smtClean="0"/>
              <a:t>-teknoloji alanında çalışan meslek dalları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tr-TR" dirty="0" err="1" smtClean="0"/>
              <a:t>Biyo</a:t>
            </a:r>
            <a:r>
              <a:rPr lang="tr-TR" dirty="0" smtClean="0"/>
              <a:t>-teknoloji </a:t>
            </a:r>
            <a:r>
              <a:rPr lang="tr-TR" dirty="0" smtClean="0"/>
              <a:t>uygulamaları mikrobiyoloji, biyokimya, moleküler biyoloji, genetik, fizyoloji gibi farklı alanlardan yararlanır.</a:t>
            </a:r>
          </a:p>
          <a:p>
            <a:pPr fontAlgn="base"/>
            <a:r>
              <a:rPr lang="tr-TR" b="1" dirty="0" smtClean="0"/>
              <a:t>a- Mikrobiyoloji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Mikropları ve mikroorganizmaları inceleyen bilim dalıdır.</a:t>
            </a:r>
          </a:p>
          <a:p>
            <a:pPr fontAlgn="base"/>
            <a:r>
              <a:rPr lang="tr-TR" b="1" dirty="0" smtClean="0"/>
              <a:t>b- Biyokimya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Canlıların vücudundaki kimyasal maddeleri ve kimyasal olayları inceleyen bilim dalıdır.</a:t>
            </a:r>
          </a:p>
          <a:p>
            <a:pPr fontAlgn="base"/>
            <a:r>
              <a:rPr lang="tr-TR" b="1" dirty="0" smtClean="0"/>
              <a:t>c- Moleküler Biyoloji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Canlıların yapısındaki protein, </a:t>
            </a:r>
            <a:r>
              <a:rPr lang="tr-TR" dirty="0" err="1" smtClean="0"/>
              <a:t>nükleik</a:t>
            </a:r>
            <a:r>
              <a:rPr lang="tr-TR" dirty="0" smtClean="0"/>
              <a:t> asit ve enzim gibi yapıları inceleyen bilim dalıdır.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7467600" cy="4525963"/>
          </a:xfrm>
        </p:spPr>
        <p:txBody>
          <a:bodyPr/>
          <a:lstStyle/>
          <a:p>
            <a:pPr fontAlgn="base"/>
            <a:r>
              <a:rPr lang="tr-TR" sz="4800" b="1" dirty="0" err="1" smtClean="0"/>
              <a:t>Biyo</a:t>
            </a:r>
            <a:r>
              <a:rPr lang="tr-TR" sz="4800" b="1" dirty="0" smtClean="0"/>
              <a:t>-teknoloji nedir</a:t>
            </a:r>
          </a:p>
          <a:p>
            <a:pPr fontAlgn="base"/>
            <a:r>
              <a:rPr lang="tr-TR" i="1" dirty="0" smtClean="0"/>
              <a:t>Canlıların yapılarında çeşitli teknolojiler kullanılarak değişiklikler meydana getirmek, bu sayede ihtiyacımız olan ürünlerin üretilmesini sağlayan teknolojiye </a:t>
            </a:r>
            <a:r>
              <a:rPr lang="tr-TR" b="1" i="1" dirty="0" err="1" smtClean="0"/>
              <a:t>Biyo</a:t>
            </a:r>
            <a:r>
              <a:rPr lang="tr-TR" b="1" i="1" dirty="0" smtClean="0"/>
              <a:t>-teknoloji</a:t>
            </a:r>
            <a:r>
              <a:rPr lang="tr-TR" i="1" dirty="0" smtClean="0"/>
              <a:t> denir. Kısaca canlıların ekonomik olarak iyileştirilerek endüstride kullanımını sağlar.</a:t>
            </a:r>
          </a:p>
          <a:p>
            <a:endParaRPr lang="tr-TR" dirty="0"/>
          </a:p>
        </p:txBody>
      </p:sp>
      <p:pic>
        <p:nvPicPr>
          <p:cNvPr id="102402" name="Picture 2" descr="biyoteknoloj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1556792"/>
          </a:xfrm>
          <a:prstGeom prst="rect">
            <a:avLst/>
          </a:prstGeom>
          <a:noFill/>
        </p:spPr>
      </p:pic>
      <p:pic>
        <p:nvPicPr>
          <p:cNvPr id="102404" name="Picture 4" descr="biyoteknoloj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6265" y="0"/>
            <a:ext cx="3197735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900" b="1" dirty="0" err="1" smtClean="0"/>
              <a:t>Biyo</a:t>
            </a:r>
            <a:r>
              <a:rPr lang="tr-TR" sz="4900" b="1" dirty="0" smtClean="0"/>
              <a:t>-teknoloji </a:t>
            </a:r>
            <a:r>
              <a:rPr lang="tr-TR" sz="4900" b="1" dirty="0" smtClean="0"/>
              <a:t>uygulama alanları nelerdir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tr-TR" b="1" u="sng" dirty="0" smtClean="0"/>
              <a:t>a- GDO ürünler elde edilmesi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dirty="0" smtClean="0"/>
              <a:t>Canlıların gen yapısını değiştirerek yeni ve üstün özellikli ürünlerin elde edilmesini  sağlar. Besin değer yüksek, hastalıklara karşı bağışıklığı artırılmış  ve iklim şartlarına dayanıklı bitki ve hayvanlar üretilmiştir.</a:t>
            </a:r>
          </a:p>
          <a:p>
            <a:endParaRPr lang="tr-TR" dirty="0"/>
          </a:p>
        </p:txBody>
      </p:sp>
      <p:pic>
        <p:nvPicPr>
          <p:cNvPr id="101378" name="Picture 2" descr="biyoteknoloj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1749"/>
            <a:ext cx="3384376" cy="2256251"/>
          </a:xfrm>
          <a:prstGeom prst="rect">
            <a:avLst/>
          </a:prstGeom>
          <a:noFill/>
        </p:spPr>
      </p:pic>
      <p:pic>
        <p:nvPicPr>
          <p:cNvPr id="101382" name="Picture 6" descr="genetik ıslah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476750"/>
            <a:ext cx="47625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525963"/>
          </a:xfrm>
        </p:spPr>
        <p:txBody>
          <a:bodyPr/>
          <a:lstStyle/>
          <a:p>
            <a:r>
              <a:rPr lang="tr-TR" b="1" dirty="0" smtClean="0"/>
              <a:t>b- Genetik ıslah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Üstün özellikleri olan canlıların, bu özelliklerinin başka canlılarda toplanarak daha verimli canlılar üretilmesini sağlar.</a:t>
            </a: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900" b="1" dirty="0" err="1" smtClean="0"/>
              <a:t>Biyo</a:t>
            </a:r>
            <a:r>
              <a:rPr lang="tr-TR" sz="4900" b="1" dirty="0" smtClean="0"/>
              <a:t>-teknoloji </a:t>
            </a:r>
            <a:r>
              <a:rPr lang="tr-TR" sz="4900" b="1" dirty="0" smtClean="0"/>
              <a:t>uygulama alanları nelerdir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c- Kök hücre tedavisi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Kordon kanı ve kemik iliğinden alınan hücreler ile felç, kanser ve genetik hastalıkların tedavi edilmesidir.</a:t>
            </a: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900" b="1" dirty="0" err="1" smtClean="0"/>
              <a:t>Biyo</a:t>
            </a:r>
            <a:r>
              <a:rPr lang="tr-TR" sz="4900" b="1" dirty="0" smtClean="0"/>
              <a:t>-teknoloji </a:t>
            </a:r>
            <a:r>
              <a:rPr lang="tr-TR" sz="4900" b="1" dirty="0" smtClean="0"/>
              <a:t>uygulama alanları nelerdir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99330" name="Picture 2" descr="kök hücre tedavis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4032448" cy="2666620"/>
          </a:xfrm>
          <a:prstGeom prst="rect">
            <a:avLst/>
          </a:prstGeom>
          <a:noFill/>
        </p:spPr>
      </p:pic>
      <p:pic>
        <p:nvPicPr>
          <p:cNvPr id="99332" name="Picture 4" descr="kök hücre tedavis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851498" cy="2464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8306" name="Picture 2" descr="kök hücre tedavisi nasıl yapılı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284754" cy="6330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d- Aşı üretimi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Biyo</a:t>
            </a:r>
            <a:r>
              <a:rPr lang="tr-TR" dirty="0" smtClean="0"/>
              <a:t>-teknoloji sayesinde mikroplara karşı aşı üretilmektedir.</a:t>
            </a: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900" b="1" dirty="0" err="1" smtClean="0"/>
              <a:t>Biyo</a:t>
            </a:r>
            <a:r>
              <a:rPr lang="tr-TR" sz="4900" b="1" dirty="0" smtClean="0"/>
              <a:t>-teknoloji </a:t>
            </a:r>
            <a:r>
              <a:rPr lang="tr-TR" sz="4900" b="1" dirty="0" smtClean="0"/>
              <a:t>uygulama alanları nelerdir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97282" name="Picture 2" descr="aşı üretim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6912768" cy="340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e- Klonlama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Canlıların genetik olarak kopyasını oluşturmaktır. İlk genetik kopyalama </a:t>
            </a:r>
            <a:r>
              <a:rPr lang="tr-TR" dirty="0" err="1" smtClean="0"/>
              <a:t>Dolly</a:t>
            </a:r>
            <a:r>
              <a:rPr lang="tr-TR" dirty="0" smtClean="0"/>
              <a:t> adındaki koyunda gerçekleşmiştir</a:t>
            </a: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4900" b="1" dirty="0" err="1" smtClean="0"/>
              <a:t>Biyo</a:t>
            </a:r>
            <a:r>
              <a:rPr lang="tr-TR" sz="4900" b="1" dirty="0" smtClean="0"/>
              <a:t>-teknoloji </a:t>
            </a:r>
            <a:r>
              <a:rPr lang="tr-TR" sz="4900" b="1" dirty="0" smtClean="0"/>
              <a:t>uygulama alanları nelerdir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pic>
        <p:nvPicPr>
          <p:cNvPr id="111618" name="Picture 2" descr="klonlam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933056"/>
            <a:ext cx="37338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</TotalTime>
  <Words>351</Words>
  <Application>Microsoft Office PowerPoint</Application>
  <PresentationFormat>Ekran Gösterisi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Teknik</vt:lpstr>
      <vt:lpstr>Slayt 1</vt:lpstr>
      <vt:lpstr>Slayt 2</vt:lpstr>
      <vt:lpstr>Slayt 3</vt:lpstr>
      <vt:lpstr>  Biyo-teknoloji uygulama alanları nelerdir  </vt:lpstr>
      <vt:lpstr>  Biyo-teknoloji uygulama alanları nelerdir  </vt:lpstr>
      <vt:lpstr>  Biyo-teknoloji uygulama alanları nelerdir  </vt:lpstr>
      <vt:lpstr>Slayt 7</vt:lpstr>
      <vt:lpstr>  Biyo-teknoloji uygulama alanları nelerdir  </vt:lpstr>
      <vt:lpstr>  Biyo-teknoloji uygulama alanları nelerdir  </vt:lpstr>
      <vt:lpstr>Slayt 10</vt:lpstr>
      <vt:lpstr>Slayt 11</vt:lpstr>
      <vt:lpstr>  Biyo-teknoloji uygulama alanları nelerdir  </vt:lpstr>
      <vt:lpstr>  Biyo-teknoloji uygulama alanları nelerdir  </vt:lpstr>
      <vt:lpstr>  Biyo-teknoloji uygulama alanları nelerdir  </vt:lpstr>
      <vt:lpstr>Biyo-teknolojinin faydaları nelerdir </vt:lpstr>
      <vt:lpstr>Biyo-teknolojinin faydaları nelerdir </vt:lpstr>
      <vt:lpstr>Biyo-teknolojinin zararları nelerdir </vt:lpstr>
      <vt:lpstr>Biyo-teknolojinin zararları nelerdir </vt:lpstr>
      <vt:lpstr>Geçmişten günümüze  biyo-teknolojinin gelişimi</vt:lpstr>
      <vt:lpstr>Geçmişten günümüze  biyo-teknolojinin gelişimi</vt:lpstr>
      <vt:lpstr>Geçmişten günümüze  biyo-teknolojinin gelişimi</vt:lpstr>
      <vt:lpstr>Geçmişten günümüze  biyo-teknolojinin gelişimi</vt:lpstr>
      <vt:lpstr>Biyo-teknoloji alanında çalışan meslek dalları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4</cp:revision>
  <dcterms:created xsi:type="dcterms:W3CDTF">2017-03-05T19:54:00Z</dcterms:created>
  <dcterms:modified xsi:type="dcterms:W3CDTF">2017-03-05T20:30:30Z</dcterms:modified>
</cp:coreProperties>
</file>