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57" r:id="rId11"/>
    <p:sldId id="258" r:id="rId12"/>
    <p:sldId id="268" r:id="rId13"/>
    <p:sldId id="269" r:id="rId14"/>
    <p:sldId id="270" r:id="rId15"/>
    <p:sldId id="271" r:id="rId16"/>
    <p:sldId id="259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5E336-DDF2-46B1-8968-F0DABAC9D5BF}" type="doc">
      <dgm:prSet loTypeId="urn:microsoft.com/office/officeart/2005/8/layout/arrow1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78C38FB-6453-4759-A98A-858E60286D27}">
      <dgm:prSet phldrT="[Metin]" custT="1"/>
      <dgm:spPr/>
      <dgm:t>
        <a:bodyPr/>
        <a:lstStyle/>
        <a:p>
          <a:r>
            <a:rPr lang="tr-TR" sz="3600" dirty="0" smtClean="0"/>
            <a:t>3.ÜNİTE</a:t>
          </a:r>
        </a:p>
        <a:p>
          <a:r>
            <a:rPr lang="tr-TR" sz="3600" dirty="0" smtClean="0"/>
            <a:t>Maddenin Yapısı ve Özellikleri</a:t>
          </a:r>
          <a:endParaRPr lang="tr-TR" sz="3600" dirty="0"/>
        </a:p>
      </dgm:t>
    </dgm:pt>
    <dgm:pt modelId="{F928E8F9-12F6-4BD3-80E2-6C60856DF732}" type="parTrans" cxnId="{532906CE-87BA-4640-B1CE-F32DDB700D8F}">
      <dgm:prSet/>
      <dgm:spPr/>
      <dgm:t>
        <a:bodyPr/>
        <a:lstStyle/>
        <a:p>
          <a:endParaRPr lang="tr-TR"/>
        </a:p>
      </dgm:t>
    </dgm:pt>
    <dgm:pt modelId="{2BA116C7-F3FC-4D45-A9FB-30C8EE4143F3}" type="sibTrans" cxnId="{532906CE-87BA-4640-B1CE-F32DDB700D8F}">
      <dgm:prSet/>
      <dgm:spPr/>
      <dgm:t>
        <a:bodyPr/>
        <a:lstStyle/>
        <a:p>
          <a:endParaRPr lang="tr-TR"/>
        </a:p>
      </dgm:t>
    </dgm:pt>
    <dgm:pt modelId="{31C142B7-EC96-4D54-87C8-D20E152CD953}">
      <dgm:prSet phldrT="[Metin]"/>
      <dgm:spPr/>
      <dgm:t>
        <a:bodyPr/>
        <a:lstStyle/>
        <a:p>
          <a:r>
            <a:rPr lang="tr-TR" dirty="0" smtClean="0"/>
            <a:t>Sinan ÇALIŞICI</a:t>
          </a:r>
          <a:endParaRPr lang="tr-TR" dirty="0"/>
        </a:p>
      </dgm:t>
    </dgm:pt>
    <dgm:pt modelId="{B49BBBD7-8485-41B0-B65F-10CA89EAB5FE}" type="parTrans" cxnId="{E70D1208-E602-4489-9B30-3444827AE49D}">
      <dgm:prSet/>
      <dgm:spPr/>
      <dgm:t>
        <a:bodyPr/>
        <a:lstStyle/>
        <a:p>
          <a:endParaRPr lang="tr-TR"/>
        </a:p>
      </dgm:t>
    </dgm:pt>
    <dgm:pt modelId="{3D43F654-ED52-4A48-8D82-6714F78201F8}" type="sibTrans" cxnId="{E70D1208-E602-4489-9B30-3444827AE49D}">
      <dgm:prSet/>
      <dgm:spPr/>
      <dgm:t>
        <a:bodyPr/>
        <a:lstStyle/>
        <a:p>
          <a:endParaRPr lang="tr-TR"/>
        </a:p>
      </dgm:t>
    </dgm:pt>
    <dgm:pt modelId="{D7991CC3-F937-4025-A062-5BD03F677DEA}" type="pres">
      <dgm:prSet presAssocID="{9635E336-DDF2-46B1-8968-F0DABAC9D5BF}" presName="cycle" presStyleCnt="0">
        <dgm:presLayoutVars>
          <dgm:dir/>
          <dgm:resizeHandles val="exact"/>
        </dgm:presLayoutVars>
      </dgm:prSet>
      <dgm:spPr/>
    </dgm:pt>
    <dgm:pt modelId="{6291CB6C-766D-4002-B7BE-7640CDFD7FBC}" type="pres">
      <dgm:prSet presAssocID="{578C38FB-6453-4759-A98A-858E60286D27}" presName="arrow" presStyleLbl="node1" presStyleIdx="0" presStyleCnt="2" custRadScaleRad="94434" custRadScaleInc="4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486684-D403-4067-8994-207AE1056B11}" type="pres">
      <dgm:prSet presAssocID="{31C142B7-EC96-4D54-87C8-D20E152CD95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0D1208-E602-4489-9B30-3444827AE49D}" srcId="{9635E336-DDF2-46B1-8968-F0DABAC9D5BF}" destId="{31C142B7-EC96-4D54-87C8-D20E152CD953}" srcOrd="1" destOrd="0" parTransId="{B49BBBD7-8485-41B0-B65F-10CA89EAB5FE}" sibTransId="{3D43F654-ED52-4A48-8D82-6714F78201F8}"/>
    <dgm:cxn modelId="{532906CE-87BA-4640-B1CE-F32DDB700D8F}" srcId="{9635E336-DDF2-46B1-8968-F0DABAC9D5BF}" destId="{578C38FB-6453-4759-A98A-858E60286D27}" srcOrd="0" destOrd="0" parTransId="{F928E8F9-12F6-4BD3-80E2-6C60856DF732}" sibTransId="{2BA116C7-F3FC-4D45-A9FB-30C8EE4143F3}"/>
    <dgm:cxn modelId="{267CCF41-C146-47AB-AC66-375B6BBCEE65}" type="presOf" srcId="{31C142B7-EC96-4D54-87C8-D20E152CD953}" destId="{C6486684-D403-4067-8994-207AE1056B11}" srcOrd="0" destOrd="0" presId="urn:microsoft.com/office/officeart/2005/8/layout/arrow1"/>
    <dgm:cxn modelId="{C18F7780-7FA7-44AC-B1E3-75F535A4A755}" type="presOf" srcId="{578C38FB-6453-4759-A98A-858E60286D27}" destId="{6291CB6C-766D-4002-B7BE-7640CDFD7FBC}" srcOrd="0" destOrd="0" presId="urn:microsoft.com/office/officeart/2005/8/layout/arrow1"/>
    <dgm:cxn modelId="{E41423D5-F510-425C-A7FA-B4B405A16E7A}" type="presOf" srcId="{9635E336-DDF2-46B1-8968-F0DABAC9D5BF}" destId="{D7991CC3-F937-4025-A062-5BD03F677DEA}" srcOrd="0" destOrd="0" presId="urn:microsoft.com/office/officeart/2005/8/layout/arrow1"/>
    <dgm:cxn modelId="{C8719F8B-8DDF-438D-A09D-6499EC1CB42D}" type="presParOf" srcId="{D7991CC3-F937-4025-A062-5BD03F677DEA}" destId="{6291CB6C-766D-4002-B7BE-7640CDFD7FBC}" srcOrd="0" destOrd="0" presId="urn:microsoft.com/office/officeart/2005/8/layout/arrow1"/>
    <dgm:cxn modelId="{2A0B6216-DBFD-438A-84EB-BF2601C5C806}" type="presParOf" srcId="{D7991CC3-F937-4025-A062-5BD03F677DEA}" destId="{C6486684-D403-4067-8994-207AE1056B1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F4A8D-EBEF-4990-9B8B-1DAF73F4ACD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0A16312D-9E95-4618-8666-4A739EA8CFD8}">
      <dgm:prSet/>
      <dgm:spPr/>
      <dgm:t>
        <a:bodyPr/>
        <a:lstStyle/>
        <a:p>
          <a:pPr rtl="0"/>
          <a:r>
            <a:rPr lang="tr-TR" dirty="0" smtClean="0"/>
            <a:t>PERİYOTLARIN ÖZELLİKLERİ</a:t>
          </a:r>
          <a:endParaRPr lang="tr-TR" dirty="0"/>
        </a:p>
      </dgm:t>
    </dgm:pt>
    <dgm:pt modelId="{D36D8763-0066-4E5D-BF9E-BD79C4FC40C6}" type="parTrans" cxnId="{6D9B75ED-5D2E-4367-BB0B-4F5CC5FED335}">
      <dgm:prSet/>
      <dgm:spPr/>
      <dgm:t>
        <a:bodyPr/>
        <a:lstStyle/>
        <a:p>
          <a:endParaRPr lang="tr-TR"/>
        </a:p>
      </dgm:t>
    </dgm:pt>
    <dgm:pt modelId="{5AAE2590-F37C-44EA-BC50-0BEDEF54EF8D}" type="sibTrans" cxnId="{6D9B75ED-5D2E-4367-BB0B-4F5CC5FED335}">
      <dgm:prSet/>
      <dgm:spPr/>
      <dgm:t>
        <a:bodyPr/>
        <a:lstStyle/>
        <a:p>
          <a:endParaRPr lang="tr-TR"/>
        </a:p>
      </dgm:t>
    </dgm:pt>
    <dgm:pt modelId="{AC3E2061-1D74-4272-8AAF-B2B63CE88883}" type="pres">
      <dgm:prSet presAssocID="{DB2F4A8D-EBEF-4990-9B8B-1DAF73F4ACD5}" presName="Name0" presStyleCnt="0">
        <dgm:presLayoutVars>
          <dgm:dir/>
          <dgm:resizeHandles val="exact"/>
        </dgm:presLayoutVars>
      </dgm:prSet>
      <dgm:spPr/>
    </dgm:pt>
    <dgm:pt modelId="{93427551-F930-4D0D-9D11-44450B4E966C}" type="pres">
      <dgm:prSet presAssocID="{0A16312D-9E95-4618-8666-4A739EA8CFD8}" presName="node" presStyleLbl="node1" presStyleIdx="0" presStyleCnt="1" custLinFactNeighborX="-10241" custLinFactNeighborY="-7690">
        <dgm:presLayoutVars>
          <dgm:bulletEnabled val="1"/>
        </dgm:presLayoutVars>
      </dgm:prSet>
      <dgm:spPr/>
    </dgm:pt>
  </dgm:ptLst>
  <dgm:cxnLst>
    <dgm:cxn modelId="{210E2F0C-AE93-42DB-AA41-129AF130E7EC}" type="presOf" srcId="{DB2F4A8D-EBEF-4990-9B8B-1DAF73F4ACD5}" destId="{AC3E2061-1D74-4272-8AAF-B2B63CE88883}" srcOrd="0" destOrd="0" presId="urn:microsoft.com/office/officeart/2005/8/layout/process1"/>
    <dgm:cxn modelId="{6D9B75ED-5D2E-4367-BB0B-4F5CC5FED335}" srcId="{DB2F4A8D-EBEF-4990-9B8B-1DAF73F4ACD5}" destId="{0A16312D-9E95-4618-8666-4A739EA8CFD8}" srcOrd="0" destOrd="0" parTransId="{D36D8763-0066-4E5D-BF9E-BD79C4FC40C6}" sibTransId="{5AAE2590-F37C-44EA-BC50-0BEDEF54EF8D}"/>
    <dgm:cxn modelId="{6725F06A-59E3-45F8-A815-98F3016B34B0}" type="presOf" srcId="{0A16312D-9E95-4618-8666-4A739EA8CFD8}" destId="{93427551-F930-4D0D-9D11-44450B4E966C}" srcOrd="0" destOrd="0" presId="urn:microsoft.com/office/officeart/2005/8/layout/process1"/>
    <dgm:cxn modelId="{C708B2E7-A725-4718-A25A-CF4761712DDA}" type="presParOf" srcId="{AC3E2061-1D74-4272-8AAF-B2B63CE88883}" destId="{93427551-F930-4D0D-9D11-44450B4E966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1CB6C-766D-4002-B7BE-7640CDFD7FBC}">
      <dsp:nvSpPr>
        <dsp:cNvPr id="0" name=""/>
        <dsp:cNvSpPr/>
      </dsp:nvSpPr>
      <dsp:spPr>
        <a:xfrm rot="16200000">
          <a:off x="135295" y="603521"/>
          <a:ext cx="4399212" cy="4399212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3.ÜNİTE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Maddenin Yapısı ve Özellikleri</a:t>
          </a:r>
          <a:endParaRPr lang="tr-TR" sz="3600" kern="1200" dirty="0"/>
        </a:p>
      </dsp:txBody>
      <dsp:txXfrm rot="5400000">
        <a:off x="905157" y="1703324"/>
        <a:ext cx="3629350" cy="2199606"/>
      </dsp:txXfrm>
    </dsp:sp>
    <dsp:sp modelId="{C6486684-D403-4067-8994-207AE1056B11}">
      <dsp:nvSpPr>
        <dsp:cNvPr id="0" name=""/>
        <dsp:cNvSpPr/>
      </dsp:nvSpPr>
      <dsp:spPr>
        <a:xfrm rot="5400000">
          <a:off x="4841005" y="633534"/>
          <a:ext cx="4399212" cy="4399212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200" kern="1200" dirty="0" smtClean="0"/>
            <a:t>Sinan ÇALIŞICI</a:t>
          </a:r>
          <a:endParaRPr lang="tr-TR" sz="5200" kern="1200" dirty="0"/>
        </a:p>
      </dsp:txBody>
      <dsp:txXfrm rot="-5400000">
        <a:off x="4841005" y="1733337"/>
        <a:ext cx="3629350" cy="2199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27551-F930-4D0D-9D11-44450B4E966C}">
      <dsp:nvSpPr>
        <dsp:cNvPr id="0" name=""/>
        <dsp:cNvSpPr/>
      </dsp:nvSpPr>
      <dsp:spPr>
        <a:xfrm>
          <a:off x="0" y="0"/>
          <a:ext cx="5825479" cy="5847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PERİYOTLARIN ÖZELLİKLERİ</a:t>
          </a:r>
          <a:endParaRPr lang="tr-TR" sz="2500" kern="1200" dirty="0"/>
        </a:p>
      </dsp:txBody>
      <dsp:txXfrm>
        <a:off x="17127" y="17127"/>
        <a:ext cx="5791225" cy="55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36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46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04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78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65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35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71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7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1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17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2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7F72-3D9E-4211-A3B5-ECB3B9D4449A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263C-D679-496B-BFB4-A16A4B3D51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476012799"/>
              </p:ext>
            </p:extLst>
          </p:nvPr>
        </p:nvGraphicFramePr>
        <p:xfrm>
          <a:off x="1447384" y="659567"/>
          <a:ext cx="9240602" cy="566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184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4695" y="365125"/>
            <a:ext cx="11332563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tr-TR" b="1" dirty="0" smtClean="0"/>
              <a:t>PERİYODİK TABLO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695" y="1825625"/>
            <a:ext cx="11332563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/>
              <a:t> Dünya üzerinde bilinen elementlerin belirli bir şekilde yerleştirildiği sistem, </a:t>
            </a:r>
            <a:r>
              <a:rPr lang="tr-TR" b="1" dirty="0"/>
              <a:t>periyodik tablo</a:t>
            </a:r>
            <a:r>
              <a:rPr lang="tr-TR" dirty="0"/>
              <a:t> olarak </a:t>
            </a:r>
            <a:r>
              <a:rPr lang="tr-TR" dirty="0" smtClean="0"/>
              <a:t>adlandırılır.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Elementlerin, soldan sağa ve yukarıdan aşağıya doğru artan atom numaralarına göre diziliminden oluşan bu tabloda, yatay sıralara "</a:t>
            </a:r>
            <a:r>
              <a:rPr lang="tr-TR" b="1" dirty="0"/>
              <a:t>periyot</a:t>
            </a:r>
            <a:r>
              <a:rPr lang="tr-TR" dirty="0"/>
              <a:t>", dikey sütunlaraysa "</a:t>
            </a:r>
            <a:r>
              <a:rPr lang="tr-TR" b="1" dirty="0"/>
              <a:t>grup</a:t>
            </a:r>
            <a:r>
              <a:rPr lang="tr-TR" dirty="0"/>
              <a:t>" adı </a:t>
            </a:r>
            <a:r>
              <a:rPr lang="tr-TR" dirty="0" smtClean="0"/>
              <a:t>verilir.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</a:rPr>
              <a:t>Periyodik tabloda elementler artan atom numaralarına (proton sayılarına) göre sıralanmışlardır.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472" y="365124"/>
            <a:ext cx="1850786" cy="132556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5" y="435209"/>
            <a:ext cx="184724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8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56" y="602307"/>
            <a:ext cx="11350168" cy="44493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Metin kutusu 6"/>
          <p:cNvSpPr txBox="1"/>
          <p:nvPr/>
        </p:nvSpPr>
        <p:spPr>
          <a:xfrm>
            <a:off x="1064302" y="5595557"/>
            <a:ext cx="1151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PERİYODİK CETVELDE 7 TANE PERİYOT 18 TANE GRUP VARDIR.(8 TANESİ A GRUBU 10 TANESİ B GRUBU OLMAK ÜZERE)</a:t>
            </a:r>
            <a:endParaRPr lang="tr-TR" sz="2400" b="1" dirty="0"/>
          </a:p>
        </p:txBody>
      </p:sp>
      <p:sp>
        <p:nvSpPr>
          <p:cNvPr id="8" name="5-Nokta Yıldız 7"/>
          <p:cNvSpPr/>
          <p:nvPr/>
        </p:nvSpPr>
        <p:spPr>
          <a:xfrm>
            <a:off x="328956" y="5595557"/>
            <a:ext cx="735346" cy="5396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1" y="1094143"/>
            <a:ext cx="11654560" cy="430231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  <a:bevelB w="101600" prst="riblet"/>
          </a:sp3d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722045913"/>
              </p:ext>
            </p:extLst>
          </p:nvPr>
        </p:nvGraphicFramePr>
        <p:xfrm>
          <a:off x="914400" y="254833"/>
          <a:ext cx="583117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98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36" y="584775"/>
            <a:ext cx="6202074" cy="6286265"/>
          </a:xfrm>
          <a:prstGeom prst="rect">
            <a:avLst/>
          </a:prstGeom>
          <a:effectLst>
            <a:glow rad="127000">
              <a:srgbClr val="FF00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h="139700" prst="divot"/>
          </a:sp3d>
        </p:spPr>
      </p:pic>
      <p:grpSp>
        <p:nvGrpSpPr>
          <p:cNvPr id="6" name="Grup 5"/>
          <p:cNvGrpSpPr/>
          <p:nvPr/>
        </p:nvGrpSpPr>
        <p:grpSpPr>
          <a:xfrm>
            <a:off x="2965333" y="1"/>
            <a:ext cx="5825479" cy="584774"/>
            <a:chOff x="0" y="0"/>
            <a:chExt cx="5825479" cy="584774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0"/>
              <a:ext cx="5825479" cy="5847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17127" y="17127"/>
              <a:ext cx="5791225" cy="550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500" kern="1200" dirty="0" smtClean="0"/>
                <a:t>PERİYOTLARIN ÖZELLİKLERİ</a:t>
              </a:r>
              <a:endParaRPr lang="tr-TR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31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87" y="926941"/>
            <a:ext cx="10216860" cy="4829281"/>
          </a:xfrm>
          <a:prstGeom prst="rect">
            <a:avLst/>
          </a:prstGeom>
          <a:effectLst>
            <a:glow rad="127000">
              <a:schemeClr val="accent2"/>
            </a:glow>
          </a:effectLst>
          <a:scene3d>
            <a:camera prst="orthographicFront"/>
            <a:lightRig rig="threePt" dir="t"/>
          </a:scene3d>
          <a:sp3d contourW="12700" prstMaterial="softEdge">
            <a:bevelT w="139700" h="139700" prst="divot"/>
            <a:bevelB w="101600" prst="riblet"/>
            <a:contourClr>
              <a:srgbClr val="FF0000"/>
            </a:contourClr>
          </a:sp3d>
        </p:spPr>
      </p:pic>
      <p:grpSp>
        <p:nvGrpSpPr>
          <p:cNvPr id="5" name="Grup 4"/>
          <p:cNvGrpSpPr/>
          <p:nvPr/>
        </p:nvGrpSpPr>
        <p:grpSpPr>
          <a:xfrm>
            <a:off x="2965333" y="1"/>
            <a:ext cx="5825479" cy="584774"/>
            <a:chOff x="0" y="0"/>
            <a:chExt cx="5825479" cy="584774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0"/>
              <a:ext cx="5825479" cy="5847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0" y="34254"/>
              <a:ext cx="5791225" cy="550520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500" dirty="0" smtClean="0"/>
                <a:t>GRUP</a:t>
              </a:r>
              <a:r>
                <a:rPr lang="tr-TR" sz="2500" kern="1200" dirty="0" smtClean="0"/>
                <a:t>LARIN </a:t>
              </a:r>
              <a:r>
                <a:rPr lang="tr-TR" sz="2500" kern="1200" dirty="0" smtClean="0"/>
                <a:t>ÖZELLİKLERİ</a:t>
              </a:r>
              <a:endParaRPr lang="tr-TR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564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87" y="599607"/>
            <a:ext cx="7873455" cy="56063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  <a:bevelB w="114300" prst="artDeco"/>
          </a:sp3d>
        </p:spPr>
      </p:pic>
      <p:sp>
        <p:nvSpPr>
          <p:cNvPr id="5" name="Yuvarlatılmış Dikdörtgen 4"/>
          <p:cNvSpPr/>
          <p:nvPr/>
        </p:nvSpPr>
        <p:spPr>
          <a:xfrm>
            <a:off x="3145001" y="49087"/>
            <a:ext cx="5791225" cy="55052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500" dirty="0" smtClean="0"/>
              <a:t>GRUP</a:t>
            </a:r>
            <a:r>
              <a:rPr lang="tr-TR" sz="2500" kern="1200" dirty="0" smtClean="0"/>
              <a:t>LARIN </a:t>
            </a:r>
            <a:r>
              <a:rPr lang="tr-TR" sz="2500" kern="1200" dirty="0" smtClean="0"/>
              <a:t>ÖZELLİKLERİ</a:t>
            </a:r>
            <a:endParaRPr lang="tr-TR" sz="2500" kern="1200" dirty="0"/>
          </a:p>
        </p:txBody>
      </p:sp>
    </p:spTree>
    <p:extLst>
      <p:ext uri="{BB962C8B-B14F-4D97-AF65-F5344CB8AC3E}">
        <p14:creationId xmlns:p14="http://schemas.microsoft.com/office/powerpoint/2010/main" val="343050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747" y="1082892"/>
            <a:ext cx="10470142" cy="4943154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132135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ELEKTRON DAĞILIMI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Atomda çekirdek ve katmanlar olmak üzere 2 temel kısım vardır.</a:t>
            </a:r>
          </a:p>
          <a:p>
            <a:r>
              <a:rPr lang="tr-TR" dirty="0" smtClean="0"/>
              <a:t>Çekirdekte proton ve nötronlar bulunurken, elektronlar çekirdeğin etrafındaki katmanlarda bulunurlar.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6052"/>
            <a:ext cx="3352994" cy="30155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94" y="3656052"/>
            <a:ext cx="7083642" cy="30155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  <a:bevelB w="139700" h="1397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309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ELEKTRON DAĞILIMI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Bir atomda en fazla 7 tane katman vardır. Elektronlar bu katmanlara yerleşirken belirli kurallara uyarlar.</a:t>
            </a:r>
          </a:p>
          <a:p>
            <a:r>
              <a:rPr lang="tr-TR" u="sng" dirty="0" smtClean="0"/>
              <a:t>Bu kurallar:</a:t>
            </a:r>
          </a:p>
          <a:p>
            <a:pPr marL="0" indent="0">
              <a:buNone/>
            </a:pPr>
            <a:r>
              <a:rPr lang="tr-TR" sz="2400" b="1" dirty="0"/>
              <a:t> </a:t>
            </a:r>
            <a:r>
              <a:rPr lang="tr-TR" sz="2400" b="1" dirty="0" smtClean="0"/>
              <a:t>                        1)  1. katman en fazla 2 elektron alabilir.</a:t>
            </a:r>
          </a:p>
          <a:p>
            <a:pPr marL="0" indent="0">
              <a:buNone/>
            </a:pPr>
            <a:r>
              <a:rPr lang="tr-TR" sz="2400" b="1" dirty="0"/>
              <a:t> </a:t>
            </a:r>
            <a:r>
              <a:rPr lang="tr-TR" sz="2400" b="1" dirty="0" smtClean="0"/>
              <a:t>                        2)  2. katman en fazla 8 elektron alabilir.</a:t>
            </a:r>
          </a:p>
          <a:p>
            <a:pPr marL="0" indent="0">
              <a:buNone/>
            </a:pPr>
            <a:r>
              <a:rPr lang="tr-TR" sz="2400" b="1" dirty="0"/>
              <a:t> </a:t>
            </a:r>
            <a:r>
              <a:rPr lang="tr-TR" sz="2400" b="1" dirty="0" smtClean="0"/>
              <a:t>                        3)  3. katman 8 elektron alabilir.                     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71020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ELEKTRON DAĞILIMI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978" y="2473989"/>
            <a:ext cx="6026044" cy="37770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</p:pic>
    </p:spTree>
    <p:extLst>
      <p:ext uri="{BB962C8B-B14F-4D97-AF65-F5344CB8AC3E}">
        <p14:creationId xmlns:p14="http://schemas.microsoft.com/office/powerpoint/2010/main" val="66163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PERİYODİK TABLO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Günümüzdeki periyodik tablo 118 tane elementin atom numaralarına göre sıralandığı çizelgedir. </a:t>
            </a:r>
          </a:p>
          <a:p>
            <a:endParaRPr lang="tr-TR" dirty="0"/>
          </a:p>
          <a:p>
            <a:r>
              <a:rPr lang="tr-TR" dirty="0" smtClean="0"/>
              <a:t>Elementlerin çizelgesi yüz yıllarca çalışmalar yapılarak hazırlanmıştır. Bazı bilim adamlarının elementleri sınıflandırmak için yapmış olduğu çalışmalara bakalım.</a:t>
            </a:r>
          </a:p>
        </p:txBody>
      </p:sp>
    </p:spTree>
    <p:extLst>
      <p:ext uri="{BB962C8B-B14F-4D97-AF65-F5344CB8AC3E}">
        <p14:creationId xmlns:p14="http://schemas.microsoft.com/office/powerpoint/2010/main" val="183629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ELEKTRON DAĞILIMI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395" y="1870570"/>
            <a:ext cx="9205210" cy="48335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8338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ELEKTRON DAĞILIMI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Aşağıda verilen elementlerin elektron dağılımlarını yazınız.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7" y="2713573"/>
            <a:ext cx="11926745" cy="2575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</p:pic>
    </p:spTree>
    <p:extLst>
      <p:ext uri="{BB962C8B-B14F-4D97-AF65-F5344CB8AC3E}">
        <p14:creationId xmlns:p14="http://schemas.microsoft.com/office/powerpoint/2010/main" val="74026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4754" y="335171"/>
            <a:ext cx="11422504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PERİYOT VE GRUP BULMA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4753" y="1825625"/>
            <a:ext cx="11422505" cy="43513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r-TR" b="1" dirty="0" smtClean="0"/>
              <a:t>Elementlerin periyodik cetveldeki yerleri bulunurken bilinmesi gerekenler:</a:t>
            </a:r>
          </a:p>
          <a:p>
            <a:endParaRPr lang="tr-TR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Elektron dağılımındaki katman sayısı </a:t>
            </a:r>
            <a:r>
              <a:rPr lang="tr-TR" u="sng" dirty="0" smtClean="0"/>
              <a:t>periyot numarasını </a:t>
            </a:r>
            <a:r>
              <a:rPr lang="tr-TR" dirty="0" smtClean="0"/>
              <a:t>verir.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Elektron dağılımındaki en son katmandaki elektronlara değerlik elektronları, bu elektronların sayısına </a:t>
            </a:r>
            <a:r>
              <a:rPr lang="tr-TR" u="sng" dirty="0" smtClean="0"/>
              <a:t>değerlik elektron sayısı </a:t>
            </a:r>
            <a:r>
              <a:rPr lang="tr-TR" dirty="0" smtClean="0"/>
              <a:t>denir.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Bir atomun değerlik elektron sayısı(DES) </a:t>
            </a:r>
            <a:r>
              <a:rPr lang="tr-TR" u="sng" dirty="0" smtClean="0"/>
              <a:t>grup numarasını </a:t>
            </a:r>
            <a:r>
              <a:rPr lang="tr-TR" dirty="0" smtClean="0"/>
              <a:t>verir.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509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PERİYOT VE GRUP BULMA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804" y="1855870"/>
            <a:ext cx="5838850" cy="3740513"/>
          </a:xfrm>
          <a:prstGeom prst="rect">
            <a:avLst/>
          </a:prstGeom>
          <a:blipFill>
            <a:blip r:embed="rId3">
              <a:alphaModFix amt="48000"/>
            </a:blip>
            <a:stretch>
              <a:fillRect/>
            </a:stretch>
          </a:blipFill>
          <a:ln>
            <a:solidFill>
              <a:srgbClr val="FFC00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  <a:bevelB w="139700" h="139700" prst="divot"/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804" y="5596383"/>
            <a:ext cx="5838850" cy="10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PERİYOT VE GRUP BULMA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38097"/>
              </p:ext>
            </p:extLst>
          </p:nvPr>
        </p:nvGraphicFramePr>
        <p:xfrm>
          <a:off x="838200" y="1903889"/>
          <a:ext cx="10515600" cy="4214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393"/>
                <a:gridCol w="3132945"/>
                <a:gridCol w="2023672"/>
                <a:gridCol w="1723869"/>
                <a:gridCol w="2329721"/>
              </a:tblGrid>
              <a:tr h="49453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Element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Elektron Dağılımı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Değerlik Elektron </a:t>
                      </a:r>
                    </a:p>
                    <a:p>
                      <a:pPr algn="ctr"/>
                      <a:r>
                        <a:rPr lang="tr-TR" sz="2000" b="1" dirty="0" smtClean="0"/>
                        <a:t>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Periyot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Grup</a:t>
                      </a:r>
                      <a:endParaRPr lang="tr-TR" sz="2000" b="1" dirty="0"/>
                    </a:p>
                  </a:txBody>
                  <a:tcPr/>
                </a:tc>
              </a:tr>
              <a:tr h="87839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7839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7839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78396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88" y="2568052"/>
            <a:ext cx="719579" cy="7443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8" y="3525646"/>
            <a:ext cx="700331" cy="7703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88" y="5245092"/>
            <a:ext cx="657519" cy="67943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88" y="4429036"/>
            <a:ext cx="639708" cy="6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smtClean="0"/>
              <a:t>PERİYOT VE GRUP BULMA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24" y="2185362"/>
            <a:ext cx="11386152" cy="37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A) JOHAN DÖBEREİNER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çalışmaları yapıp elementleri 3’lü gruplara ayırmıştır.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44" y="2750161"/>
            <a:ext cx="5019512" cy="252637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</p:pic>
    </p:spTree>
    <p:extLst>
      <p:ext uri="{BB962C8B-B14F-4D97-AF65-F5344CB8AC3E}">
        <p14:creationId xmlns:p14="http://schemas.microsoft.com/office/powerpoint/2010/main" val="13211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B) CHANCOURTOİS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Elementleri sarmal bir düzene göre sıralamıştır.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94" y="2534832"/>
            <a:ext cx="4920332" cy="25018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95" y="2534832"/>
            <a:ext cx="3837603" cy="25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0292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C) JHON NEWLANDS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5856"/>
            <a:ext cx="10515600" cy="5422144"/>
          </a:xfrm>
        </p:spPr>
        <p:txBody>
          <a:bodyPr/>
          <a:lstStyle/>
          <a:p>
            <a:r>
              <a:rPr lang="tr-TR" dirty="0" smtClean="0"/>
              <a:t>‘Oktav Kanunu’ adı ile element özelliklerinin sekiz elementte bir tekrar ettiğini bulmuştur. Bu durumu müzikteki notalara benzeterek açıklamıştır.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020" y="2415268"/>
            <a:ext cx="3543631" cy="4329392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prst="angle"/>
            <a:extrusionClr>
              <a:schemeClr val="tx2"/>
            </a:extrusionClr>
          </a:sp3d>
        </p:spPr>
      </p:pic>
    </p:spTree>
    <p:extLst>
      <p:ext uri="{BB962C8B-B14F-4D97-AF65-F5344CB8AC3E}">
        <p14:creationId xmlns:p14="http://schemas.microsoft.com/office/powerpoint/2010/main" val="1116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D) DİMİTRİ MENDELEYEV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 Elementleri artan atom ağırlıklarına göre sıralamıştır. Periyodik tablonun babası olarak bilinir.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19" y="3272479"/>
            <a:ext cx="5428571" cy="2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E) LOTHAR MEYER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Mendeleyev ile aynı dönemde aynı sıralamayı yapmıştır.  Mendeleyev artan atom ağırlığını göz önünde bulundururken </a:t>
            </a:r>
            <a:r>
              <a:rPr lang="tr-TR" dirty="0" err="1" smtClean="0"/>
              <a:t>Meyer</a:t>
            </a:r>
            <a:r>
              <a:rPr lang="tr-TR" dirty="0" smtClean="0"/>
              <a:t> benzer fiziksel özelliklerine göre sıralamıştır.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69" y="3300007"/>
            <a:ext cx="2182044" cy="26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F) HENRY MOSELEY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Günümüzde kullanılan modern periyodik sistemin temelini atmıştır. Elementleri artan atom numaralarına göre sıralamıştır.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19" y="2789413"/>
            <a:ext cx="6904762" cy="36476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9280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b="1" dirty="0" smtClean="0"/>
              <a:t>G) GLENN SEABORG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tr-TR" dirty="0" smtClean="0"/>
              <a:t>Periyodik tablonun altına iki satır daha ekleyerek periyodik tablonun son şeklini vermiştir.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65" y="2651621"/>
            <a:ext cx="5180094" cy="3525342"/>
          </a:xfrm>
          <a:prstGeom prst="rect">
            <a:avLst/>
          </a:prstGeom>
          <a:effectLst>
            <a:glow rad="127000">
              <a:srgbClr val="92D050"/>
            </a:glow>
          </a:effectLst>
          <a:scene3d>
            <a:camera prst="orthographicFront"/>
            <a:lightRig rig="threePt" dir="t"/>
          </a:scene3d>
          <a:sp3d>
            <a:bevelT prst="convex"/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68580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360</Words>
  <Application>Microsoft Office PowerPoint</Application>
  <PresentationFormat>Geniş ekran</PresentationFormat>
  <Paragraphs>60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PowerPoint Sunusu</vt:lpstr>
      <vt:lpstr>PERİYODİK TABLO</vt:lpstr>
      <vt:lpstr>A) JOHAN DÖBEREİNER</vt:lpstr>
      <vt:lpstr>B) CHANCOURTOİS </vt:lpstr>
      <vt:lpstr>C) JHON NEWLANDS</vt:lpstr>
      <vt:lpstr>D) DİMİTRİ MENDELEYEV</vt:lpstr>
      <vt:lpstr>E) LOTHAR MEYER</vt:lpstr>
      <vt:lpstr>F) HENRY MOSELEY </vt:lpstr>
      <vt:lpstr>G) GLENN SEABORG</vt:lpstr>
      <vt:lpstr>PERİYODİK TABLO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ELEKTRON DAĞILIMI</vt:lpstr>
      <vt:lpstr>ELEKTRON DAĞILIMI</vt:lpstr>
      <vt:lpstr>ELEKTRON DAĞILIMI</vt:lpstr>
      <vt:lpstr>ELEKTRON DAĞILIMI</vt:lpstr>
      <vt:lpstr>ELEKTRON DAĞILIMI</vt:lpstr>
      <vt:lpstr>PERİYOT VE GRUP BULMA</vt:lpstr>
      <vt:lpstr>PERİYOT VE GRUP BULMA</vt:lpstr>
      <vt:lpstr>PERİYOT VE GRUP BULMA</vt:lpstr>
      <vt:lpstr>PERİYOT VE GRUP BULMA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Sinan ÇALIŞICI</dc:creator>
  <cp:lastModifiedBy>Sinan ÇALIŞICI</cp:lastModifiedBy>
  <cp:revision>16</cp:revision>
  <dcterms:created xsi:type="dcterms:W3CDTF">2016-11-24T09:45:03Z</dcterms:created>
  <dcterms:modified xsi:type="dcterms:W3CDTF">2016-11-24T11:38:22Z</dcterms:modified>
</cp:coreProperties>
</file>