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340" r:id="rId3"/>
    <p:sldId id="341" r:id="rId4"/>
    <p:sldId id="345" r:id="rId5"/>
    <p:sldId id="342" r:id="rId6"/>
    <p:sldId id="343" r:id="rId7"/>
    <p:sldId id="344" r:id="rId8"/>
    <p:sldId id="346" r:id="rId9"/>
    <p:sldId id="347" r:id="rId10"/>
    <p:sldId id="348" r:id="rId11"/>
    <p:sldId id="349" r:id="rId12"/>
    <p:sldId id="258" r:id="rId13"/>
    <p:sldId id="259" r:id="rId14"/>
    <p:sldId id="260" r:id="rId15"/>
    <p:sldId id="261" r:id="rId16"/>
    <p:sldId id="262" r:id="rId17"/>
    <p:sldId id="263" r:id="rId18"/>
    <p:sldId id="350" r:id="rId19"/>
    <p:sldId id="351" r:id="rId20"/>
    <p:sldId id="353" r:id="rId21"/>
    <p:sldId id="374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75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278" r:id="rId40"/>
    <p:sldId id="362" r:id="rId41"/>
    <p:sldId id="363" r:id="rId42"/>
    <p:sldId id="364" r:id="rId43"/>
    <p:sldId id="365" r:id="rId44"/>
    <p:sldId id="367" r:id="rId45"/>
    <p:sldId id="368" r:id="rId46"/>
    <p:sldId id="370" r:id="rId47"/>
    <p:sldId id="371" r:id="rId48"/>
    <p:sldId id="279" r:id="rId49"/>
    <p:sldId id="376" r:id="rId50"/>
    <p:sldId id="377" r:id="rId51"/>
    <p:sldId id="378" r:id="rId52"/>
    <p:sldId id="280" r:id="rId53"/>
    <p:sldId id="281" r:id="rId54"/>
    <p:sldId id="372" r:id="rId55"/>
    <p:sldId id="283" r:id="rId56"/>
    <p:sldId id="284" r:id="rId57"/>
    <p:sldId id="285" r:id="rId58"/>
    <p:sldId id="286" r:id="rId59"/>
    <p:sldId id="287" r:id="rId60"/>
    <p:sldId id="379" r:id="rId61"/>
    <p:sldId id="288" r:id="rId62"/>
    <p:sldId id="390" r:id="rId63"/>
    <p:sldId id="290" r:id="rId64"/>
    <p:sldId id="291" r:id="rId65"/>
    <p:sldId id="292" r:id="rId66"/>
    <p:sldId id="293" r:id="rId67"/>
    <p:sldId id="297" r:id="rId68"/>
    <p:sldId id="298" r:id="rId69"/>
    <p:sldId id="299" r:id="rId70"/>
    <p:sldId id="300" r:id="rId71"/>
    <p:sldId id="301" r:id="rId72"/>
    <p:sldId id="303" r:id="rId73"/>
    <p:sldId id="388" r:id="rId74"/>
    <p:sldId id="389" r:id="rId75"/>
    <p:sldId id="391" r:id="rId76"/>
    <p:sldId id="392" r:id="rId77"/>
    <p:sldId id="393" r:id="rId78"/>
    <p:sldId id="394" r:id="rId7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00" autoAdjust="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22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99BD17-C626-408E-9F6C-7F54B9872FB6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4A05B2-50B1-4941-B499-889D0F3C72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757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896740-9AA1-4A72-9D7B-E314EE7C89B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754E-E249-4ED3-9AE6-62C901E27FD4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AC4F-9125-481C-9672-8B939B4B8C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78DF-33BB-434C-9BB6-D310DE5602E2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2BEC-35BE-4695-A053-31E36C9585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A764-DC8F-4BB4-865E-10D37762B4AE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8BA5-8418-4A79-99AD-F7EE88DB9F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04D2-0E45-4289-95C0-B0215813D60E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FF78-9DEC-475A-9443-34ECF2217B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F06B5-1769-4A87-96C9-9E0E538DD478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98C8B-4BE4-413C-9AAB-389A3272F4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F74B-0747-47CC-AB47-DFAD826B8588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D210-0F3E-40C4-A543-23309035D1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878B-D516-43A5-AB7C-C1FD6FAC27AA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12E0-EB7E-4133-A923-8B30D97E40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71FD-0EE7-4723-8843-AFEDBA5FFC0D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E5DE6-86FC-4490-A941-26A81A6583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5CAB-40DF-41E8-ADC2-879AC84BC034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A619-9637-4272-A025-C8D660E4FB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F654-FEEB-4135-9C44-4445AC3E40B4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96A0-8C06-4A84-BE1E-79557FDF1E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A8B8-5310-4882-A385-ABF47C7388B2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F478-F9DF-4CC9-BD3B-268D8E5CA0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113BD4-33C9-4461-B65E-31D9639E0547}" type="datetimeFigureOut">
              <a:rPr lang="tr-TR"/>
              <a:pPr>
                <a:defRPr/>
              </a:pPr>
              <a:t>25.11.2016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DD268E-50AB-4254-ACA0-867407020B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/>
          <p:cNvSpPr>
            <a:spLocks noGrp="1"/>
          </p:cNvSpPr>
          <p:nvPr>
            <p:ph type="ctrTitle"/>
          </p:nvPr>
        </p:nvSpPr>
        <p:spPr>
          <a:xfrm>
            <a:off x="900113" y="476250"/>
            <a:ext cx="7772400" cy="1470025"/>
          </a:xfrm>
        </p:spPr>
        <p:txBody>
          <a:bodyPr/>
          <a:lstStyle/>
          <a:p>
            <a:pPr eaLnBrk="1" hangingPunct="1"/>
            <a:r>
              <a:rPr lang="tr-TR" smtClean="0"/>
              <a:t>MADDENİN YAPISI VE ÖZELLİKLERİ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64008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MADDE </a:t>
            </a:r>
            <a:r>
              <a:rPr lang="tr-TR" dirty="0" smtClean="0"/>
              <a:t>VE ÖZELLİKLERİ</a:t>
            </a:r>
            <a:endParaRPr lang="tr-TR" dirty="0"/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1785918" y="3286124"/>
            <a:ext cx="6400800" cy="6492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3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KİMYASAL BAĞLAR</a:t>
            </a:r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2743200" y="5229225"/>
            <a:ext cx="64008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2 Alt Başlık"/>
          <p:cNvSpPr txBox="1">
            <a:spLocks/>
          </p:cNvSpPr>
          <p:nvPr/>
        </p:nvSpPr>
        <p:spPr>
          <a:xfrm>
            <a:off x="2571736" y="3857628"/>
            <a:ext cx="6400800" cy="12081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3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KİMYASAL </a:t>
            </a:r>
            <a:r>
              <a:rPr lang="tr-TR" sz="3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TEPKİMELER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3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TÜRKİYE’DE KİMYA ENDÜSTRİSİ</a:t>
            </a:r>
            <a:endParaRPr lang="tr-TR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9975" cy="2133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65713"/>
            <a:ext cx="50292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Alt Başlık"/>
          <p:cNvSpPr txBox="1">
            <a:spLocks/>
          </p:cNvSpPr>
          <p:nvPr/>
        </p:nvSpPr>
        <p:spPr>
          <a:xfrm>
            <a:off x="1785918" y="2714620"/>
            <a:ext cx="6400800" cy="6492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3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ELEMENTLERİN SINIFLANDIRILMASI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5429224" y="6211669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Hazırlayan: Arif Özgür ÜLGER</a:t>
            </a:r>
          </a:p>
          <a:p>
            <a:pPr algn="ctr"/>
            <a:r>
              <a:rPr lang="tr-TR" b="1" dirty="0" smtClean="0"/>
              <a:t>Muğla-2016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MADDENİN SINIFLANDIRILMASI</a:t>
            </a:r>
          </a:p>
        </p:txBody>
      </p:sp>
      <p:pic>
        <p:nvPicPr>
          <p:cNvPr id="11267" name="Picture 2" descr="C:\Users\Exper\Desktop\E-Etüt Projesi Dökümanları\5. ders materyalleri\imagesCAGLR71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8351837" cy="530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SAF MADDELER</a:t>
            </a: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ÖZELLİKLERİ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mtClean="0"/>
              <a:t>Tek tür tanecik içerirler.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mtClean="0"/>
              <a:t>Erime ve kaynama noktaları sabittir.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mtClean="0"/>
              <a:t>Homojendirler.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mtClean="0"/>
              <a:t>Elementler ve bileşikler olmak üzere ikiye ayrılır.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mtClean="0"/>
              <a:t>Fiziksel yollarla daha basit maddelere ayrılamazlar.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ELEMENTLERİN SINIFLANDIRILMASI</a:t>
            </a:r>
            <a:endParaRPr lang="tr-TR" dirty="0"/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Tek tür atom ya da tek tür atomun oluşturduğu moleküllerden oluşan ve kendinden daha basit maddelere ayrılamayan saf maddelere denir.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</p:txBody>
      </p:sp>
      <p:pic>
        <p:nvPicPr>
          <p:cNvPr id="13316" name="Picture 2" descr="C:\Users\Exper\Desktop\E-Etüt Projesi Dökümanları\5. ders materyalleri\imagesCAXD6O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25193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Exper\Desktop\E-Etüt Projesi Dökümanları\5. ders materyalleri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644900"/>
            <a:ext cx="51006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ELEMENTLERİN ÖZELLİKLERİ</a:t>
            </a: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1- Kendi özeliğini taşıyan en küçük yapı birimleri atomlardır.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2- Aynı cins atomlardan oluşurlar.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3- Kendinden daha basit ve farklı maddelere ayrılamazlar.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4- Saf maddelerdir.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5- Sembollerle gösterilirler.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ELEMENTLERİN SEMBOLLERİ</a:t>
            </a:r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Elementler uluslararası bir bilim dili oluşturacak şekilde kısaltılarak sembollerle gösterilirler.</a:t>
            </a:r>
          </a:p>
          <a:p>
            <a:pPr eaLnBrk="1" hangingPunct="1"/>
            <a:r>
              <a:rPr lang="tr-TR" smtClean="0"/>
              <a:t>Elementlerin Latince adları kısaltılır.</a:t>
            </a:r>
          </a:p>
          <a:p>
            <a:pPr eaLnBrk="1" hangingPunct="1"/>
            <a:r>
              <a:rPr lang="tr-TR" smtClean="0"/>
              <a:t>1. harfleri büyük yazılır.</a:t>
            </a:r>
          </a:p>
          <a:p>
            <a:pPr eaLnBrk="1" hangingPunct="1"/>
            <a:r>
              <a:rPr lang="tr-TR" smtClean="0"/>
              <a:t>Başka harf yazılacaksa küçük yazılır.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Örnek; </a:t>
            </a:r>
          </a:p>
          <a:p>
            <a:pPr eaLnBrk="1" hangingPunct="1"/>
            <a:r>
              <a:rPr lang="tr-TR" smtClean="0"/>
              <a:t>Carbonium &gt;&gt;&gt;&gt;&gt;&gt;&gt; C, Calcium&gt;&gt;&gt;&gt;&gt;&gt;&gt;&gt;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ELEMENTLERİN ÖZELLİKLERİ</a:t>
            </a: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dirty="0" smtClean="0"/>
              <a:t>6- Metaller, Ametaller, </a:t>
            </a:r>
            <a:r>
              <a:rPr lang="tr-TR" dirty="0" err="1" smtClean="0"/>
              <a:t>Soygazlar</a:t>
            </a:r>
            <a:r>
              <a:rPr lang="tr-TR" dirty="0" smtClean="0"/>
              <a:t> olmak üzere 3 grupta incelenirler.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7- Doğada 118 element bulunur.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8- Elementler periyodik tabloda belli özelliklerine göre sınıflandırılırlar.</a:t>
            </a:r>
          </a:p>
          <a:p>
            <a:pPr eaLnBrk="1" hangingPunct="1">
              <a:buFont typeface="Arial" charset="0"/>
              <a:buNone/>
            </a:pPr>
            <a:endParaRPr lang="tr-TR" dirty="0" smtClean="0"/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ELEMENTLERİN SINIFLANDIRILMASI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METALLERİN ÖZELLİKLERİ;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1.Yüzeyleri parlaktır. Işığı yansıtırlar.</a:t>
            </a:r>
            <a:br>
              <a:rPr lang="tr-TR" dirty="0" smtClean="0"/>
            </a:br>
            <a:r>
              <a:rPr lang="tr-TR" dirty="0" smtClean="0"/>
              <a:t>2. Isı ve elektriği iyi iletirler.</a:t>
            </a:r>
            <a:br>
              <a:rPr lang="tr-TR" dirty="0" smtClean="0"/>
            </a:br>
            <a:r>
              <a:rPr lang="tr-TR" dirty="0" smtClean="0"/>
              <a:t>3. Esnektirler. Tel ve levha haline gelebilirler. Haddelenebilirler.</a:t>
            </a:r>
            <a:br>
              <a:rPr lang="tr-TR" dirty="0" smtClean="0"/>
            </a:br>
            <a:r>
              <a:rPr lang="tr-TR" dirty="0" smtClean="0"/>
              <a:t>4. Oda koşullarında (25 °C sıcaklık ve 1 </a:t>
            </a:r>
            <a:r>
              <a:rPr lang="tr-TR" dirty="0" err="1" smtClean="0"/>
              <a:t>atm</a:t>
            </a:r>
            <a:r>
              <a:rPr lang="tr-TR" dirty="0" smtClean="0"/>
              <a:t> basınç) katı halde bulunurlar. (Cıva sıvı haldedir)</a:t>
            </a:r>
            <a:br>
              <a:rPr lang="tr-TR" dirty="0" smtClean="0"/>
            </a:br>
            <a:r>
              <a:rPr lang="tr-TR" dirty="0" smtClean="0"/>
              <a:t>5. Ametallerle iyonik yapılı bileşikler oluştururlar.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7412" name="Picture 2" descr="C:\Users\Exper\Desktop\E-Etüt Projesi Dökümanları\5. ders materyalleri\meta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268413"/>
            <a:ext cx="21558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METALLER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6. Kendi aralarında bileşik oluşturmazlar. </a:t>
            </a:r>
            <a:br>
              <a:rPr lang="tr-TR" dirty="0" smtClean="0"/>
            </a:br>
            <a:r>
              <a:rPr lang="tr-TR" dirty="0" smtClean="0"/>
              <a:t>7. Erime ve kaynama noktaları yüksektir.</a:t>
            </a:r>
            <a:br>
              <a:rPr lang="tr-TR" dirty="0" smtClean="0"/>
            </a:br>
            <a:r>
              <a:rPr lang="tr-TR" dirty="0" smtClean="0"/>
              <a:t>8. Son yörüngelerinde 1,2,3 elektron bulundururlar. Elektron vererek reaksiyonlara girdiklerinden bileşiklerinde (+) değerlik kazanırlar.</a:t>
            </a:r>
            <a:br>
              <a:rPr lang="tr-TR" dirty="0" smtClean="0"/>
            </a:br>
            <a:r>
              <a:rPr lang="tr-TR" dirty="0" smtClean="0"/>
              <a:t>9. Tek atomlu olarak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doğada bulunurlar.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8436" name="Picture 2" descr="C:\Users\Exper\Desktop\E-Etüt Projesi Dökümanları\5. ders materyalleri\meta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005263"/>
            <a:ext cx="35750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AMETALLER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1-Normal koşullarda katı (karbon, kükürt gibi), sıvı (brom gibi) ve gaz (hidrojen, oksijen, klor gibi) halinde bulunurlar.</a:t>
            </a:r>
            <a:br>
              <a:rPr lang="tr-TR" dirty="0" smtClean="0"/>
            </a:br>
            <a:r>
              <a:rPr lang="tr-TR" dirty="0" smtClean="0"/>
              <a:t>2-Parlak değillerdir. Renkli veya renksiz olurlar. Işığı kırar veya geçirirler.</a:t>
            </a:r>
            <a:br>
              <a:rPr lang="tr-TR" dirty="0" smtClean="0"/>
            </a:br>
            <a:r>
              <a:rPr lang="tr-TR" dirty="0" smtClean="0"/>
              <a:t>3-Isıyı ve elektriği iyi iletmezler. Çoğu yalıtkandır.</a:t>
            </a:r>
            <a:br>
              <a:rPr lang="tr-TR" dirty="0" smtClean="0"/>
            </a:br>
            <a:r>
              <a:rPr lang="tr-TR" dirty="0" smtClean="0"/>
              <a:t>4-Esnek değillerdir. Tel ve levha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haline gelmezler. Haddelenemezler.</a:t>
            </a:r>
            <a:br>
              <a:rPr lang="tr-TR" dirty="0" smtClean="0"/>
            </a:br>
            <a:r>
              <a:rPr lang="tr-TR" dirty="0" smtClean="0"/>
              <a:t>5-Erime noktaları düşük,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öz kütleleri küçüktür.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9460" name="Picture 5" descr="C:\Users\dell-\Desktop\Adsı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AMETALLER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	6-Doğada genel olarak molekül halinde bulunurlar.(H</a:t>
            </a:r>
            <a:r>
              <a:rPr lang="tr-TR" baseline="-25000" smtClean="0"/>
              <a:t>2</a:t>
            </a:r>
            <a:r>
              <a:rPr lang="tr-TR" smtClean="0"/>
              <a:t>, O</a:t>
            </a:r>
            <a:r>
              <a:rPr lang="tr-TR" baseline="-25000" smtClean="0"/>
              <a:t>2</a:t>
            </a:r>
            <a:r>
              <a:rPr lang="tr-TR" smtClean="0"/>
              <a:t>, N</a:t>
            </a:r>
            <a:r>
              <a:rPr lang="tr-TR" baseline="-25000" smtClean="0"/>
              <a:t>2</a:t>
            </a:r>
            <a:r>
              <a:rPr lang="tr-TR" smtClean="0"/>
              <a:t>, Cl</a:t>
            </a:r>
            <a:r>
              <a:rPr lang="tr-TR" baseline="-25000" smtClean="0"/>
              <a:t>2</a:t>
            </a:r>
            <a:r>
              <a:rPr lang="tr-TR" smtClean="0"/>
              <a:t> gibi).</a:t>
            </a:r>
            <a:br>
              <a:rPr lang="tr-TR" smtClean="0"/>
            </a:br>
            <a:r>
              <a:rPr lang="tr-TR" smtClean="0"/>
              <a:t>7-Ametaller, metallerle etkileşerek iyon bileşikleri oluşturur.(NaCl, FeS gibi)</a:t>
            </a:r>
            <a:br>
              <a:rPr lang="tr-TR" smtClean="0"/>
            </a:br>
            <a:r>
              <a:rPr lang="tr-TR" smtClean="0"/>
              <a:t>8-Ametaller, kimyasal olaylarda genel olarak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elektron alarak (-) yüklü iyon olur. </a:t>
            </a:r>
            <a:br>
              <a:rPr lang="tr-TR" smtClean="0"/>
            </a:br>
            <a:r>
              <a:rPr lang="tr-TR" smtClean="0"/>
              <a:t>9-Ametaller, ametallerle 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elektron ortaklığı kurar.</a:t>
            </a:r>
          </a:p>
          <a:p>
            <a:pPr eaLnBrk="1" hangingPunct="1"/>
            <a:endParaRPr lang="tr-TR" smtClean="0"/>
          </a:p>
        </p:txBody>
      </p:sp>
      <p:pic>
        <p:nvPicPr>
          <p:cNvPr id="20484" name="Picture 2" descr="C:\Users\Exper\Desktop\E-Etüt Projesi Dökümanları\5. ders materyalleri\kk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8713" y="4232275"/>
            <a:ext cx="293528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MADDE NEDİR?</a:t>
            </a:r>
          </a:p>
        </p:txBody>
      </p:sp>
      <p:sp>
        <p:nvSpPr>
          <p:cNvPr id="307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Uzayda yer kaplayan, kütlesi, 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hacmi, eylemsizliği olan, 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tanecikli ve boşluklu 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yapıya sahip her şeye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 madde denir.</a:t>
            </a:r>
          </a:p>
        </p:txBody>
      </p:sp>
      <p:pic>
        <p:nvPicPr>
          <p:cNvPr id="3076" name="Picture 2" descr="C:\Users\Exper\Desktop\E-Etüt Projesi Dökümanları\5. ders materyalleri\watermoleculesbx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244600"/>
            <a:ext cx="266382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SOYGAZLAR</a:t>
            </a: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dirty="0" smtClean="0"/>
              <a:t>1-Hepsi oda koşullarında gazdır. 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2-Oda koşullarında tek atomludur. 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3-Bileşik oluşturmazlar, bağ yapmazlar. Kararlı yapıdadırlar.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4- Parlak değildirler.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5- Tel ve levha haline 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gelemezler. </a:t>
            </a:r>
          </a:p>
        </p:txBody>
      </p:sp>
      <p:pic>
        <p:nvPicPr>
          <p:cNvPr id="22532" name="Picture 2" descr="C:\Users\Exper\Desktop\E-Etüt Projesi Dökümanları\5. ders materyalleri\soyga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288" y="3787775"/>
            <a:ext cx="417671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PERİYODİK TABLO</a:t>
            </a:r>
          </a:p>
        </p:txBody>
      </p:sp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Elementler artan atom numaralarına göre periyodik tabloya dizilirler.</a:t>
            </a:r>
          </a:p>
        </p:txBody>
      </p:sp>
      <p:pic>
        <p:nvPicPr>
          <p:cNvPr id="23556" name="Picture 5" descr="C:\Users\dell-\Desktop\Adsı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724150"/>
            <a:ext cx="57737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PERİYODİK TABLONUN TARİHÇESİ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	 1800'lü yılların başlarında </a:t>
            </a:r>
            <a:r>
              <a:rPr lang="tr-TR" b="1" i="1" dirty="0" smtClean="0"/>
              <a:t>Johann </a:t>
            </a:r>
            <a:r>
              <a:rPr lang="tr-TR" b="1" i="1" dirty="0" err="1" smtClean="0"/>
              <a:t>Döbereiner</a:t>
            </a:r>
            <a:r>
              <a:rPr lang="tr-TR" b="1" i="1" dirty="0" smtClean="0"/>
              <a:t> </a:t>
            </a:r>
            <a:r>
              <a:rPr lang="tr-TR" i="1" dirty="0" smtClean="0"/>
              <a:t>benzer kimyasal özelliklere sahip bazı elementlerin üçlü gruplar halinde sınıflandırılabileceğini önermiş ve buna </a:t>
            </a:r>
            <a:r>
              <a:rPr lang="tr-TR" b="1" i="1" dirty="0" smtClean="0"/>
              <a:t>"</a:t>
            </a:r>
            <a:r>
              <a:rPr lang="tr-TR" b="1" i="1" dirty="0" err="1" smtClean="0"/>
              <a:t>triadlar</a:t>
            </a:r>
            <a:r>
              <a:rPr lang="tr-TR" b="1" i="1" dirty="0" smtClean="0"/>
              <a:t> kuralı" </a:t>
            </a:r>
            <a:r>
              <a:rPr lang="tr-TR" i="1" dirty="0" smtClean="0"/>
              <a:t>adı verilmiştir. </a:t>
            </a:r>
            <a:endParaRPr lang="tr-TR" dirty="0"/>
          </a:p>
        </p:txBody>
      </p:sp>
      <p:pic>
        <p:nvPicPr>
          <p:cNvPr id="1026" name="Picture 2" descr="C:\Users\arifözgür\Desktop\HistOver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446164"/>
            <a:ext cx="2571736" cy="341183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9830"/>
            <a:ext cx="1928794" cy="298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PERİYODİK TABLONUN TARİHÇESİ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i="1" dirty="0" err="1" smtClean="0"/>
              <a:t>Alexandre</a:t>
            </a:r>
            <a:r>
              <a:rPr lang="tr-TR" b="1" i="1" dirty="0" smtClean="0"/>
              <a:t> E.B. de </a:t>
            </a:r>
            <a:r>
              <a:rPr lang="tr-TR" b="1" i="1" dirty="0" err="1" smtClean="0"/>
              <a:t>Chancourtois</a:t>
            </a:r>
            <a:r>
              <a:rPr lang="tr-TR" b="1" i="1" dirty="0" smtClean="0"/>
              <a:t>, </a:t>
            </a:r>
            <a:r>
              <a:rPr lang="tr-TR" i="1" dirty="0" smtClean="0"/>
              <a:t>1862 yılında yayınladığı makalesinde bazı element ve iyonları artan atom kütlelerine göre bir silindir üzerinde spiral olacak şekilde göstermiştir. Buna da </a:t>
            </a:r>
            <a:r>
              <a:rPr lang="tr-TR" b="1" i="1" dirty="0" smtClean="0"/>
              <a:t>"</a:t>
            </a:r>
            <a:r>
              <a:rPr lang="tr-TR" b="1" i="1" dirty="0" err="1" smtClean="0"/>
              <a:t>Tellürik</a:t>
            </a:r>
            <a:r>
              <a:rPr lang="tr-TR" b="1" i="1" dirty="0" smtClean="0"/>
              <a:t> Spiral" </a:t>
            </a:r>
            <a:r>
              <a:rPr lang="tr-TR" i="1" dirty="0" smtClean="0"/>
              <a:t>adını vermiştir.</a:t>
            </a:r>
            <a:endParaRPr lang="tr-TR" dirty="0"/>
          </a:p>
        </p:txBody>
      </p:sp>
      <p:pic>
        <p:nvPicPr>
          <p:cNvPr id="2050" name="Picture 2" descr="C:\Users\arifözgür\Desktop\şanku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746563"/>
            <a:ext cx="2214546" cy="3111437"/>
          </a:xfrm>
          <a:prstGeom prst="rect">
            <a:avLst/>
          </a:prstGeom>
          <a:noFill/>
        </p:spPr>
      </p:pic>
      <p:pic>
        <p:nvPicPr>
          <p:cNvPr id="2051" name="Picture 3" descr="C:\Users\arifözgür\Desktop\tellur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426"/>
            <a:ext cx="3714744" cy="3214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PERİYODİK TABLONUN TARİHÇESİ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214422"/>
            <a:ext cx="8072494" cy="4000528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 İngiliz kimyacı </a:t>
            </a:r>
            <a:r>
              <a:rPr lang="tr-TR" b="1" i="1" dirty="0" smtClean="0"/>
              <a:t>John </a:t>
            </a:r>
            <a:r>
              <a:rPr lang="tr-TR" b="1" i="1" dirty="0" err="1" smtClean="0"/>
              <a:t>Newlands</a:t>
            </a:r>
            <a:r>
              <a:rPr lang="tr-TR" i="1" dirty="0" smtClean="0"/>
              <a:t>, 1864 yılında bilinen elementleri atom kütlelerine göre sıralamış ve herhangi bir elementten sonra gelen her sekizinci elementin özelliklerinin bu elementle benzerlik gösterdiğini</a:t>
            </a:r>
          </a:p>
          <a:p>
            <a:pPr>
              <a:buNone/>
            </a:pPr>
            <a:r>
              <a:rPr lang="tr-TR" i="1" dirty="0" smtClean="0"/>
              <a:t>    fark etmiştir. </a:t>
            </a:r>
            <a:endParaRPr lang="tr-TR" dirty="0"/>
          </a:p>
        </p:txBody>
      </p:sp>
      <p:pic>
        <p:nvPicPr>
          <p:cNvPr id="3074" name="Picture 2" descr="C:\Users\arifözgür\Desktop\18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0225"/>
            <a:ext cx="6762750" cy="1247775"/>
          </a:xfrm>
          <a:prstGeom prst="rect">
            <a:avLst/>
          </a:prstGeom>
          <a:noFill/>
        </p:spPr>
      </p:pic>
      <p:pic>
        <p:nvPicPr>
          <p:cNvPr id="3075" name="Picture 3" descr="C:\Users\arifözgür\Desktop\225px-John_Alexander_Reina_Newl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9" y="3620413"/>
            <a:ext cx="2357422" cy="323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PERİYODİK TABLONUN TARİHÇESİ</a:t>
            </a:r>
            <a:endParaRPr lang="tr-TR" dirty="0"/>
          </a:p>
        </p:txBody>
      </p:sp>
      <p:pic>
        <p:nvPicPr>
          <p:cNvPr id="4" name="Picture 4" descr="C:\Users\arifözgür\Desktop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6031" y="1357298"/>
            <a:ext cx="4037969" cy="550070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928662" y="1714488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latin typeface="+mj-lt"/>
              </a:rPr>
              <a:t>Bu bağlantıyı müzikte kullanılan notalardan(8 nota) esinlenerek </a:t>
            </a:r>
            <a:r>
              <a:rPr lang="tr-TR" sz="3200" b="1" i="1" dirty="0" smtClean="0">
                <a:latin typeface="+mj-lt"/>
              </a:rPr>
              <a:t>“Oktavlar Kuralı“(Sekizli Kuralı) </a:t>
            </a:r>
            <a:r>
              <a:rPr lang="tr-TR" sz="3200" i="1" dirty="0" smtClean="0">
                <a:latin typeface="+mj-lt"/>
              </a:rPr>
              <a:t>olarak adlandırmıştır.</a:t>
            </a:r>
            <a:endParaRPr lang="tr-T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PERİYODİK TABLONUN TARİHÇESİ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14422"/>
            <a:ext cx="8472518" cy="2543180"/>
          </a:xfrm>
        </p:spPr>
        <p:txBody>
          <a:bodyPr/>
          <a:lstStyle/>
          <a:p>
            <a:r>
              <a:rPr lang="tr-TR" dirty="0" smtClean="0"/>
              <a:t>1869 yılında Alman bilim insanı </a:t>
            </a:r>
            <a:r>
              <a:rPr lang="tr-TR" b="1" i="1" dirty="0" err="1" smtClean="0"/>
              <a:t>Lother</a:t>
            </a:r>
            <a:r>
              <a:rPr lang="tr-TR" b="1" i="1" dirty="0" smtClean="0"/>
              <a:t> </a:t>
            </a:r>
            <a:r>
              <a:rPr lang="tr-TR" b="1" i="1" dirty="0" err="1" smtClean="0"/>
              <a:t>Meyer</a:t>
            </a:r>
            <a:r>
              <a:rPr lang="tr-TR" b="1" i="1" dirty="0" smtClean="0"/>
              <a:t> </a:t>
            </a:r>
            <a:r>
              <a:rPr lang="tr-TR" i="1" dirty="0" smtClean="0"/>
              <a:t>ve</a:t>
            </a:r>
            <a:r>
              <a:rPr lang="tr-TR" b="1" i="1" dirty="0" smtClean="0"/>
              <a:t> </a:t>
            </a:r>
            <a:r>
              <a:rPr lang="tr-TR" i="1" dirty="0" smtClean="0"/>
              <a:t>Rus bilim insanı </a:t>
            </a:r>
            <a:r>
              <a:rPr lang="tr-TR" b="1" i="1" dirty="0" smtClean="0"/>
              <a:t>Dimitri Mendeleyev </a:t>
            </a:r>
            <a:r>
              <a:rPr lang="tr-TR" i="1" dirty="0" smtClean="0"/>
              <a:t>birbirinden habersiz, benzer sonuçları içeren makalelerini yayınlamışlardır. İki bilim insanı ortaya koydukları sonuçlarla modern periyodik sistemin oluşmasına büyük katkı yapmışlardır. </a:t>
            </a:r>
            <a:endParaRPr lang="tr-TR" dirty="0"/>
          </a:p>
        </p:txBody>
      </p:sp>
      <p:pic>
        <p:nvPicPr>
          <p:cNvPr id="4098" name="Picture 2" descr="C:\Users\arifözgür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25082"/>
            <a:ext cx="7072362" cy="263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PERİYODİK TABLONUN TARİHÇESİ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14884"/>
            <a:ext cx="8686800" cy="1196965"/>
          </a:xfrm>
        </p:spPr>
        <p:txBody>
          <a:bodyPr/>
          <a:lstStyle/>
          <a:p>
            <a:r>
              <a:rPr lang="tr-TR" b="1" dirty="0" err="1" smtClean="0"/>
              <a:t>Meyer</a:t>
            </a:r>
            <a:r>
              <a:rPr lang="tr-TR" b="1" dirty="0" smtClean="0"/>
              <a:t> </a:t>
            </a:r>
            <a:r>
              <a:rPr lang="tr-TR" dirty="0" smtClean="0"/>
              <a:t>ve</a:t>
            </a:r>
            <a:r>
              <a:rPr lang="tr-TR" b="1" dirty="0" smtClean="0"/>
              <a:t> Mendeleyev </a:t>
            </a:r>
            <a:r>
              <a:rPr lang="tr-TR" dirty="0" smtClean="0"/>
              <a:t>elementleri artan </a:t>
            </a:r>
            <a:r>
              <a:rPr lang="tr-TR" b="1" i="1" dirty="0" smtClean="0"/>
              <a:t>atom kütlelerine</a:t>
            </a:r>
            <a:r>
              <a:rPr lang="tr-TR" i="1" dirty="0" smtClean="0"/>
              <a:t> göre sıralamışlar ve bazı elementler arasında periyodik olarak tekrarlanan özellikler olduğunu belirtmişlerdir. </a:t>
            </a:r>
            <a:endParaRPr lang="tr-TR" dirty="0"/>
          </a:p>
        </p:txBody>
      </p:sp>
      <p:pic>
        <p:nvPicPr>
          <p:cNvPr id="5123" name="Picture 3" descr="C:\Users\arifözgür\Desktop\mendeleevin_tablos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5572164" cy="384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PERİYODİK TABLONUN TARİHÇESİ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1912 yılında </a:t>
            </a:r>
            <a:r>
              <a:rPr lang="tr-TR" b="1" i="1" dirty="0" smtClean="0"/>
              <a:t>Henry </a:t>
            </a:r>
            <a:r>
              <a:rPr lang="tr-TR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Mosoley</a:t>
            </a:r>
            <a:r>
              <a:rPr lang="tr-T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X ışınları ile yaptığı çalışmalarda atomların kimyasal özelliklerinin atom kütlelerine göre değil, </a:t>
            </a:r>
            <a:r>
              <a:rPr lang="tr-TR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atom numaralarına(proton sayılarına)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göre değiştiğini ispat etti.</a:t>
            </a:r>
            <a:endParaRPr lang="tr-TR" dirty="0"/>
          </a:p>
        </p:txBody>
      </p:sp>
      <p:pic>
        <p:nvPicPr>
          <p:cNvPr id="6146" name="Picture 2" descr="C:\Users\arifözgür\Desktop\HenryMosele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667149"/>
            <a:ext cx="2143108" cy="31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PERİYODİK TABLONUN TARİHÇESİ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r>
              <a:rPr lang="tr-TR" dirty="0" smtClean="0"/>
              <a:t>Periyodik cetveldeki en son büyük değişiklik, 20. yüzyılın ortalarında </a:t>
            </a:r>
            <a:r>
              <a:rPr lang="tr-TR" b="1" i="1" dirty="0" err="1" smtClean="0"/>
              <a:t>Glenn</a:t>
            </a:r>
            <a:r>
              <a:rPr lang="tr-TR" b="1" i="1" dirty="0" smtClean="0"/>
              <a:t>  </a:t>
            </a:r>
            <a:r>
              <a:rPr lang="tr-TR" b="1" i="1" dirty="0" err="1" smtClean="0"/>
              <a:t>Seaborg’un</a:t>
            </a:r>
            <a:r>
              <a:rPr lang="tr-TR" b="1" i="1" dirty="0" smtClean="0"/>
              <a:t> </a:t>
            </a:r>
            <a:r>
              <a:rPr lang="tr-TR" i="1" dirty="0" smtClean="0"/>
              <a:t>çalışmasıyla ortaya çıktı. Periyodik tablodaki lantanit serisinin altına aktinitler serisini yerleştirdi. 1951’de </a:t>
            </a:r>
            <a:r>
              <a:rPr lang="tr-TR" i="1" dirty="0" err="1" smtClean="0"/>
              <a:t>Seaborg</a:t>
            </a:r>
            <a:r>
              <a:rPr lang="tr-TR" i="1" dirty="0" smtClean="0"/>
              <a:t> bu </a:t>
            </a:r>
          </a:p>
          <a:p>
            <a:pPr>
              <a:buNone/>
            </a:pPr>
            <a:r>
              <a:rPr lang="tr-TR" i="1" dirty="0" smtClean="0"/>
              <a:t>	çalışmaları ile kimyada Nobel </a:t>
            </a:r>
          </a:p>
          <a:p>
            <a:pPr>
              <a:buNone/>
            </a:pPr>
            <a:r>
              <a:rPr lang="tr-TR" i="1" dirty="0" smtClean="0"/>
              <a:t>      ödülünü kazandı. </a:t>
            </a:r>
            <a:endParaRPr lang="tr-TR" dirty="0"/>
          </a:p>
        </p:txBody>
      </p:sp>
      <p:pic>
        <p:nvPicPr>
          <p:cNvPr id="7170" name="Picture 2" descr="C:\Users\arifözgür\Desktop\220px-Seaborg_in_l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3378200"/>
            <a:ext cx="2794000" cy="3479800"/>
          </a:xfrm>
          <a:prstGeom prst="rect">
            <a:avLst/>
          </a:prstGeom>
          <a:noFill/>
        </p:spPr>
      </p:pic>
      <p:pic>
        <p:nvPicPr>
          <p:cNvPr id="7171" name="Picture 3" descr="C:\Users\arifözgür\Desktop\38722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37564"/>
            <a:ext cx="6072199" cy="312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MADDELERİN ORTAK ÖZELLİKLERİ</a:t>
            </a:r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Kütle</a:t>
            </a:r>
          </a:p>
          <a:p>
            <a:pPr eaLnBrk="1" hangingPunct="1"/>
            <a:r>
              <a:rPr lang="tr-TR" smtClean="0"/>
              <a:t>Hacim</a:t>
            </a:r>
          </a:p>
          <a:p>
            <a:pPr eaLnBrk="1" hangingPunct="1"/>
            <a:r>
              <a:rPr lang="tr-TR" smtClean="0"/>
              <a:t>Eylemsizlik</a:t>
            </a:r>
          </a:p>
          <a:p>
            <a:pPr eaLnBrk="1" hangingPunct="1"/>
            <a:r>
              <a:rPr lang="tr-TR" smtClean="0"/>
              <a:t>Tanecikli yapı</a:t>
            </a:r>
          </a:p>
          <a:p>
            <a:pPr eaLnBrk="1" hangingPunct="1"/>
            <a:r>
              <a:rPr lang="tr-TR" smtClean="0"/>
              <a:t>Boşluklu yapı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PERİYODİK TABLO</a:t>
            </a: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Yatay sıralara; periyot</a:t>
            </a:r>
          </a:p>
          <a:p>
            <a:pPr eaLnBrk="1" hangingPunct="1"/>
            <a:r>
              <a:rPr lang="tr-TR" smtClean="0"/>
              <a:t>Dikey sıralar; grup denir.</a:t>
            </a:r>
          </a:p>
          <a:p>
            <a:pPr eaLnBrk="1" hangingPunct="1"/>
            <a:r>
              <a:rPr lang="tr-TR" smtClean="0"/>
              <a:t>Aynı gruptaki elementler benzer özellik gösterir.</a:t>
            </a:r>
          </a:p>
          <a:p>
            <a:pPr eaLnBrk="1" hangingPunct="1"/>
            <a:r>
              <a:rPr lang="tr-TR" smtClean="0"/>
              <a:t>Tablonun solunda metaller sağında ise ametaller yer alır.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  <a:p>
            <a:pPr eaLnBrk="1" hangingPunct="1"/>
            <a:endParaRPr lang="tr-TR" smtClean="0"/>
          </a:p>
        </p:txBody>
      </p:sp>
      <p:pic>
        <p:nvPicPr>
          <p:cNvPr id="24580" name="Picture 5" descr="C:\Users\dell-\Desktop\Adsı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4402138"/>
            <a:ext cx="34290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ELEKTRON DAĞILIMI</a:t>
            </a:r>
          </a:p>
        </p:txBody>
      </p:sp>
      <p:pic>
        <p:nvPicPr>
          <p:cNvPr id="25603" name="Picture 2" descr="C:\Users\Exper\Desktop\E-Etüt Projesi Dökümanları\5. ders materyalleri\untitled2asd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25538"/>
            <a:ext cx="7740650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ELEKTRON DAĞILIMI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dirty="0" smtClean="0"/>
              <a:t>Eğer bu üç elementin birer elektronu daha olsaydı, her birinde yeni bir katman oluşacaktı. Çünkü her üçünün de en dıştaki katmanları tamamen dolu durumdadır.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dirty="0" smtClean="0"/>
              <a:t>1.Katmanda en çok 2 elektron bulunması durumu </a:t>
            </a:r>
            <a:r>
              <a:rPr lang="tr-TR" b="1" dirty="0" err="1"/>
              <a:t>dublet</a:t>
            </a:r>
            <a:r>
              <a:rPr lang="tr-TR" b="1" dirty="0"/>
              <a:t> kuralı</a:t>
            </a:r>
            <a:r>
              <a:rPr lang="tr-TR" dirty="0" smtClean="0"/>
              <a:t>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dirty="0" smtClean="0"/>
              <a:t>2. ve 3. katmanlarda en çok 8 elektron bulunması durumu </a:t>
            </a:r>
            <a:r>
              <a:rPr lang="tr-TR" b="1" dirty="0" err="1"/>
              <a:t>oktet</a:t>
            </a:r>
            <a:r>
              <a:rPr lang="tr-TR" b="1" dirty="0"/>
              <a:t> kuralı</a:t>
            </a:r>
            <a:r>
              <a:rPr lang="tr-TR" dirty="0" smtClean="0"/>
              <a:t> olarak adlandırılır.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dirty="0" smtClean="0"/>
              <a:t>Helyum </a:t>
            </a:r>
            <a:r>
              <a:rPr lang="tr-TR" dirty="0" err="1" smtClean="0"/>
              <a:t>dublet</a:t>
            </a:r>
            <a:r>
              <a:rPr lang="tr-TR" dirty="0" smtClean="0"/>
              <a:t>, Neon ve Argon </a:t>
            </a:r>
            <a:r>
              <a:rPr lang="tr-TR" dirty="0" err="1" smtClean="0"/>
              <a:t>oktet</a:t>
            </a:r>
            <a:r>
              <a:rPr lang="tr-TR" dirty="0" smtClean="0"/>
              <a:t> kuralına uyar.</a:t>
            </a:r>
            <a:endParaRPr lang="tr-TR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dirty="0" err="1" smtClean="0"/>
              <a:t>Oktet</a:t>
            </a:r>
            <a:r>
              <a:rPr lang="tr-TR" dirty="0" smtClean="0"/>
              <a:t> veya </a:t>
            </a:r>
            <a:r>
              <a:rPr lang="tr-TR" dirty="0" err="1" smtClean="0"/>
              <a:t>dublet</a:t>
            </a:r>
            <a:r>
              <a:rPr lang="tr-TR" dirty="0" smtClean="0"/>
              <a:t> kuralına uyan atomlar </a:t>
            </a:r>
            <a:r>
              <a:rPr lang="tr-TR" b="1" dirty="0"/>
              <a:t>kararlı</a:t>
            </a:r>
            <a:r>
              <a:rPr lang="tr-TR" dirty="0" smtClean="0"/>
              <a:t> yapıya sahiptir. 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ELEKTRON DAĞILIMI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Potasyum </a:t>
            </a:r>
            <a:r>
              <a:rPr lang="tr-TR" dirty="0" smtClean="0"/>
              <a:t>(K)= </a:t>
            </a:r>
            <a:r>
              <a:rPr lang="tr-TR" dirty="0"/>
              <a:t>2 8 8 1 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Kalsiyum (</a:t>
            </a:r>
            <a:r>
              <a:rPr lang="tr-TR" dirty="0" err="1" smtClean="0"/>
              <a:t>Ca</a:t>
            </a:r>
            <a:r>
              <a:rPr lang="tr-TR" dirty="0" smtClean="0"/>
              <a:t>)= </a:t>
            </a:r>
            <a:r>
              <a:rPr lang="tr-TR" dirty="0"/>
              <a:t>2 8 8 2 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Fosfor (P) </a:t>
            </a:r>
            <a:r>
              <a:rPr lang="tr-TR" dirty="0"/>
              <a:t>= 2 8 5 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Oksijen (O)= </a:t>
            </a:r>
            <a:r>
              <a:rPr lang="tr-TR" dirty="0"/>
              <a:t>2 </a:t>
            </a:r>
            <a:r>
              <a:rPr lang="tr-TR" dirty="0" smtClean="0"/>
              <a:t>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Katman sayısı periyot numarasının son katmanındaki elektron sayısı da A grubu numarasını verir.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ELEKTRON DAĞILIMI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Potasyum (K)= 2 8 8 1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4. periyot 1-A grubu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Kalsiyum (</a:t>
            </a:r>
            <a:r>
              <a:rPr lang="tr-TR" dirty="0" err="1" smtClean="0"/>
              <a:t>Ca</a:t>
            </a:r>
            <a:r>
              <a:rPr lang="tr-TR" dirty="0" smtClean="0"/>
              <a:t>)= 2 8 8 2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FF0000"/>
                </a:solidFill>
              </a:rPr>
              <a:t>4. periyot 2-A grubu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Fosfor (P) = 2 8 5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FF0000"/>
                </a:solidFill>
              </a:rPr>
              <a:t>3. periyot 5-A grubu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Oksijen (O)= 2 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FF0000"/>
                </a:solidFill>
              </a:rPr>
              <a:t>2. periyot 6-A grubu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ELEKTRON DAĞILIMINDAN ÇIKARILACAK SONUÇLAR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Potasyum (K)= 2 8 8 1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FF0000"/>
                </a:solidFill>
              </a:rPr>
              <a:t>4. periyot 1-A grubu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FF0000"/>
                </a:solidFill>
              </a:rPr>
              <a:t>Son katmanında 1 e</a:t>
            </a:r>
            <a:r>
              <a:rPr lang="tr-TR" baseline="30000" dirty="0" smtClean="0">
                <a:solidFill>
                  <a:srgbClr val="FF0000"/>
                </a:solidFill>
              </a:rPr>
              <a:t>-</a:t>
            </a:r>
            <a:r>
              <a:rPr lang="tr-TR" dirty="0" smtClean="0">
                <a:solidFill>
                  <a:srgbClr val="FF0000"/>
                </a:solidFill>
              </a:rPr>
              <a:t> bulunur. 1 e</a:t>
            </a:r>
            <a:r>
              <a:rPr lang="tr-TR" baseline="30000" dirty="0" smtClean="0">
                <a:solidFill>
                  <a:srgbClr val="FF0000"/>
                </a:solidFill>
              </a:rPr>
              <a:t>-</a:t>
            </a:r>
            <a:r>
              <a:rPr lang="tr-TR" dirty="0" smtClean="0">
                <a:solidFill>
                  <a:srgbClr val="FF0000"/>
                </a:solidFill>
              </a:rPr>
              <a:t> vererek kararlı hale geçer.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FF0000"/>
                </a:solidFill>
              </a:rPr>
              <a:t>Elektron vermeye yatkındır.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FF0000"/>
                </a:solidFill>
              </a:rPr>
              <a:t>Metaldir.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err="1" smtClean="0">
                <a:solidFill>
                  <a:srgbClr val="FF0000"/>
                </a:solidFill>
              </a:rPr>
              <a:t>Oktet</a:t>
            </a:r>
            <a:r>
              <a:rPr lang="tr-TR" dirty="0" smtClean="0">
                <a:solidFill>
                  <a:srgbClr val="FF0000"/>
                </a:solidFill>
              </a:rPr>
              <a:t> Kuralına Uyar.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FF0000"/>
                </a:solidFill>
              </a:rPr>
              <a:t>Katyon olur. K</a:t>
            </a:r>
            <a:r>
              <a:rPr lang="tr-TR" baseline="30000" dirty="0" smtClean="0">
                <a:solidFill>
                  <a:srgbClr val="FF0000"/>
                </a:solidFill>
              </a:rPr>
              <a:t>+ </a:t>
            </a:r>
            <a:endParaRPr lang="tr-TR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ELEKTRON DAĞILIMINDAN ÇIKARILACAK SONUÇLAR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Fosfor (P) = 2 8 5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FF0000"/>
                </a:solidFill>
              </a:rPr>
              <a:t>3. periyot 5-A grubu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FF0000"/>
                </a:solidFill>
              </a:rPr>
              <a:t>Son katmanında 5 e</a:t>
            </a:r>
            <a:r>
              <a:rPr lang="tr-TR" baseline="30000" dirty="0" smtClean="0">
                <a:solidFill>
                  <a:srgbClr val="FF0000"/>
                </a:solidFill>
              </a:rPr>
              <a:t>-</a:t>
            </a:r>
            <a:r>
              <a:rPr lang="tr-TR" dirty="0" smtClean="0">
                <a:solidFill>
                  <a:srgbClr val="FF0000"/>
                </a:solidFill>
              </a:rPr>
              <a:t> bulunur. 3 e</a:t>
            </a:r>
            <a:r>
              <a:rPr lang="tr-TR" baseline="30000" dirty="0" smtClean="0">
                <a:solidFill>
                  <a:srgbClr val="FF0000"/>
                </a:solidFill>
              </a:rPr>
              <a:t>-</a:t>
            </a:r>
            <a:r>
              <a:rPr lang="tr-TR" dirty="0" smtClean="0">
                <a:solidFill>
                  <a:srgbClr val="FF0000"/>
                </a:solidFill>
              </a:rPr>
              <a:t> alarak kararlı hale geçer.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FF0000"/>
                </a:solidFill>
              </a:rPr>
              <a:t>Elektron almaya yatkındır.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FF0000"/>
                </a:solidFill>
              </a:rPr>
              <a:t>Ametaldir.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err="1" smtClean="0">
                <a:solidFill>
                  <a:srgbClr val="FF0000"/>
                </a:solidFill>
              </a:rPr>
              <a:t>Oktet</a:t>
            </a:r>
            <a:r>
              <a:rPr lang="tr-TR" dirty="0" smtClean="0">
                <a:solidFill>
                  <a:srgbClr val="FF0000"/>
                </a:solidFill>
              </a:rPr>
              <a:t> Kuralına Uyar.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FF0000"/>
                </a:solidFill>
              </a:rPr>
              <a:t>Anyon olur. </a:t>
            </a:r>
            <a:r>
              <a:rPr lang="tr-TR" dirty="0">
                <a:solidFill>
                  <a:srgbClr val="FF0000"/>
                </a:solidFill>
              </a:rPr>
              <a:t>P</a:t>
            </a:r>
            <a:r>
              <a:rPr lang="tr-TR" baseline="30000" dirty="0" smtClean="0">
                <a:solidFill>
                  <a:srgbClr val="FF0000"/>
                </a:solidFill>
              </a:rPr>
              <a:t>-3 </a:t>
            </a:r>
            <a:endParaRPr lang="tr-TR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BİLEŞİKLER</a:t>
            </a: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Aynı tür moleküllerden ya da kristal yapıdan oluşan saf maddelere bileşik denir.</a:t>
            </a:r>
          </a:p>
          <a:p>
            <a:pPr eaLnBrk="1" hangingPunct="1"/>
            <a:r>
              <a:rPr lang="tr-TR" smtClean="0"/>
              <a:t>İki ya da daha fazla elementin kendi özelliklerini kaybederek belirli oranlarda ve kimyasal tepkimeler sonucu oluşturdukları saf maddelere bileşik denir.</a:t>
            </a:r>
          </a:p>
        </p:txBody>
      </p:sp>
      <p:pic>
        <p:nvPicPr>
          <p:cNvPr id="31748" name="Picture 4" descr="C:\Users\Exper\Desktop\E-Etüt Projesi Dökümanları\5. ders materyalleri\imagesCA50PP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340225"/>
            <a:ext cx="2016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Exper\Desktop\E-Etüt Projesi Dökümanları\5. ders materyalleri\hidrojen_b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652963"/>
            <a:ext cx="2036763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7 Metin kutusu"/>
          <p:cNvSpPr txBox="1">
            <a:spLocks noChangeArrowheads="1"/>
          </p:cNvSpPr>
          <p:nvPr/>
        </p:nvSpPr>
        <p:spPr bwMode="auto">
          <a:xfrm>
            <a:off x="2627313" y="4868863"/>
            <a:ext cx="424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alibri" pitchFamily="34" charset="0"/>
              </a:rPr>
              <a:t>Moleküler bileşik          	  Kristal yapılı 			           bileşik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BİLEŞİKLERİN ÖZELLİKLERİ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1-Bileşikler, kendini oluşturan elementlerin (atomları) özelliklerini göstermezler.</a:t>
            </a:r>
            <a:br>
              <a:rPr lang="tr-TR" dirty="0" smtClean="0"/>
            </a:br>
            <a:r>
              <a:rPr lang="tr-TR" dirty="0" smtClean="0"/>
              <a:t>2- Bileşiği oluşturan elementler (atomlar) kendi özelliklerini kaybederler.</a:t>
            </a:r>
            <a:br>
              <a:rPr lang="tr-TR" dirty="0" smtClean="0"/>
            </a:br>
            <a:r>
              <a:rPr lang="tr-TR" dirty="0" smtClean="0"/>
              <a:t>3- Bileşiği oluşturan elementler belirli oranlarda birleşirler.</a:t>
            </a:r>
            <a:br>
              <a:rPr lang="tr-TR" dirty="0" smtClean="0"/>
            </a:br>
            <a:r>
              <a:rPr lang="tr-TR" dirty="0" smtClean="0"/>
              <a:t>4- Bileşikler oluşurken enerji alışverişi olur.</a:t>
            </a:r>
            <a:br>
              <a:rPr lang="tr-TR" dirty="0" smtClean="0"/>
            </a:br>
            <a:r>
              <a:rPr lang="tr-TR" dirty="0" smtClean="0"/>
              <a:t>5- Bileşikler, kimyasal tepkimelerle oluşur ve kimyasal yollarla ayrılırlar. 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BİLEŞİKLERİN ÖZELLİKLERİ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6- Bileşikler en az iki farklı elementten yani atomdan oluşurlar.</a:t>
            </a:r>
            <a:br>
              <a:rPr lang="tr-TR" dirty="0" smtClean="0"/>
            </a:br>
            <a:r>
              <a:rPr lang="tr-TR" dirty="0" smtClean="0"/>
              <a:t>7- Bileşiklerin belirli erime, kaynama, donma ve yoğunlaşma sıcaklıkları vardır.</a:t>
            </a:r>
            <a:br>
              <a:rPr lang="tr-TR" dirty="0" smtClean="0"/>
            </a:br>
            <a:r>
              <a:rPr lang="tr-TR" dirty="0" smtClean="0"/>
              <a:t>8- Bileşikler saf ve homojen maddelerdir.</a:t>
            </a:r>
            <a:br>
              <a:rPr lang="tr-TR" dirty="0" smtClean="0"/>
            </a:br>
            <a:r>
              <a:rPr lang="tr-TR" dirty="0" smtClean="0"/>
              <a:t>9- Bileşikler formüllerle gösterilirler.</a:t>
            </a:r>
            <a:br>
              <a:rPr lang="tr-TR" dirty="0" smtClean="0"/>
            </a:br>
            <a:r>
              <a:rPr lang="tr-TR" dirty="0" smtClean="0"/>
              <a:t>10- Bileşiklerin en küçük yapı birimleri moleküller veya formül birimlerdir.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11- İyonik ve </a:t>
            </a:r>
            <a:r>
              <a:rPr lang="tr-TR" dirty="0" err="1" smtClean="0"/>
              <a:t>Kovalent</a:t>
            </a:r>
            <a:r>
              <a:rPr lang="tr-TR" dirty="0" smtClean="0"/>
              <a:t> bağlı olmak üzere ikiye ayrılırlar.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NELER MADDE NELER MADDE DEĞİL?</a:t>
            </a:r>
            <a:endParaRPr lang="tr-TR" dirty="0"/>
          </a:p>
        </p:txBody>
      </p:sp>
      <p:sp>
        <p:nvSpPr>
          <p:cNvPr id="5123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tr-TR" smtClean="0"/>
              <a:t>MADDE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Hava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Demir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Su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Oksijen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Tahta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Altın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Bakır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Taş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Toprak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sp>
        <p:nvSpPr>
          <p:cNvPr id="5125" name="6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tr-TR" smtClean="0"/>
              <a:t>MADDE DEĞİL</a:t>
            </a:r>
          </a:p>
        </p:txBody>
      </p:sp>
      <p:sp>
        <p:nvSpPr>
          <p:cNvPr id="5126" name="7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Işık</a:t>
            </a:r>
          </a:p>
          <a:p>
            <a:pPr eaLnBrk="1" hangingPunct="1"/>
            <a:r>
              <a:rPr lang="tr-TR" smtClean="0"/>
              <a:t>Ses</a:t>
            </a:r>
          </a:p>
          <a:p>
            <a:pPr eaLnBrk="1" hangingPunct="1"/>
            <a:r>
              <a:rPr lang="tr-TR" smtClean="0"/>
              <a:t>Enerji</a:t>
            </a:r>
          </a:p>
          <a:p>
            <a:pPr eaLnBrk="1" hangingPunct="1"/>
            <a:r>
              <a:rPr lang="tr-TR" smtClean="0"/>
              <a:t>Gölge</a:t>
            </a:r>
          </a:p>
          <a:p>
            <a:pPr eaLnBrk="1" hangingPunct="1"/>
            <a:r>
              <a:rPr lang="tr-TR" smtClean="0"/>
              <a:t>Rüzgar</a:t>
            </a:r>
          </a:p>
          <a:p>
            <a:pPr eaLnBrk="1" hangingPunct="1"/>
            <a:r>
              <a:rPr lang="tr-TR" smtClean="0"/>
              <a:t>Isı</a:t>
            </a:r>
          </a:p>
          <a:p>
            <a:pPr eaLnBrk="1" hangingPunct="1"/>
            <a:r>
              <a:rPr lang="tr-TR" smtClean="0"/>
              <a:t>Sıcaklık</a:t>
            </a:r>
          </a:p>
          <a:p>
            <a:pPr eaLnBrk="1" hangingPunct="1"/>
            <a:r>
              <a:rPr lang="tr-TR" smtClean="0"/>
              <a:t>Zaman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SORU 1</a:t>
            </a: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Aşağıdakilerden hangisi elementler ve  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bileşikler için ortak değildir?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A) Saf olma             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B) Homojen olma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C)Tek tür atom içerme 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D)Erime noktaları sabittir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SORU 2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Maddeyi oluşturan taneciklerin 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modeli </a:t>
            </a:r>
            <a:r>
              <a:rPr lang="tr-TR" dirty="0"/>
              <a:t>şekildeki gibi verilmiştir. 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Bu </a:t>
            </a:r>
            <a:r>
              <a:rPr lang="tr-TR" dirty="0"/>
              <a:t>modele göre aşağıdakilerden 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hangisi </a:t>
            </a:r>
            <a:r>
              <a:rPr lang="tr-TR" dirty="0"/>
              <a:t>söylenemez</a:t>
            </a:r>
            <a:r>
              <a:rPr lang="tr-TR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A)Bileşik molekülüdür.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B) İki cins atomdan oluşmuştur.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C) Saf maddedir.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D) Bir karışımdır.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pic>
        <p:nvPicPr>
          <p:cNvPr id="35844" name="3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628775"/>
            <a:ext cx="23034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SORU 3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Aşağıdakilerden hangisi madde değildir?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 A) Hava                      B) Oksijen 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 C) Işık                        D) Karbondioksit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SORU 4</a:t>
            </a:r>
          </a:p>
        </p:txBody>
      </p:sp>
      <p:pic>
        <p:nvPicPr>
          <p:cNvPr id="37891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7632700" cy="2232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SORU 5</a:t>
            </a:r>
          </a:p>
        </p:txBody>
      </p:sp>
      <p:pic>
        <p:nvPicPr>
          <p:cNvPr id="38915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25538"/>
            <a:ext cx="7705725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SORU 6</a:t>
            </a:r>
          </a:p>
        </p:txBody>
      </p:sp>
      <p:pic>
        <p:nvPicPr>
          <p:cNvPr id="3993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8355013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/>
              <a:t>SORU 7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81075"/>
            <a:ext cx="6626225" cy="5351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Başlık"/>
          <p:cNvSpPr>
            <a:spLocks noGrp="1"/>
          </p:cNvSpPr>
          <p:nvPr>
            <p:ph type="title"/>
          </p:nvPr>
        </p:nvSpPr>
        <p:spPr>
          <a:xfrm>
            <a:off x="539750" y="-100013"/>
            <a:ext cx="8229600" cy="1143001"/>
          </a:xfrm>
        </p:spPr>
        <p:txBody>
          <a:bodyPr/>
          <a:lstStyle/>
          <a:p>
            <a:pPr eaLnBrk="1" hangingPunct="1"/>
            <a:r>
              <a:rPr lang="tr-TR" dirty="0" smtClean="0"/>
              <a:t>SORU 8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723900"/>
            <a:ext cx="7069138" cy="5945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KİMYASAL BAĞLAR</a:t>
            </a: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Atomları bir arada tutan kuvvete kimyasal bağ denir.</a:t>
            </a:r>
          </a:p>
          <a:p>
            <a:pPr eaLnBrk="1" hangingPunct="1"/>
            <a:r>
              <a:rPr lang="tr-TR" smtClean="0"/>
              <a:t>İyonik bağ ve Kovalent bağ olmak üzere 2 tür kimyasal bağ vardır.</a:t>
            </a:r>
          </a:p>
        </p:txBody>
      </p:sp>
      <p:pic>
        <p:nvPicPr>
          <p:cNvPr id="45060" name="Picture 2" descr="C:\Users\Exper\Desktop\E-Etüt Projesi Dökümanları\5. ders materyalleri\535-image16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16338"/>
            <a:ext cx="26860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 descr="C:\Users\Exper\Desktop\E-Etüt Projesi Dökümanları\5. ders materyalleri\535-iyonik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916363"/>
            <a:ext cx="360045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KİMYASAL BAĞ NE ZAMAN OLUŞMAZ</a:t>
            </a:r>
            <a:endParaRPr lang="tr-TR" dirty="0"/>
          </a:p>
        </p:txBody>
      </p:sp>
      <p:sp>
        <p:nvSpPr>
          <p:cNvPr id="460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Metaller kendi aralarında kimyasal bağ oluşturmaz.</a:t>
            </a:r>
          </a:p>
          <a:p>
            <a:pPr eaLnBrk="1" hangingPunct="1"/>
            <a:r>
              <a:rPr lang="tr-TR" smtClean="0"/>
              <a:t>Soygazlar hiçbir madde ile bileşik oluşturmazlar.</a:t>
            </a:r>
          </a:p>
          <a:p>
            <a:pPr eaLnBrk="1" hangingPunct="1"/>
            <a:endParaRPr lang="tr-TR" smtClean="0"/>
          </a:p>
          <a:p>
            <a:pPr eaLnBrk="1" hangingPunct="1">
              <a:buFont typeface="Arial" charset="0"/>
              <a:buNone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KÜTLE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Değişmeyen madde miktarıdır.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“m” harfi ile gösterilir.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Eşit kollu terazi ile ölçülür.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Birimi gram ve katlarıdır.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Gram “g” harfi ile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gösterilir.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		m= 3 g</a:t>
            </a:r>
            <a:endParaRPr lang="tr-TR" dirty="0"/>
          </a:p>
        </p:txBody>
      </p:sp>
      <p:pic>
        <p:nvPicPr>
          <p:cNvPr id="6148" name="Picture 2" descr="C:\Users\Exper\Desktop\E-Etüt Projesi Dökümanları\5. ders materyalleri\EIT-KO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89363"/>
            <a:ext cx="3816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ÖRNEK</a:t>
            </a:r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A, B Metal  C, D Ametal, E,F ise soygaz olsun</a:t>
            </a:r>
          </a:p>
          <a:p>
            <a:pPr eaLnBrk="1" hangingPunct="1"/>
            <a:r>
              <a:rPr lang="tr-TR" smtClean="0"/>
              <a:t>A-B bileşik oluşmaz. Çünkü metaller kendi aralarında bağ yapmaz.</a:t>
            </a:r>
          </a:p>
          <a:p>
            <a:pPr eaLnBrk="1" hangingPunct="1"/>
            <a:r>
              <a:rPr lang="tr-TR" smtClean="0"/>
              <a:t>C-E, C-F, D-E, D-F</a:t>
            </a:r>
          </a:p>
          <a:p>
            <a:pPr eaLnBrk="1" hangingPunct="1"/>
            <a:r>
              <a:rPr lang="tr-TR" smtClean="0"/>
              <a:t>B-F, B-E, A-E, A-F</a:t>
            </a:r>
          </a:p>
          <a:p>
            <a:pPr eaLnBrk="1" hangingPunct="1"/>
            <a:r>
              <a:rPr lang="tr-TR" smtClean="0"/>
              <a:t>E-F oluşmaz soygazlar bağ yapmaz.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ÖRNEK</a:t>
            </a:r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A, B Metal  C, D Ametal, E,F ise soygaz olsun.</a:t>
            </a:r>
          </a:p>
          <a:p>
            <a:pPr eaLnBrk="1" hangingPunct="1"/>
            <a:r>
              <a:rPr lang="tr-TR" smtClean="0"/>
              <a:t>A-C,A-D</a:t>
            </a:r>
          </a:p>
          <a:p>
            <a:pPr eaLnBrk="1" hangingPunct="1"/>
            <a:r>
              <a:rPr lang="tr-TR" smtClean="0"/>
              <a:t>B-C, B-D İyonik bağlı bileşik oluşur.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C-D Kovalent bağlı bileşik oluşur.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İYONİK BAĞ</a:t>
            </a:r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Elektron alışverişine dayanan kimyasal bağdır. Metallerle ametaller arasında gerçekleşir.</a:t>
            </a:r>
          </a:p>
          <a:p>
            <a:pPr eaLnBrk="1" hangingPunct="1"/>
            <a:r>
              <a:rPr lang="tr-TR" smtClean="0"/>
              <a:t>Oluşan bileşikler kristal yapıdadır.</a:t>
            </a:r>
          </a:p>
        </p:txBody>
      </p:sp>
      <p:pic>
        <p:nvPicPr>
          <p:cNvPr id="49156" name="Picture 2" descr="C:\Users\Exper\Desktop\E-Etüt Projesi Dökümanları\5. ders materyalleri\image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88836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KOVALENT BAĞ</a:t>
            </a:r>
          </a:p>
        </p:txBody>
      </p:sp>
      <p:sp>
        <p:nvSpPr>
          <p:cNvPr id="501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İki atom arasında, bir veya daha fazla elektronun paylaşılmasıyla oluşan kimyasal bağdır.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Ametallerin arasında gerçekleşir. Oluşan bileşikler molekül yapıdadır.</a:t>
            </a:r>
          </a:p>
        </p:txBody>
      </p:sp>
      <p:pic>
        <p:nvPicPr>
          <p:cNvPr id="50180" name="Picture 2" descr="C:\Users\Exper\Desktop\E-Etüt Projesi Dökümanları\5. ders materyalleri\334px-Covalent-tr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213100"/>
            <a:ext cx="28797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9</a:t>
            </a:r>
          </a:p>
        </p:txBody>
      </p:sp>
      <p:pic>
        <p:nvPicPr>
          <p:cNvPr id="51203" name="3 İçerik Yer Tutucusu" descr="2009-12-28 17 22 1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268413"/>
            <a:ext cx="4552950" cy="2160587"/>
          </a:xfrm>
        </p:spPr>
      </p:pic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1331913" y="3573463"/>
            <a:ext cx="74168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000">
                <a:latin typeface="Verdana" pitchFamily="34" charset="0"/>
                <a:cs typeface="Times New Roman" pitchFamily="18" charset="0"/>
              </a:rPr>
              <a:t>Çizelgedeki elementler ile ilgili aşağıdakilerden hangisi doğrudur?</a:t>
            </a:r>
            <a:endParaRPr lang="tr-TR" sz="2000">
              <a:cs typeface="Times New Roman" pitchFamily="18" charset="0"/>
            </a:endParaRPr>
          </a:p>
          <a:p>
            <a:pPr eaLnBrk="0" hangingPunct="0"/>
            <a:r>
              <a:rPr lang="tr-TR" sz="2000">
                <a:latin typeface="Verdana" pitchFamily="34" charset="0"/>
                <a:cs typeface="Times New Roman" pitchFamily="18" charset="0"/>
              </a:rPr>
              <a:t>                   </a:t>
            </a:r>
            <a:r>
              <a:rPr lang="tr-TR" sz="2000" u="sng">
                <a:latin typeface="Verdana" pitchFamily="34" charset="0"/>
                <a:cs typeface="Times New Roman" pitchFamily="18" charset="0"/>
              </a:rPr>
              <a:t>X</a:t>
            </a:r>
            <a:r>
              <a:rPr lang="tr-TR" sz="2000">
                <a:latin typeface="Verdana" pitchFamily="34" charset="0"/>
                <a:cs typeface="Times New Roman" pitchFamily="18" charset="0"/>
              </a:rPr>
              <a:t>               </a:t>
            </a:r>
            <a:r>
              <a:rPr lang="tr-TR" sz="2000" u="sng">
                <a:latin typeface="Verdana" pitchFamily="34" charset="0"/>
                <a:cs typeface="Times New Roman" pitchFamily="18" charset="0"/>
              </a:rPr>
              <a:t>Y</a:t>
            </a:r>
            <a:r>
              <a:rPr lang="tr-TR" sz="2000" i="1">
                <a:latin typeface="Verdana" pitchFamily="34" charset="0"/>
                <a:cs typeface="Times New Roman" pitchFamily="18" charset="0"/>
              </a:rPr>
              <a:t> </a:t>
            </a:r>
            <a:r>
              <a:rPr lang="tr-TR" sz="2000">
                <a:latin typeface="Verdana" pitchFamily="34" charset="0"/>
                <a:cs typeface="Times New Roman" pitchFamily="18" charset="0"/>
              </a:rPr>
              <a:t>              </a:t>
            </a:r>
            <a:r>
              <a:rPr lang="tr-TR" sz="2000" u="sng">
                <a:latin typeface="Verdana" pitchFamily="34" charset="0"/>
                <a:cs typeface="Times New Roman" pitchFamily="18" charset="0"/>
              </a:rPr>
              <a:t>Z</a:t>
            </a:r>
            <a:r>
              <a:rPr lang="tr-TR" sz="2000">
                <a:latin typeface="Verdana" pitchFamily="34" charset="0"/>
                <a:cs typeface="Times New Roman" pitchFamily="18" charset="0"/>
              </a:rPr>
              <a:t>              </a:t>
            </a:r>
            <a:r>
              <a:rPr lang="tr-TR" sz="2000" u="sng">
                <a:latin typeface="Verdana" pitchFamily="34" charset="0"/>
                <a:cs typeface="Times New Roman" pitchFamily="18" charset="0"/>
              </a:rPr>
              <a:t>T</a:t>
            </a:r>
            <a:r>
              <a:rPr lang="tr-TR" sz="2000">
                <a:latin typeface="Verdana" pitchFamily="34" charset="0"/>
                <a:cs typeface="Times New Roman" pitchFamily="18" charset="0"/>
              </a:rPr>
              <a:t> </a:t>
            </a:r>
            <a:endParaRPr lang="tr-TR" sz="2000"/>
          </a:p>
          <a:p>
            <a:pPr eaLnBrk="0" hangingPunct="0"/>
            <a:r>
              <a:rPr lang="tr-TR" sz="2000">
                <a:latin typeface="Verdana" pitchFamily="34" charset="0"/>
                <a:cs typeface="Times New Roman" pitchFamily="18" charset="0"/>
              </a:rPr>
              <a:t> A)           Metal        Ametal        Ametal       Metal</a:t>
            </a:r>
            <a:endParaRPr lang="tr-TR" sz="2000"/>
          </a:p>
          <a:p>
            <a:pPr eaLnBrk="0" hangingPunct="0"/>
            <a:r>
              <a:rPr lang="tr-TR" sz="2000">
                <a:latin typeface="Verdana" pitchFamily="34" charset="0"/>
                <a:cs typeface="Times New Roman" pitchFamily="18" charset="0"/>
              </a:rPr>
              <a:t> B)           Metal        Metal          Ametal       Metal</a:t>
            </a:r>
            <a:endParaRPr lang="tr-TR" sz="2000"/>
          </a:p>
          <a:p>
            <a:pPr eaLnBrk="0" hangingPunct="0"/>
            <a:r>
              <a:rPr lang="tr-TR" sz="2000">
                <a:latin typeface="Verdana" pitchFamily="34" charset="0"/>
                <a:cs typeface="Times New Roman" pitchFamily="18" charset="0"/>
              </a:rPr>
              <a:t> C)           Metal        Ametal        Metal         Metal</a:t>
            </a:r>
            <a:endParaRPr lang="tr-TR" sz="2000"/>
          </a:p>
          <a:p>
            <a:pPr eaLnBrk="0" hangingPunct="0"/>
            <a:r>
              <a:rPr lang="tr-TR" sz="2000">
                <a:latin typeface="Verdana" pitchFamily="34" charset="0"/>
                <a:cs typeface="Times New Roman" pitchFamily="18" charset="0"/>
              </a:rPr>
              <a:t> D)           Ametal      Metal          Ametal      Ametal</a:t>
            </a:r>
            <a:endParaRPr lang="tr-TR" sz="2000"/>
          </a:p>
          <a:p>
            <a:pPr eaLnBrk="0" hangingPunct="0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10</a:t>
            </a: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4876800" cy="4057650"/>
          </a:xfrm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492375"/>
            <a:ext cx="4038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11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5003800" cy="4967287"/>
          </a:xfrm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773238"/>
            <a:ext cx="53641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12</a:t>
            </a:r>
          </a:p>
        </p:txBody>
      </p:sp>
      <p:pic>
        <p:nvPicPr>
          <p:cNvPr id="54275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341438"/>
            <a:ext cx="6696075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13</a:t>
            </a:r>
          </a:p>
        </p:txBody>
      </p:sp>
      <p:pic>
        <p:nvPicPr>
          <p:cNvPr id="55299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25538"/>
            <a:ext cx="6840537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KİMYASAL TEPKİMELER</a:t>
            </a:r>
          </a:p>
        </p:txBody>
      </p:sp>
      <p:sp>
        <p:nvSpPr>
          <p:cNvPr id="563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tr-TR" smtClean="0"/>
              <a:t>	Günlük yaşamımızda birçok değişim gözleriz. Bunlardan bazılarının sadece görünümü değişirken, bazılarının ise yapısı değişir. Örneğin buz eriyince su olur. Suyu yapısında bir değişme olmaz. </a:t>
            </a:r>
          </a:p>
        </p:txBody>
      </p:sp>
      <p:pic>
        <p:nvPicPr>
          <p:cNvPr id="56324" name="Picture 2" descr="C:\Users\Exper\Desktop\E-Etüt Projesi Dökümanları\5. ders materyalleri\b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57346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HACİM</a:t>
            </a: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Maddelerin uzayda kapladığı alandır.</a:t>
            </a:r>
          </a:p>
          <a:p>
            <a:pPr eaLnBrk="1" hangingPunct="1"/>
            <a:r>
              <a:rPr lang="tr-TR" smtClean="0"/>
              <a:t>“V” harfi ile gösterilir.</a:t>
            </a:r>
          </a:p>
          <a:p>
            <a:pPr eaLnBrk="1" hangingPunct="1"/>
            <a:r>
              <a:rPr lang="tr-TR" smtClean="0"/>
              <a:t>Geometrik cisimlerin hacmi geometrik hesaplamalarla, sıvıların ve geometrik olmayan cisimlerin hacimleri dereceli silindir(mezür) ile ölçülür.</a:t>
            </a:r>
          </a:p>
          <a:p>
            <a:pPr eaLnBrk="1" hangingPunct="1"/>
            <a:r>
              <a:rPr lang="tr-TR" smtClean="0"/>
              <a:t>Birimi L ya da cm</a:t>
            </a:r>
            <a:r>
              <a:rPr lang="tr-TR" baseline="30000" smtClean="0"/>
              <a:t>3</a:t>
            </a:r>
            <a:r>
              <a:rPr lang="tr-TR" smtClean="0"/>
              <a:t>’tür.</a:t>
            </a:r>
          </a:p>
          <a:p>
            <a:pPr eaLnBrk="1" hangingPunct="1"/>
            <a:r>
              <a:rPr lang="tr-TR" smtClean="0"/>
              <a:t>  V= 6 L , V=19 cm</a:t>
            </a:r>
            <a:r>
              <a:rPr lang="tr-TR" baseline="30000" smtClean="0"/>
              <a:t>3</a:t>
            </a:r>
            <a:endParaRPr lang="tr-TR" smtClean="0"/>
          </a:p>
          <a:p>
            <a:pPr eaLnBrk="1" hangingPunct="1"/>
            <a:endParaRPr lang="tr-TR" smtClean="0"/>
          </a:p>
        </p:txBody>
      </p:sp>
      <p:pic>
        <p:nvPicPr>
          <p:cNvPr id="7172" name="Picture 2" descr="C:\Users\Exper\Desktop\E-Etüt Projesi Dökümanları\5. ders materyalleri\MEZUR-CAM-KISA-FORM-1000-ML__3377404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292600"/>
            <a:ext cx="32321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KİMYASAL TEPKİMELER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Yumurtanın pişmesinde ise yumurtanın yapısı değişir. Yeni bir madde oluşur.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6. Sınıf fiziksel ve kimyasal değişme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konusundan hatırlamış olmamız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gerekir.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 Maddenin iç yapısında meydana gelen ve yeni bir madde oluşumuna kimyasal tepkime (kimyasal değişim) denir. </a:t>
            </a:r>
            <a:endParaRPr lang="tr-TR" dirty="0"/>
          </a:p>
        </p:txBody>
      </p:sp>
      <p:pic>
        <p:nvPicPr>
          <p:cNvPr id="57348" name="Picture 4" descr="C:\Users\Exper\Desktop\E-Etüt Projesi Dökümanları\5. ders materyalleri\525252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060575"/>
            <a:ext cx="2416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KİMYASAL TEPKİMELER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122363"/>
            <a:ext cx="7632700" cy="5380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KİMYASAL TEPKİMELER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024" y="1571612"/>
            <a:ext cx="8436976" cy="50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785786" y="142873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Kimyasal tepkimelerde var olan bağlar koparken yeni bağlar oluşur.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KİMYASAL TEPKİMELER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341438"/>
            <a:ext cx="8507413" cy="4818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KÜTLENİN KORUNUMU</a:t>
            </a:r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4688" y="2276475"/>
            <a:ext cx="7805737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KÜTLENİN KORUNUMU</a:t>
            </a: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1675" y="1773238"/>
            <a:ext cx="8045450" cy="459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KİMYASAL TEPKİMELER</a:t>
            </a:r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700213"/>
            <a:ext cx="7148512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14</a:t>
            </a:r>
          </a:p>
        </p:txBody>
      </p:sp>
      <p:pic>
        <p:nvPicPr>
          <p:cNvPr id="66563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700213"/>
            <a:ext cx="5257800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15</a:t>
            </a:r>
          </a:p>
        </p:txBody>
      </p:sp>
      <p:pic>
        <p:nvPicPr>
          <p:cNvPr id="67587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73238"/>
            <a:ext cx="5903913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16</a:t>
            </a:r>
          </a:p>
        </p:txBody>
      </p:sp>
      <p:sp>
        <p:nvSpPr>
          <p:cNvPr id="6861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Hangi iki atom arasında iyonik bağ meydana gelmez?(Na:11, F:9, Li:3, H:1)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A) Na-F		                        B) Na-Li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C) Li- F		                        D) Na-H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 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EYLEMSİZLİK</a:t>
            </a: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Duran bir cismin sonsuza dek durmak istemesi, hareket eden bir cismin ise sonsuza dek sabit süratle hareket etmek istemesidir.</a:t>
            </a:r>
          </a:p>
          <a:p>
            <a:pPr eaLnBrk="1" hangingPunct="1"/>
            <a:r>
              <a:rPr lang="tr-TR" smtClean="0"/>
              <a:t>Buradan tüm cisimlerin dengelenmiş kuvvetlerin etkisinde olduğunun görüyoruz.</a:t>
            </a:r>
          </a:p>
        </p:txBody>
      </p:sp>
      <p:pic>
        <p:nvPicPr>
          <p:cNvPr id="8196" name="Picture 5" descr="C:\Users\dell-\Desktop\Adsı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4286250"/>
            <a:ext cx="27146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17</a:t>
            </a:r>
          </a:p>
        </p:txBody>
      </p:sp>
      <p:sp>
        <p:nvSpPr>
          <p:cNvPr id="696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Elektronların katmanlardaki durumu    2 )   8 ) 3 )   olan atomun </a:t>
            </a:r>
            <a:r>
              <a:rPr lang="tr-TR" b="1" smtClean="0"/>
              <a:t>kararlı hale</a:t>
            </a:r>
            <a:r>
              <a:rPr lang="tr-TR" smtClean="0"/>
              <a:t> geçebilmesi için ne yapması gerekir?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A) 4 elektron alması	         B) 3 elektron vermesi </a:t>
            </a:r>
          </a:p>
          <a:p>
            <a:pPr eaLnBrk="1" hangingPunct="1">
              <a:buFont typeface="Arial" charset="0"/>
              <a:buNone/>
            </a:pPr>
            <a:r>
              <a:rPr lang="tr-TR" smtClean="0"/>
              <a:t>C) 2 elektron vermesi	         D) 1 elektron alması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18</a:t>
            </a:r>
          </a:p>
        </p:txBody>
      </p:sp>
      <p:pic>
        <p:nvPicPr>
          <p:cNvPr id="70659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16113"/>
            <a:ext cx="7127875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SORU 19</a:t>
            </a:r>
          </a:p>
        </p:txBody>
      </p:sp>
      <p:pic>
        <p:nvPicPr>
          <p:cNvPr id="72707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89138"/>
            <a:ext cx="6880225" cy="367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TÜRKİYE’DE KİMYA ENDÜSTRİSİ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Kimya sektörü, ham madde olarak çoğunlukla petrol ürünleri ve metalleri kullanarak günümüzde 70.000’den fazla ürün elde edilmesini sağlamaktadır. Bu ürünlerin önemli bir kısmını </a:t>
            </a:r>
            <a:r>
              <a:rPr lang="tr-TR" b="1" i="1" dirty="0" smtClean="0"/>
              <a:t>plastik ve polimerler </a:t>
            </a:r>
            <a:r>
              <a:rPr lang="tr-TR" dirty="0" smtClean="0"/>
              <a:t>oluşturmaktadır.</a:t>
            </a:r>
          </a:p>
        </p:txBody>
      </p:sp>
      <p:pic>
        <p:nvPicPr>
          <p:cNvPr id="2050" name="Picture 2" descr="C:\Users\arifözgür\Desktop\Styrenic-Plas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95752"/>
            <a:ext cx="4143372" cy="276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TÜRKİYE’DE KİMYA ENDÜSTRİSİ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Kimya endüstrisi birçok sektör için gerekli olan ham madde ihtiyacını karşılamaktadır. </a:t>
            </a:r>
            <a:r>
              <a:rPr lang="tr-TR" b="1" i="1" dirty="0" smtClean="0"/>
              <a:t>Otomotiv, deri, çimento, petrol, kağıt, kozmetik, gıda, tekstil, sağlık, boya, ilaç, gübre  ve enerji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   sektörlerinde </a:t>
            </a:r>
          </a:p>
          <a:p>
            <a:pPr>
              <a:buNone/>
            </a:pPr>
            <a:r>
              <a:rPr lang="tr-TR" dirty="0" smtClean="0"/>
              <a:t>    kullanılmaktadır.</a:t>
            </a:r>
          </a:p>
          <a:p>
            <a:endParaRPr lang="tr-TR" dirty="0"/>
          </a:p>
        </p:txBody>
      </p:sp>
      <p:pic>
        <p:nvPicPr>
          <p:cNvPr id="3074" name="Picture 2" descr="C:\Users\arifözgür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88848"/>
            <a:ext cx="4357687" cy="3269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TÜRKİYE’DE KİMYA ENDÜSTRİSİ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fazla sayıda ürün yelpazesine sahip olan kimya sektörü, ülkemizde ithalata bağımlı durumdadır.</a:t>
            </a:r>
          </a:p>
          <a:p>
            <a:r>
              <a:rPr lang="tr-TR" dirty="0" smtClean="0"/>
              <a:t>Kullanılan ham maddenin </a:t>
            </a:r>
            <a:r>
              <a:rPr lang="tr-TR" b="1" i="1" dirty="0" smtClean="0"/>
              <a:t>yüzde 70’i ithal </a:t>
            </a:r>
            <a:r>
              <a:rPr lang="tr-TR" dirty="0" smtClean="0"/>
              <a:t>edilmekte</a:t>
            </a:r>
            <a:r>
              <a:rPr lang="tr-TR" b="1" i="1" dirty="0" smtClean="0"/>
              <a:t>, %30’u ise yerli üretimle </a:t>
            </a:r>
            <a:r>
              <a:rPr lang="tr-TR" dirty="0" smtClean="0"/>
              <a:t>karşılanmaktadır.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TÜRKİYE’DE KİMYA ENDÜSTRİSİ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Petrol ve petrol ürünleri; deterjan, sabun, ilaç kimyasalları, boya gibi ürünleri üreten kimya firmalarının çoğu, Marmara Bölgesinin üç büyük sanayi ili olan İstanbul, Kocaeli ve Sakarya’da</a:t>
            </a:r>
          </a:p>
          <a:p>
            <a:r>
              <a:rPr lang="tr-TR" dirty="0" smtClean="0"/>
              <a:t>Ege Bölgesi’nde İzmir’de yerleşim gösterirken; gübre ve petrol ürünleri firmalarının çoğu, Akdeniz Bölgesi’nde toplanmıştır.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TÜRKİYE’DE KİMYA ENDÜSTRİSİ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Ayrıca Akdeniz Bölgesi’nde, ana ham maddelerden olan soda, </a:t>
            </a:r>
            <a:r>
              <a:rPr lang="tr-TR" dirty="0" err="1" smtClean="0"/>
              <a:t>bikromat</a:t>
            </a:r>
            <a:r>
              <a:rPr lang="tr-TR" dirty="0" smtClean="0"/>
              <a:t> gibi ürünlerin önemli üretim merkezleri de bulunmaktadır. </a:t>
            </a:r>
          </a:p>
          <a:p>
            <a:r>
              <a:rPr lang="tr-TR" dirty="0" smtClean="0"/>
              <a:t>Karadeniz Bölgesi’nde ise gübre fabrikaları göze çarpmaktadır.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TÜRKİYE’DE KİMYA ENDÜSTRİSİ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Kimya endüstrisi alanında;</a:t>
            </a:r>
          </a:p>
          <a:p>
            <a:r>
              <a:rPr lang="tr-TR" dirty="0" smtClean="0"/>
              <a:t>maden mühendisliği, </a:t>
            </a:r>
          </a:p>
          <a:p>
            <a:r>
              <a:rPr lang="tr-TR" dirty="0" smtClean="0"/>
              <a:t>petrol mühendisliği, </a:t>
            </a:r>
          </a:p>
          <a:p>
            <a:r>
              <a:rPr lang="tr-TR" dirty="0" smtClean="0"/>
              <a:t>kimya mühendisliği</a:t>
            </a:r>
          </a:p>
          <a:p>
            <a:r>
              <a:rPr lang="tr-TR" dirty="0" smtClean="0"/>
              <a:t>gıda mühendisliği, </a:t>
            </a:r>
          </a:p>
          <a:p>
            <a:r>
              <a:rPr lang="tr-TR" dirty="0" smtClean="0"/>
              <a:t>uzman tıp doktorluğu</a:t>
            </a:r>
          </a:p>
          <a:p>
            <a:r>
              <a:rPr lang="tr-TR" dirty="0" smtClean="0"/>
              <a:t> ziraat mühendisliği</a:t>
            </a:r>
          </a:p>
          <a:p>
            <a:r>
              <a:rPr lang="tr-TR" dirty="0" smtClean="0"/>
              <a:t>kimyager olmak üzere birçok meslek sahası vardır.</a:t>
            </a:r>
            <a:endParaRPr lang="tr-TR" dirty="0"/>
          </a:p>
        </p:txBody>
      </p:sp>
      <p:pic>
        <p:nvPicPr>
          <p:cNvPr id="4099" name="Picture 3" descr="C:\Users\arifözgür\Desktop\mke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634" y="2143116"/>
            <a:ext cx="4312366" cy="2814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TANECİKLİ YAPI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Tüm maddeler atom ya da moleküllerden oluşur.</a:t>
            </a:r>
          </a:p>
        </p:txBody>
      </p:sp>
      <p:pic>
        <p:nvPicPr>
          <p:cNvPr id="9220" name="Picture 2" descr="C:\Users\Exper\Desktop\E-Etüt Projesi Dökümanları\5. ders materyalleri\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24175"/>
            <a:ext cx="33242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Exper\Desktop\E-Etüt Projesi Dökümanları\5. ders materyalleri\sol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213100"/>
            <a:ext cx="39719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	BOŞLUKLU YAPI</a:t>
            </a: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Tüm maddelerin atomları arsında ve atom altı parçacıklar olan elektron, proton ve nötronlar arsında boşluk bulunur.</a:t>
            </a:r>
          </a:p>
        </p:txBody>
      </p:sp>
      <p:pic>
        <p:nvPicPr>
          <p:cNvPr id="10244" name="Picture 3" descr="C:\Users\Exper\Desktop\E-Etüt Projesi Dökümanları\5. ders materyalleri\a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068638"/>
            <a:ext cx="3455987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</TotalTime>
  <Words>1600</Words>
  <Application>Microsoft Office PowerPoint</Application>
  <PresentationFormat>Ekran Gösterisi (4:3)</PresentationFormat>
  <Paragraphs>304</Paragraphs>
  <Slides>78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78</vt:i4>
      </vt:variant>
    </vt:vector>
  </HeadingPairs>
  <TitlesOfParts>
    <vt:vector size="79" baseType="lpstr">
      <vt:lpstr>Ofis Teması</vt:lpstr>
      <vt:lpstr>MADDENİN YAPISI VE ÖZELLİKLERİ</vt:lpstr>
      <vt:lpstr>MADDE NEDİR?</vt:lpstr>
      <vt:lpstr>MADDELERİN ORTAK ÖZELLİKLERİ</vt:lpstr>
      <vt:lpstr>NELER MADDE NELER MADDE DEĞİL?</vt:lpstr>
      <vt:lpstr>KÜTLE</vt:lpstr>
      <vt:lpstr>HACİM</vt:lpstr>
      <vt:lpstr>EYLEMSİZLİK</vt:lpstr>
      <vt:lpstr>TANECİKLİ YAPI</vt:lpstr>
      <vt:lpstr> BOŞLUKLU YAPI</vt:lpstr>
      <vt:lpstr>MADDENİN SINIFLANDIRILMASI</vt:lpstr>
      <vt:lpstr>SAF MADDELER</vt:lpstr>
      <vt:lpstr>ELEMENTLERİN SINIFLANDIRILMASI</vt:lpstr>
      <vt:lpstr>ELEMENTLERİN ÖZELLİKLERİ</vt:lpstr>
      <vt:lpstr>ELEMENTLERİN SEMBOLLERİ</vt:lpstr>
      <vt:lpstr>ELEMENTLERİN ÖZELLİKLERİ</vt:lpstr>
      <vt:lpstr>ELEMENTLERİN SINIFLANDIRILMASI</vt:lpstr>
      <vt:lpstr>METALLER</vt:lpstr>
      <vt:lpstr>AMETALLER</vt:lpstr>
      <vt:lpstr>AMETALLER</vt:lpstr>
      <vt:lpstr>SOYGAZLAR</vt:lpstr>
      <vt:lpstr>PERİYODİK TABLO</vt:lpstr>
      <vt:lpstr>PERİYODİK TABLONUN TARİHÇESİ</vt:lpstr>
      <vt:lpstr>PERİYODİK TABLONUN TARİHÇESİ</vt:lpstr>
      <vt:lpstr>PERİYODİK TABLONUN TARİHÇESİ</vt:lpstr>
      <vt:lpstr>PERİYODİK TABLONUN TARİHÇESİ</vt:lpstr>
      <vt:lpstr>PERİYODİK TABLONUN TARİHÇESİ</vt:lpstr>
      <vt:lpstr>PERİYODİK TABLONUN TARİHÇESİ</vt:lpstr>
      <vt:lpstr>PERİYODİK TABLONUN TARİHÇESİ</vt:lpstr>
      <vt:lpstr>PERİYODİK TABLONUN TARİHÇESİ</vt:lpstr>
      <vt:lpstr>PERİYODİK TABLO</vt:lpstr>
      <vt:lpstr>ELEKTRON DAĞILIMI</vt:lpstr>
      <vt:lpstr>ELEKTRON DAĞILIMI</vt:lpstr>
      <vt:lpstr>ELEKTRON DAĞILIMI</vt:lpstr>
      <vt:lpstr>ELEKTRON DAĞILIMI</vt:lpstr>
      <vt:lpstr>ELEKTRON DAĞILIMINDAN ÇIKARILACAK SONUÇLAR</vt:lpstr>
      <vt:lpstr>ELEKTRON DAĞILIMINDAN ÇIKARILACAK SONUÇLAR</vt:lpstr>
      <vt:lpstr>BİLEŞİKLER</vt:lpstr>
      <vt:lpstr>BİLEŞİKLERİN ÖZELLİKLERİ</vt:lpstr>
      <vt:lpstr>BİLEŞİKLERİN ÖZELLİKLERİ</vt:lpstr>
      <vt:lpstr>SORU 1</vt:lpstr>
      <vt:lpstr>SORU 2</vt:lpstr>
      <vt:lpstr>SORU 3</vt:lpstr>
      <vt:lpstr>SORU 4</vt:lpstr>
      <vt:lpstr>SORU 5</vt:lpstr>
      <vt:lpstr>SORU 6</vt:lpstr>
      <vt:lpstr>SORU 7</vt:lpstr>
      <vt:lpstr>SORU 8</vt:lpstr>
      <vt:lpstr>KİMYASAL BAĞLAR</vt:lpstr>
      <vt:lpstr>KİMYASAL BAĞ NE ZAMAN OLUŞMAZ</vt:lpstr>
      <vt:lpstr>ÖRNEK</vt:lpstr>
      <vt:lpstr>ÖRNEK</vt:lpstr>
      <vt:lpstr>İYONİK BAĞ</vt:lpstr>
      <vt:lpstr>KOVALENT BAĞ</vt:lpstr>
      <vt:lpstr>SORU 9</vt:lpstr>
      <vt:lpstr>SORU 10</vt:lpstr>
      <vt:lpstr>SORU 11</vt:lpstr>
      <vt:lpstr>SORU 12</vt:lpstr>
      <vt:lpstr>SORU 13</vt:lpstr>
      <vt:lpstr>KİMYASAL TEPKİMELER</vt:lpstr>
      <vt:lpstr>KİMYASAL TEPKİMELER</vt:lpstr>
      <vt:lpstr>KİMYASAL TEPKİMELER</vt:lpstr>
      <vt:lpstr>KİMYASAL TEPKİMELER</vt:lpstr>
      <vt:lpstr>KİMYASAL TEPKİMELER</vt:lpstr>
      <vt:lpstr>KÜTLENİN KORUNUMU</vt:lpstr>
      <vt:lpstr>KÜTLENİN KORUNUMU</vt:lpstr>
      <vt:lpstr>KİMYASAL TEPKİMELER</vt:lpstr>
      <vt:lpstr>SORU 14</vt:lpstr>
      <vt:lpstr>SORU 15</vt:lpstr>
      <vt:lpstr>SORU 16</vt:lpstr>
      <vt:lpstr>SORU 17</vt:lpstr>
      <vt:lpstr>SORU 18</vt:lpstr>
      <vt:lpstr>SORU 19</vt:lpstr>
      <vt:lpstr>TÜRKİYE’DE KİMYA ENDÜSTRİSİ</vt:lpstr>
      <vt:lpstr>TÜRKİYE’DE KİMYA ENDÜSTRİSİ</vt:lpstr>
      <vt:lpstr>TÜRKİYE’DE KİMYA ENDÜSTRİSİ</vt:lpstr>
      <vt:lpstr>TÜRKİYE’DE KİMYA ENDÜSTRİSİ</vt:lpstr>
      <vt:lpstr>TÜRKİYE’DE KİMYA ENDÜSTRİSİ</vt:lpstr>
      <vt:lpstr>TÜRKİYE’DE KİMYA ENDÜSTRİSİ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MADDENİN YAPISI VE ÖZELLİKLERİ</dc:title>
  <dc:creator>Exper</dc:creator>
  <cp:lastModifiedBy>arif özgür ülger</cp:lastModifiedBy>
  <cp:revision>58</cp:revision>
  <dcterms:created xsi:type="dcterms:W3CDTF">2012-03-19T23:07:34Z</dcterms:created>
  <dcterms:modified xsi:type="dcterms:W3CDTF">2016-11-25T20:28:08Z</dcterms:modified>
</cp:coreProperties>
</file>