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66C3-13CF-4F28-84CA-123CE97DD465}" type="datetimeFigureOut">
              <a:rPr lang="tr-TR" smtClean="0"/>
              <a:t>19.12.2016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FB86-C031-4CEF-A867-337CD463AE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9056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66C3-13CF-4F28-84CA-123CE97DD465}" type="datetimeFigureOut">
              <a:rPr lang="tr-TR" smtClean="0"/>
              <a:t>19.12.2016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FB86-C031-4CEF-A867-337CD463AE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183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66C3-13CF-4F28-84CA-123CE97DD465}" type="datetimeFigureOut">
              <a:rPr lang="tr-TR" smtClean="0"/>
              <a:t>19.12.2016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FB86-C031-4CEF-A867-337CD463AE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6244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66C3-13CF-4F28-84CA-123CE97DD465}" type="datetimeFigureOut">
              <a:rPr lang="tr-TR" smtClean="0"/>
              <a:t>19.12.2016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FB86-C031-4CEF-A867-337CD463AE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5953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66C3-13CF-4F28-84CA-123CE97DD465}" type="datetimeFigureOut">
              <a:rPr lang="tr-TR" smtClean="0"/>
              <a:t>19.12.2016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FB86-C031-4CEF-A867-337CD463AE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6396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66C3-13CF-4F28-84CA-123CE97DD465}" type="datetimeFigureOut">
              <a:rPr lang="tr-TR" smtClean="0"/>
              <a:t>19.12.2016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FB86-C031-4CEF-A867-337CD463AE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5352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66C3-13CF-4F28-84CA-123CE97DD465}" type="datetimeFigureOut">
              <a:rPr lang="tr-TR" smtClean="0"/>
              <a:t>19.12.2016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FB86-C031-4CEF-A867-337CD463AE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098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66C3-13CF-4F28-84CA-123CE97DD465}" type="datetimeFigureOut">
              <a:rPr lang="tr-TR" smtClean="0"/>
              <a:t>19.12.2016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FB86-C031-4CEF-A867-337CD463AE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1753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66C3-13CF-4F28-84CA-123CE97DD465}" type="datetimeFigureOut">
              <a:rPr lang="tr-TR" smtClean="0"/>
              <a:t>19.12.2016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FB86-C031-4CEF-A867-337CD463AE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3557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66C3-13CF-4F28-84CA-123CE97DD465}" type="datetimeFigureOut">
              <a:rPr lang="tr-TR" smtClean="0"/>
              <a:t>19.12.2016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FB86-C031-4CEF-A867-337CD463AE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8928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66C3-13CF-4F28-84CA-123CE97DD465}" type="datetimeFigureOut">
              <a:rPr lang="tr-TR" smtClean="0"/>
              <a:t>19.12.2016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FB86-C031-4CEF-A867-337CD463AE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9682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566C3-13CF-4F28-84CA-123CE97DD465}" type="datetimeFigureOut">
              <a:rPr lang="tr-TR" smtClean="0"/>
              <a:t>19.12.2016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CFB86-C031-4CEF-A867-337CD463AE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3241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268760"/>
            <a:ext cx="4086225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860154"/>
            <a:ext cx="7776864" cy="150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323528" y="5877272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Tarık ÖLMEZ                                                                                       FEN-atik Facebook </a:t>
            </a:r>
            <a:r>
              <a:rPr lang="tr-TR" b="1" dirty="0" err="1" smtClean="0">
                <a:solidFill>
                  <a:srgbClr val="FF0000"/>
                </a:solidFill>
              </a:rPr>
              <a:t>Grubuc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2051720" y="4499828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Kaynak : Tutku yayınları 2016-2017  Ders Kitabı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3246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577" y="1700808"/>
            <a:ext cx="6438900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577" y="4005064"/>
            <a:ext cx="66389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1331640" y="1124744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D/ Y şeklinde doldurunuz</a:t>
            </a:r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1158577" y="3429000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Boşluğu  doldurunuz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665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2376488"/>
            <a:ext cx="7896225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8639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51520" y="908720"/>
            <a:ext cx="86409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tr-TR" dirty="0"/>
              <a:t>Kimya sanayisi, modern dünyadaki endüstriyel </a:t>
            </a:r>
            <a:r>
              <a:rPr lang="tr-TR" dirty="0" smtClean="0"/>
              <a:t>üretimin temel </a:t>
            </a:r>
            <a:r>
              <a:rPr lang="tr-TR" dirty="0"/>
              <a:t>bileşenlerinden biridir</a:t>
            </a:r>
            <a:r>
              <a:rPr lang="tr-TR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tr-T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tr-TR" dirty="0" smtClean="0"/>
              <a:t> </a:t>
            </a:r>
            <a:r>
              <a:rPr lang="tr-TR" dirty="0"/>
              <a:t>Üretiminde girdi olarak kimya sanayi ürünü kullanılmayan ürün miktarı oldukça</a:t>
            </a:r>
          </a:p>
          <a:p>
            <a:r>
              <a:rPr lang="tr-TR" dirty="0"/>
              <a:t>azdır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pPr marL="285750" indent="-285750">
              <a:buFont typeface="Arial" pitchFamily="34" charset="0"/>
              <a:buChar char="•"/>
            </a:pPr>
            <a:r>
              <a:rPr lang="tr-TR" dirty="0" smtClean="0"/>
              <a:t> </a:t>
            </a:r>
            <a:r>
              <a:rPr lang="tr-TR" dirty="0"/>
              <a:t>Sektör; temizlik ürünleri, boya, kozmetik ürünleri, ilaçlar gibi tüketim mallarının yanı </a:t>
            </a:r>
            <a:r>
              <a:rPr lang="tr-TR" dirty="0" smtClean="0"/>
              <a:t>sıra  tarım </a:t>
            </a:r>
            <a:r>
              <a:rPr lang="tr-TR" dirty="0"/>
              <a:t>sektörü için gübreler ve tarım ilaçları, kimya sanayinin de dâhil olduğu imalat sanayisinin </a:t>
            </a:r>
            <a:r>
              <a:rPr lang="tr-TR" dirty="0" smtClean="0"/>
              <a:t>ihtiyaç duyduğu </a:t>
            </a:r>
            <a:r>
              <a:rPr lang="tr-TR" dirty="0"/>
              <a:t>organik ve inorganik kimyasallar, boyalar, laboratuvar kimyasalları, </a:t>
            </a:r>
            <a:r>
              <a:rPr lang="tr-TR" dirty="0" err="1"/>
              <a:t>termoplastikler</a:t>
            </a:r>
            <a:r>
              <a:rPr lang="tr-TR" dirty="0"/>
              <a:t> ve </a:t>
            </a:r>
            <a:r>
              <a:rPr lang="tr-TR" dirty="0" smtClean="0"/>
              <a:t>benzeri ürünleri </a:t>
            </a:r>
            <a:r>
              <a:rPr lang="tr-TR" dirty="0"/>
              <a:t>üretmektedir. </a:t>
            </a:r>
            <a:endParaRPr lang="tr-TR" dirty="0" smtClean="0"/>
          </a:p>
          <a:p>
            <a:pPr marL="285750" indent="-285750">
              <a:buFont typeface="Arial" pitchFamily="34" charset="0"/>
              <a:buChar char="•"/>
            </a:pPr>
            <a:endParaRPr lang="tr-TR" dirty="0"/>
          </a:p>
          <a:p>
            <a:pPr marL="285750" indent="-285750">
              <a:buFont typeface="Arial" pitchFamily="34" charset="0"/>
              <a:buChar char="•"/>
            </a:pPr>
            <a:r>
              <a:rPr lang="tr-TR" dirty="0" smtClean="0"/>
              <a:t>Bu </a:t>
            </a:r>
            <a:r>
              <a:rPr lang="tr-TR" dirty="0"/>
              <a:t>ürünlerin bir bölümü ülkemiz kaynaklarından karşılanırken bir kısmı da ithal</a:t>
            </a:r>
          </a:p>
          <a:p>
            <a:r>
              <a:rPr lang="tr-TR" dirty="0"/>
              <a:t>edilmektedir. Türkiye son yıllarda kimya endüstrisi alanında ürettiği ürünlerin ihracatını artırmaktadır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/>
              <a:t>Türkiye’de kimya endüstrisinin durumunu birlikte öğrenelim.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323528" y="5939988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Tarık ÖLMEZ                                                                                       FEN-atik Facebook Grubu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59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484822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456630" y="1340768"/>
            <a:ext cx="868736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tr-TR" dirty="0"/>
              <a:t>Çok fazla sayıda ürün yelpazesine sahip olan kimya sektörü, ülkemizde ithalata bağımlı durumdadır.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r-TR" dirty="0"/>
              <a:t>Kullanılan ham maddenin yüzde 70’i ithal edilmekte, %30’u ise yerli üretimle karşılanmaktadır</a:t>
            </a:r>
            <a:r>
              <a:rPr lang="tr-TR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r-TR" dirty="0"/>
              <a:t>Türk kimya endüstrisi, ağırlıklı olarak petrokimya, sabun, deterjan, gübre, ilaç, boya-vernik, </a:t>
            </a:r>
            <a:r>
              <a:rPr lang="tr-TR" dirty="0" smtClean="0"/>
              <a:t>sentetik elyaf</a:t>
            </a:r>
            <a:r>
              <a:rPr lang="tr-TR" dirty="0"/>
              <a:t>, soda gibi çeşitli kimyasal ham madde ve tüketim ürünlerinin üretiminin gerçekleştirildiği </a:t>
            </a:r>
            <a:r>
              <a:rPr lang="tr-TR" dirty="0" smtClean="0"/>
              <a:t>tesislerden oluşmaktadır</a:t>
            </a:r>
            <a:r>
              <a:rPr lang="tr-TR" dirty="0"/>
              <a:t>. </a:t>
            </a:r>
            <a:endParaRPr lang="tr-T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tr-TR" dirty="0" smtClean="0"/>
              <a:t>Sektörde </a:t>
            </a:r>
            <a:r>
              <a:rPr lang="tr-TR" dirty="0"/>
              <a:t>faaliyet gösteren firmaların önemli bir kısmı küçük ve orta ölçekli işletmeler</a:t>
            </a:r>
          </a:p>
          <a:p>
            <a:r>
              <a:rPr lang="tr-TR" dirty="0"/>
              <a:t>olmakla birlikte, büyük ölçekli firmalar ile çok uluslu şirketler de faaliyet göstermektedir.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Türkiye’de </a:t>
            </a:r>
            <a:r>
              <a:rPr lang="tr-TR" dirty="0"/>
              <a:t>kimya endüstrisinin işleyişini kavrama adına 2011-2013 yıllarına ait ihracat ve </a:t>
            </a:r>
            <a:r>
              <a:rPr lang="tr-TR" dirty="0" smtClean="0"/>
              <a:t>ithalat grafiklerini </a:t>
            </a:r>
            <a:r>
              <a:rPr lang="tr-TR" dirty="0"/>
              <a:t>inceleyelim.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323528" y="5877272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Tarık ÖLMEZ                                                                                       FEN-atik Facebook Grubu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543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764704"/>
            <a:ext cx="6984776" cy="493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23528" y="5877272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Tarık ÖLMEZ                                                                                       FEN-atik Facebook Grubu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104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" y="836712"/>
            <a:ext cx="7038975" cy="488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323528" y="5877272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Tarık ÖLMEZ                                                                                       FEN-atik Facebook Grubu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460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95536" y="751344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tr-TR" dirty="0"/>
              <a:t>Grafiklerden görüldüğü gibi kimya sektöründe ithalatın oranı ihracattan daha fazladır</a:t>
            </a:r>
            <a:r>
              <a:rPr lang="tr-TR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tr-T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tr-TR" dirty="0" smtClean="0"/>
              <a:t> </a:t>
            </a:r>
            <a:r>
              <a:rPr lang="tr-TR" dirty="0"/>
              <a:t>Bu </a:t>
            </a:r>
            <a:r>
              <a:rPr lang="tr-TR" dirty="0" smtClean="0"/>
              <a:t>durumu kısa </a:t>
            </a:r>
            <a:r>
              <a:rPr lang="tr-TR" dirty="0"/>
              <a:t>vadede tersine çevirmek ancak ekonomik getirisi yüksek ürünler üretmemizle mümkündür. </a:t>
            </a:r>
            <a:r>
              <a:rPr lang="tr-TR" dirty="0" smtClean="0"/>
              <a:t>Bunu başarabilmek </a:t>
            </a:r>
            <a:r>
              <a:rPr lang="tr-TR" dirty="0"/>
              <a:t>için de araştırma ve geliştirme çalışmalarına ağırlık verilerek yüksek bir teknolojiye ulaşılması</a:t>
            </a:r>
          </a:p>
          <a:p>
            <a:r>
              <a:rPr lang="tr-TR" dirty="0" smtClean="0"/>
              <a:t>     gerekir</a:t>
            </a:r>
            <a:r>
              <a:rPr lang="tr-TR" dirty="0"/>
              <a:t>. </a:t>
            </a:r>
            <a:endParaRPr lang="tr-TR" dirty="0" smtClean="0"/>
          </a:p>
          <a:p>
            <a:endParaRPr lang="tr-T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tr-TR" dirty="0" smtClean="0"/>
              <a:t>Örneğin </a:t>
            </a:r>
            <a:r>
              <a:rPr lang="tr-TR" dirty="0"/>
              <a:t>plastik üretiminin ana girdisi %90 oranında petrokimya sektöründen sağlanmaktadır</a:t>
            </a:r>
            <a:r>
              <a:rPr lang="tr-TR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tr-TR" dirty="0"/>
          </a:p>
          <a:p>
            <a:pPr marL="285750" indent="-285750">
              <a:buFont typeface="Arial" pitchFamily="34" charset="0"/>
              <a:buChar char="•"/>
            </a:pPr>
            <a:r>
              <a:rPr lang="tr-TR" dirty="0"/>
              <a:t>Petrokimya sektörü ise büyük ölçekli sermaye ve yoğun bir teknoloji gerektirir. Bu </a:t>
            </a:r>
            <a:r>
              <a:rPr lang="tr-TR" dirty="0" smtClean="0"/>
              <a:t>nedenle plastik </a:t>
            </a:r>
            <a:r>
              <a:rPr lang="tr-TR" dirty="0"/>
              <a:t>ve kauçuk sektörü %90’ın üzerinde ithalata bağımlı bir sektördür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r-TR" dirty="0" smtClean="0"/>
              <a:t>Son </a:t>
            </a:r>
            <a:r>
              <a:rPr lang="tr-TR" dirty="0"/>
              <a:t>yıllarda yapılan </a:t>
            </a:r>
            <a:r>
              <a:rPr lang="tr-TR" dirty="0" smtClean="0"/>
              <a:t>yatırımlar neticesinde </a:t>
            </a:r>
            <a:r>
              <a:rPr lang="tr-TR" dirty="0"/>
              <a:t>kimya sektörü çok büyük bir ilerleme kaydetmiştir.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323528" y="5877272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Tarık ÖLMEZ                                                                                       FEN-atik Facebook </a:t>
            </a:r>
            <a:r>
              <a:rPr lang="tr-TR" b="1" dirty="0" err="1" smtClean="0">
                <a:solidFill>
                  <a:srgbClr val="FF0000"/>
                </a:solidFill>
              </a:rPr>
              <a:t>Grubuc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568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0688"/>
            <a:ext cx="35433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216024" y="1026016"/>
            <a:ext cx="853244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tr-TR" dirty="0"/>
              <a:t>Türkiye’de kimya sanayisinin tarihi ancak yakın zamana kadar gitmektedir. 20. yüzyılın </a:t>
            </a:r>
            <a:r>
              <a:rPr lang="tr-TR" dirty="0" smtClean="0"/>
              <a:t>başlarında Osmanlı </a:t>
            </a:r>
            <a:r>
              <a:rPr lang="tr-TR" dirty="0"/>
              <a:t>döneminde sabun, temizlik ürünleri vb. ürünler üreten birkaç üretim tesisi dışında kimya </a:t>
            </a:r>
            <a:r>
              <a:rPr lang="tr-TR" dirty="0" smtClean="0"/>
              <a:t>sanayi tesisi </a:t>
            </a:r>
            <a:r>
              <a:rPr lang="tr-TR" dirty="0"/>
              <a:t>bulunmamaktadır. </a:t>
            </a:r>
            <a:endParaRPr lang="tr-TR" dirty="0" smtClean="0"/>
          </a:p>
          <a:p>
            <a:pPr marL="285750" indent="-285750">
              <a:buFont typeface="Arial" pitchFamily="34" charset="0"/>
              <a:buChar char="•"/>
            </a:pPr>
            <a:endParaRPr lang="tr-TR" dirty="0"/>
          </a:p>
          <a:p>
            <a:pPr marL="285750" indent="-285750">
              <a:buFont typeface="Arial" pitchFamily="34" charset="0"/>
              <a:buChar char="•"/>
            </a:pPr>
            <a:r>
              <a:rPr lang="tr-TR" dirty="0" smtClean="0"/>
              <a:t>Cumhuriyetin </a:t>
            </a:r>
            <a:r>
              <a:rPr lang="tr-TR" dirty="0"/>
              <a:t>ilanından sonra kimyasal üreten şirketlerin kurulması sürecinde</a:t>
            </a:r>
          </a:p>
          <a:p>
            <a:r>
              <a:rPr lang="tr-TR" dirty="0"/>
              <a:t>patlayıcılar, tıp, tarım kimyasalları, deterjanlar, matbaa mürekkebi ve tekstil boyalarının son </a:t>
            </a:r>
            <a:r>
              <a:rPr lang="tr-TR" dirty="0" smtClean="0"/>
              <a:t>aşamaları üretilmeye </a:t>
            </a:r>
            <a:r>
              <a:rPr lang="tr-TR" dirty="0"/>
              <a:t>başlanmıştır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pPr marL="285750" indent="-285750">
              <a:buFont typeface="Arial" pitchFamily="34" charset="0"/>
              <a:buChar char="•"/>
            </a:pPr>
            <a:r>
              <a:rPr lang="tr-TR" dirty="0" smtClean="0"/>
              <a:t> </a:t>
            </a:r>
            <a:r>
              <a:rPr lang="tr-TR" dirty="0"/>
              <a:t>1950’li yıllardan itibaren planlı ekonomi döneminde kimya sanayisi gelişimi</a:t>
            </a:r>
          </a:p>
          <a:p>
            <a:r>
              <a:rPr lang="tr-TR" dirty="0"/>
              <a:t>hızlanmıştır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pPr marL="285750" indent="-285750">
              <a:buFont typeface="Arial" pitchFamily="34" charset="0"/>
              <a:buChar char="•"/>
            </a:pPr>
            <a:r>
              <a:rPr lang="tr-TR" dirty="0" smtClean="0"/>
              <a:t> </a:t>
            </a:r>
            <a:r>
              <a:rPr lang="tr-TR" dirty="0"/>
              <a:t>1960-80 döneminde kamu eliyle petrokimya, organik ve inorganik temel kimyasallar </a:t>
            </a:r>
            <a:r>
              <a:rPr lang="tr-TR" dirty="0" smtClean="0"/>
              <a:t>ve gübre </a:t>
            </a:r>
            <a:r>
              <a:rPr lang="tr-TR" dirty="0"/>
              <a:t>üretimi gibi yüksek yatırım gerektiren alanlara yatırımlar gerçekleştirilmiştir. </a:t>
            </a:r>
            <a:endParaRPr lang="tr-TR" dirty="0" smtClean="0"/>
          </a:p>
          <a:p>
            <a:pPr marL="285750" indent="-285750">
              <a:buFont typeface="Arial" pitchFamily="34" charset="0"/>
              <a:buChar char="•"/>
            </a:pPr>
            <a:endParaRPr lang="tr-TR" dirty="0"/>
          </a:p>
          <a:p>
            <a:pPr marL="285750" indent="-285750">
              <a:buFont typeface="Arial" pitchFamily="34" charset="0"/>
              <a:buChar char="•"/>
            </a:pPr>
            <a:r>
              <a:rPr lang="tr-TR" dirty="0" smtClean="0"/>
              <a:t>1980’lerden </a:t>
            </a:r>
            <a:r>
              <a:rPr lang="tr-TR" dirty="0" err="1" smtClean="0"/>
              <a:t>itibarenuygulanan</a:t>
            </a:r>
            <a:r>
              <a:rPr lang="tr-TR" dirty="0" smtClean="0"/>
              <a:t> </a:t>
            </a:r>
            <a:r>
              <a:rPr lang="tr-TR" dirty="0"/>
              <a:t>ihracata dayalı politikalarla birlikte sektör, günümüzdeki gelişmişlik derecesine </a:t>
            </a:r>
            <a:r>
              <a:rPr lang="tr-TR" dirty="0" err="1" smtClean="0"/>
              <a:t>ulaşmıştır.Bu</a:t>
            </a:r>
            <a:r>
              <a:rPr lang="tr-TR" dirty="0" smtClean="0"/>
              <a:t> </a:t>
            </a:r>
            <a:r>
              <a:rPr lang="tr-TR" dirty="0"/>
              <a:t>dönemde ihracat ve ithalat gelişmiş, iç pazarda da başta otomotiv ve tekstil olmak üzere pek </a:t>
            </a:r>
            <a:r>
              <a:rPr lang="tr-TR" dirty="0" smtClean="0"/>
              <a:t>çok endüstriye </a:t>
            </a:r>
            <a:r>
              <a:rPr lang="tr-TR" dirty="0"/>
              <a:t>girdi sağlanmıştır.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323528" y="5877272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Tarık ÖLMEZ                                                                                       FEN-atik Facebook </a:t>
            </a:r>
            <a:r>
              <a:rPr lang="tr-TR" b="1" dirty="0" err="1" smtClean="0">
                <a:solidFill>
                  <a:srgbClr val="FF0000"/>
                </a:solidFill>
              </a:rPr>
              <a:t>Grubuc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49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9512" y="197346"/>
            <a:ext cx="856895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tr-TR" dirty="0"/>
              <a:t>Petrol ve petrol ürünleri; deterjan, sabun, ilaç kimyasalları, boya gibi ürünleri üreten kimya </a:t>
            </a:r>
            <a:r>
              <a:rPr lang="tr-TR" dirty="0" smtClean="0"/>
              <a:t>firmalarının çoğu</a:t>
            </a:r>
            <a:r>
              <a:rPr lang="tr-TR" dirty="0"/>
              <a:t>, </a:t>
            </a:r>
            <a:r>
              <a:rPr lang="tr-TR" dirty="0" smtClean="0"/>
              <a:t>Marmara </a:t>
            </a:r>
            <a:r>
              <a:rPr lang="tr-TR" dirty="0"/>
              <a:t>Bölgesinin üç büyük sanayi ili olan İstanbul, Kocaeli ve Sakarya’da</a:t>
            </a:r>
            <a:r>
              <a:rPr lang="tr-TR" dirty="0" smtClean="0"/>
              <a:t>, </a:t>
            </a:r>
            <a:r>
              <a:rPr lang="tr-TR" dirty="0"/>
              <a:t>Ege </a:t>
            </a:r>
            <a:r>
              <a:rPr lang="tr-TR" dirty="0" smtClean="0"/>
              <a:t>Bölgesi’nde İzmir’de </a:t>
            </a:r>
            <a:r>
              <a:rPr lang="tr-TR" dirty="0"/>
              <a:t>yerleşim gösterirken; gübre ve petrol ürünleri firmalarının çoğu, Akdeniz Bölgesi’nde toplanmıştır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pPr marL="285750" indent="-285750">
              <a:buFont typeface="Arial" pitchFamily="34" charset="0"/>
              <a:buChar char="•"/>
            </a:pPr>
            <a:r>
              <a:rPr lang="tr-TR" dirty="0"/>
              <a:t>Ayrıca Akdeniz Bölgesi’nde, ana ham maddelerden olan soda, </a:t>
            </a:r>
            <a:r>
              <a:rPr lang="tr-TR" dirty="0" err="1"/>
              <a:t>bikromat</a:t>
            </a:r>
            <a:r>
              <a:rPr lang="tr-TR" dirty="0"/>
              <a:t> gibi ürünlerin önemli </a:t>
            </a:r>
            <a:r>
              <a:rPr lang="tr-TR" dirty="0" smtClean="0"/>
              <a:t>üretim merkezleri </a:t>
            </a:r>
            <a:r>
              <a:rPr lang="tr-TR" dirty="0"/>
              <a:t>de bulunmaktadır. Karadeniz Bölgesi’nde ise gübre fabrikaları göze çarpmaktadır</a:t>
            </a:r>
            <a:r>
              <a:rPr lang="tr-TR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323528" y="5877272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Tarık ÖLMEZ                                                                                       FEN-atik Facebook Grubu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988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819" y="269010"/>
            <a:ext cx="30289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545798" y="648842"/>
            <a:ext cx="799288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tr-TR" dirty="0"/>
              <a:t>Kimya endüstrisi çok geniş alandan oluşan bir sektör olduğu için çok çeşitli meslek dallarından </a:t>
            </a:r>
            <a:r>
              <a:rPr lang="tr-TR" dirty="0" smtClean="0"/>
              <a:t>kişiler bu </a:t>
            </a:r>
            <a:r>
              <a:rPr lang="tr-TR" dirty="0"/>
              <a:t>alanda çalışmaktadır. </a:t>
            </a:r>
            <a:endParaRPr lang="tr-TR" dirty="0" smtClean="0"/>
          </a:p>
          <a:p>
            <a:pPr marL="285750" indent="-285750">
              <a:buFont typeface="Arial" pitchFamily="34" charset="0"/>
              <a:buChar char="•"/>
            </a:pPr>
            <a:endParaRPr lang="tr-TR" dirty="0"/>
          </a:p>
          <a:p>
            <a:pPr marL="285750" indent="-285750">
              <a:buFont typeface="Arial" pitchFamily="34" charset="0"/>
              <a:buChar char="•"/>
            </a:pPr>
            <a:r>
              <a:rPr lang="tr-TR" dirty="0" smtClean="0"/>
              <a:t>Petrokimya </a:t>
            </a:r>
            <a:r>
              <a:rPr lang="tr-TR" dirty="0"/>
              <a:t>ve diğer kimyasal elementlerin rezervlerinin keşfedilip çıkarılması</a:t>
            </a:r>
          </a:p>
          <a:p>
            <a:r>
              <a:rPr lang="tr-TR" dirty="0"/>
              <a:t>ve işlenmesi sürecinde maden mühendisliği, petrol mühendisliği, kimya mühendisliği gibi yüksek </a:t>
            </a:r>
            <a:r>
              <a:rPr lang="tr-TR" dirty="0" smtClean="0"/>
              <a:t>öğrenim gerektiren </a:t>
            </a:r>
            <a:r>
              <a:rPr lang="tr-TR" dirty="0"/>
              <a:t>mesleklerin yanında bu alanda birçok teknik eleman da görev yapmaktadır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pPr marL="285750" indent="-285750">
              <a:buFont typeface="Arial" pitchFamily="34" charset="0"/>
              <a:buChar char="•"/>
            </a:pPr>
            <a:r>
              <a:rPr lang="tr-TR" dirty="0"/>
              <a:t>Hazır gıdalarda kullanılan kimyasal maddeler için gıda mühendisliği, tıbbi ilaç ve kozmetik </a:t>
            </a:r>
            <a:r>
              <a:rPr lang="tr-TR" dirty="0" smtClean="0"/>
              <a:t>ürünlerin üretiminde </a:t>
            </a:r>
            <a:r>
              <a:rPr lang="tr-TR" dirty="0" err="1"/>
              <a:t>biyo</a:t>
            </a:r>
            <a:r>
              <a:rPr lang="tr-TR" dirty="0"/>
              <a:t>-kimya alanında uzman tıp doktorluğu, zirai ilaç ve gübre üretiminde görev alan </a:t>
            </a:r>
            <a:r>
              <a:rPr lang="tr-TR" dirty="0" smtClean="0"/>
              <a:t>ziraat mühendisliği </a:t>
            </a:r>
            <a:r>
              <a:rPr lang="tr-TR" dirty="0"/>
              <a:t>gibi daha birçok meslek dalını, kimya endüstrisinde görev alan meslek dalları </a:t>
            </a:r>
            <a:r>
              <a:rPr lang="tr-TR" dirty="0" smtClean="0"/>
              <a:t>arasında sayabiliriz.</a:t>
            </a:r>
          </a:p>
          <a:p>
            <a:pPr marL="285750" indent="-285750">
              <a:buFont typeface="Arial" pitchFamily="34" charset="0"/>
              <a:buChar char="•"/>
            </a:pPr>
            <a:endParaRPr lang="tr-TR" dirty="0"/>
          </a:p>
          <a:p>
            <a:pPr marL="285750" indent="-285750">
              <a:buFont typeface="Arial" pitchFamily="34" charset="0"/>
              <a:buChar char="•"/>
            </a:pPr>
            <a:r>
              <a:rPr lang="tr-TR" dirty="0" smtClean="0"/>
              <a:t>Kimya </a:t>
            </a:r>
            <a:r>
              <a:rPr lang="tr-TR" dirty="0"/>
              <a:t>endüstrisinin bazı ürünlerinde ileri teknoloji gerektirmektedir. Bu nedenle kimya </a:t>
            </a:r>
            <a:r>
              <a:rPr lang="tr-TR" dirty="0" err="1" smtClean="0"/>
              <a:t>endüstrisi,araştırma</a:t>
            </a:r>
            <a:r>
              <a:rPr lang="tr-TR" dirty="0" smtClean="0"/>
              <a:t> </a:t>
            </a:r>
            <a:r>
              <a:rPr lang="tr-TR" dirty="0"/>
              <a:t>ve geliştirme çalışmalarının en yoğun yapıldığı alanlardandır. Bu alanda araştırma yapan </a:t>
            </a:r>
            <a:r>
              <a:rPr lang="tr-TR" dirty="0" smtClean="0"/>
              <a:t>kimyagerler farklı </a:t>
            </a:r>
            <a:r>
              <a:rPr lang="tr-TR" dirty="0"/>
              <a:t>özelliklere sahip bileşikleri farklı alanlarda test etmektedirler. </a:t>
            </a:r>
            <a:r>
              <a:rPr lang="tr-TR" dirty="0" err="1"/>
              <a:t>Nano</a:t>
            </a:r>
            <a:r>
              <a:rPr lang="tr-TR" dirty="0"/>
              <a:t> teknolojinin kimya endüstrisini</a:t>
            </a:r>
          </a:p>
          <a:p>
            <a:r>
              <a:rPr lang="tr-TR" dirty="0" smtClean="0"/>
              <a:t>  ilgilendiren </a:t>
            </a:r>
            <a:r>
              <a:rPr lang="tr-TR" dirty="0"/>
              <a:t>alanlarında çok yüksek getirisi olan ürünlerin üretimi çalışmaları devam </a:t>
            </a:r>
            <a:r>
              <a:rPr lang="tr-TR" dirty="0" smtClean="0"/>
              <a:t>   </a:t>
            </a:r>
          </a:p>
          <a:p>
            <a:r>
              <a:rPr lang="tr-TR" dirty="0"/>
              <a:t> </a:t>
            </a:r>
            <a:r>
              <a:rPr lang="tr-TR" dirty="0" smtClean="0"/>
              <a:t>  etmektedir.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323528" y="6156012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Tarık ÖLMEZ                                                                                       FEN-atik Facebook Grubu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15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720</Words>
  <Application>Microsoft Office PowerPoint</Application>
  <PresentationFormat>Ekran Gösterisi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LG</dc:creator>
  <cp:lastModifiedBy>LG</cp:lastModifiedBy>
  <cp:revision>5</cp:revision>
  <dcterms:created xsi:type="dcterms:W3CDTF">2016-12-18T03:56:05Z</dcterms:created>
  <dcterms:modified xsi:type="dcterms:W3CDTF">2016-12-19T05:55:32Z</dcterms:modified>
</cp:coreProperties>
</file>