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66" r:id="rId2"/>
    <p:sldId id="267" r:id="rId3"/>
    <p:sldId id="268" r:id="rId4"/>
    <p:sldId id="269" r:id="rId5"/>
    <p:sldId id="270" r:id="rId6"/>
    <p:sldId id="271" r:id="rId7"/>
    <p:sldId id="272" r:id="rId8"/>
    <p:sldId id="273" r:id="rId9"/>
    <p:sldId id="274" r:id="rId10"/>
    <p:sldId id="256" r:id="rId11"/>
    <p:sldId id="257" r:id="rId12"/>
    <p:sldId id="258" r:id="rId13"/>
    <p:sldId id="259" r:id="rId14"/>
    <p:sldId id="260" r:id="rId15"/>
    <p:sldId id="261" r:id="rId16"/>
    <p:sldId id="262" r:id="rId17"/>
    <p:sldId id="263" r:id="rId18"/>
    <p:sldId id="264" r:id="rId19"/>
    <p:sldId id="26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tr-TR"/>
              <a:t>Asıl başlık stili için tıklayın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90192A6-F763-43C0-BFDE-79BCC606C3C0}" type="datetimeFigureOut">
              <a:rPr lang="tr-TR" smtClean="0"/>
              <a:t>14.11.2016</a:t>
            </a:fld>
            <a:endParaRPr lang="tr-TR"/>
          </a:p>
        </p:txBody>
      </p:sp>
      <p:sp>
        <p:nvSpPr>
          <p:cNvPr id="5" name="Footer Placeholder 4"/>
          <p:cNvSpPr>
            <a:spLocks noGrp="1"/>
          </p:cNvSpPr>
          <p:nvPr>
            <p:ph type="ftr" sz="quarter" idx="11"/>
          </p:nvPr>
        </p:nvSpPr>
        <p:spPr>
          <a:xfrm>
            <a:off x="1371600" y="4323845"/>
            <a:ext cx="6400800" cy="365125"/>
          </a:xfrm>
        </p:spPr>
        <p:txBody>
          <a:bodyPr/>
          <a:lstStyle/>
          <a:p>
            <a:endParaRPr lang="tr-TR"/>
          </a:p>
        </p:txBody>
      </p:sp>
      <p:sp>
        <p:nvSpPr>
          <p:cNvPr id="6" name="Slide Number Placeholder 5"/>
          <p:cNvSpPr>
            <a:spLocks noGrp="1"/>
          </p:cNvSpPr>
          <p:nvPr>
            <p:ph type="sldNum" sz="quarter" idx="12"/>
          </p:nvPr>
        </p:nvSpPr>
        <p:spPr>
          <a:xfrm>
            <a:off x="8077200" y="1430866"/>
            <a:ext cx="2743200" cy="365125"/>
          </a:xfrm>
        </p:spPr>
        <p:txBody>
          <a:bodyPr/>
          <a:lstStyle/>
          <a:p>
            <a:fld id="{22C659EA-BEC5-4741-9C00-F5CF9D710BC0}" type="slidenum">
              <a:rPr lang="tr-TR" smtClean="0"/>
              <a:t>‹#›</a:t>
            </a:fld>
            <a:endParaRPr lang="tr-TR"/>
          </a:p>
        </p:txBody>
      </p:sp>
    </p:spTree>
    <p:extLst>
      <p:ext uri="{BB962C8B-B14F-4D97-AF65-F5344CB8AC3E}">
        <p14:creationId xmlns:p14="http://schemas.microsoft.com/office/powerpoint/2010/main" val="4046008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tr-TR"/>
              <a:t>Asıl başlık stili için tıklayın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B90192A6-F763-43C0-BFDE-79BCC606C3C0}" type="datetimeFigureOut">
              <a:rPr lang="tr-TR" smtClean="0"/>
              <a:t>14.11.2016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2C659EA-BEC5-4741-9C00-F5CF9D710BC0}" type="slidenum">
              <a:rPr lang="tr-TR" smtClean="0"/>
              <a:t>‹#›</a:t>
            </a:fld>
            <a:endParaRPr lang="tr-TR"/>
          </a:p>
        </p:txBody>
      </p:sp>
    </p:spTree>
    <p:extLst>
      <p:ext uri="{BB962C8B-B14F-4D97-AF65-F5344CB8AC3E}">
        <p14:creationId xmlns:p14="http://schemas.microsoft.com/office/powerpoint/2010/main" val="1053936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tr-TR"/>
              <a:t>Asıl başlık stili için tıklayın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90192A6-F763-43C0-BFDE-79BCC606C3C0}" type="datetimeFigureOut">
              <a:rPr lang="tr-TR" smtClean="0"/>
              <a:t>14.11.2016</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22C659EA-BEC5-4741-9C00-F5CF9D710BC0}" type="slidenum">
              <a:rPr lang="tr-TR" smtClean="0"/>
              <a:t>‹#›</a:t>
            </a:fld>
            <a:endParaRPr lang="tr-TR"/>
          </a:p>
        </p:txBody>
      </p:sp>
    </p:spTree>
    <p:extLst>
      <p:ext uri="{BB962C8B-B14F-4D97-AF65-F5344CB8AC3E}">
        <p14:creationId xmlns:p14="http://schemas.microsoft.com/office/powerpoint/2010/main" val="3471397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tr-TR"/>
              <a:t>Asıl başlık stili için tıklayın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90192A6-F763-43C0-BFDE-79BCC606C3C0}" type="datetimeFigureOut">
              <a:rPr lang="tr-TR" smtClean="0"/>
              <a:t>14.11.2016</a:t>
            </a:fld>
            <a:endParaRPr lang="tr-TR"/>
          </a:p>
        </p:txBody>
      </p:sp>
      <p:sp>
        <p:nvSpPr>
          <p:cNvPr id="6" name="Footer Placeholder 5"/>
          <p:cNvSpPr>
            <a:spLocks noGrp="1"/>
          </p:cNvSpPr>
          <p:nvPr>
            <p:ph type="ftr" sz="quarter" idx="11"/>
          </p:nvPr>
        </p:nvSpPr>
        <p:spPr>
          <a:xfrm>
            <a:off x="685800" y="379941"/>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22C659EA-BEC5-4741-9C00-F5CF9D710BC0}" type="slidenum">
              <a:rPr lang="tr-TR" smtClean="0"/>
              <a:t>‹#›</a:t>
            </a:fld>
            <a:endParaRPr lang="tr-T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72910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tr-TR"/>
              <a:t>Asıl başlık stili için tıklayın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90192A6-F763-43C0-BFDE-79BCC606C3C0}" type="datetimeFigureOut">
              <a:rPr lang="tr-TR" smtClean="0"/>
              <a:t>14.11.2016</a:t>
            </a:fld>
            <a:endParaRPr lang="tr-TR"/>
          </a:p>
        </p:txBody>
      </p:sp>
      <p:sp>
        <p:nvSpPr>
          <p:cNvPr id="6" name="Footer Placeholder 5"/>
          <p:cNvSpPr>
            <a:spLocks noGrp="1"/>
          </p:cNvSpPr>
          <p:nvPr>
            <p:ph type="ftr" sz="quarter" idx="11"/>
          </p:nvPr>
        </p:nvSpPr>
        <p:spPr>
          <a:xfrm>
            <a:off x="685800" y="378883"/>
            <a:ext cx="6991492" cy="365125"/>
          </a:xfrm>
        </p:spPr>
        <p:txBody>
          <a:bodyPr/>
          <a:lstStyle/>
          <a:p>
            <a:endParaRPr lang="tr-TR"/>
          </a:p>
        </p:txBody>
      </p:sp>
      <p:sp>
        <p:nvSpPr>
          <p:cNvPr id="7" name="Slide Number Placeholder 6"/>
          <p:cNvSpPr>
            <a:spLocks noGrp="1"/>
          </p:cNvSpPr>
          <p:nvPr>
            <p:ph type="sldNum" sz="quarter" idx="12"/>
          </p:nvPr>
        </p:nvSpPr>
        <p:spPr>
          <a:xfrm>
            <a:off x="10862452" y="381000"/>
            <a:ext cx="643748" cy="365125"/>
          </a:xfrm>
        </p:spPr>
        <p:txBody>
          <a:bodyPr/>
          <a:lstStyle/>
          <a:p>
            <a:fld id="{22C659EA-BEC5-4741-9C00-F5CF9D710BC0}" type="slidenum">
              <a:rPr lang="tr-TR" smtClean="0"/>
              <a:t>‹#›</a:t>
            </a:fld>
            <a:endParaRPr lang="tr-TR"/>
          </a:p>
        </p:txBody>
      </p:sp>
    </p:spTree>
    <p:extLst>
      <p:ext uri="{BB962C8B-B14F-4D97-AF65-F5344CB8AC3E}">
        <p14:creationId xmlns:p14="http://schemas.microsoft.com/office/powerpoint/2010/main" val="2604760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tr-TR"/>
              <a:t>Asıl başlık stili için tıklayın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3" name="Date Placeholder 2"/>
          <p:cNvSpPr>
            <a:spLocks noGrp="1"/>
          </p:cNvSpPr>
          <p:nvPr>
            <p:ph type="dt" sz="half" idx="10"/>
          </p:nvPr>
        </p:nvSpPr>
        <p:spPr/>
        <p:txBody>
          <a:bodyPr/>
          <a:lstStyle/>
          <a:p>
            <a:fld id="{B90192A6-F763-43C0-BFDE-79BCC606C3C0}" type="datetimeFigureOut">
              <a:rPr lang="tr-TR" smtClean="0"/>
              <a:t>14.11.2016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2C659EA-BEC5-4741-9C00-F5CF9D710BC0}" type="slidenum">
              <a:rPr lang="tr-TR" smtClean="0"/>
              <a:t>‹#›</a:t>
            </a:fld>
            <a:endParaRPr lang="tr-TR"/>
          </a:p>
        </p:txBody>
      </p:sp>
    </p:spTree>
    <p:extLst>
      <p:ext uri="{BB962C8B-B14F-4D97-AF65-F5344CB8AC3E}">
        <p14:creationId xmlns:p14="http://schemas.microsoft.com/office/powerpoint/2010/main" val="4035864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tr-TR"/>
              <a:t>Asıl başlık stili için tıklayın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3" name="Date Placeholder 2"/>
          <p:cNvSpPr>
            <a:spLocks noGrp="1"/>
          </p:cNvSpPr>
          <p:nvPr>
            <p:ph type="dt" sz="half" idx="10"/>
          </p:nvPr>
        </p:nvSpPr>
        <p:spPr/>
        <p:txBody>
          <a:bodyPr/>
          <a:lstStyle/>
          <a:p>
            <a:fld id="{B90192A6-F763-43C0-BFDE-79BCC606C3C0}" type="datetimeFigureOut">
              <a:rPr lang="tr-TR" smtClean="0"/>
              <a:t>14.11.2016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2C659EA-BEC5-4741-9C00-F5CF9D710BC0}" type="slidenum">
              <a:rPr lang="tr-TR" smtClean="0"/>
              <a:t>‹#›</a:t>
            </a:fld>
            <a:endParaRPr lang="tr-TR"/>
          </a:p>
        </p:txBody>
      </p:sp>
    </p:spTree>
    <p:extLst>
      <p:ext uri="{BB962C8B-B14F-4D97-AF65-F5344CB8AC3E}">
        <p14:creationId xmlns:p14="http://schemas.microsoft.com/office/powerpoint/2010/main" val="3598804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90192A6-F763-43C0-BFDE-79BCC606C3C0}" type="datetimeFigureOut">
              <a:rPr lang="tr-TR" smtClean="0"/>
              <a:t>14.11.2016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2C659EA-BEC5-4741-9C00-F5CF9D710BC0}" type="slidenum">
              <a:rPr lang="tr-TR" smtClean="0"/>
              <a:t>‹#›</a:t>
            </a:fld>
            <a:endParaRPr lang="tr-TR"/>
          </a:p>
        </p:txBody>
      </p:sp>
    </p:spTree>
    <p:extLst>
      <p:ext uri="{BB962C8B-B14F-4D97-AF65-F5344CB8AC3E}">
        <p14:creationId xmlns:p14="http://schemas.microsoft.com/office/powerpoint/2010/main" val="4001270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tr-TR"/>
              <a:t>Asıl başlık stili için tıklayın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90192A6-F763-43C0-BFDE-79BCC606C3C0}" type="datetimeFigureOut">
              <a:rPr lang="tr-TR" smtClean="0"/>
              <a:t>14.11.2016</a:t>
            </a:fld>
            <a:endParaRPr lang="tr-TR"/>
          </a:p>
        </p:txBody>
      </p:sp>
      <p:sp>
        <p:nvSpPr>
          <p:cNvPr id="5" name="Footer Placeholder 4"/>
          <p:cNvSpPr>
            <a:spLocks noGrp="1"/>
          </p:cNvSpPr>
          <p:nvPr>
            <p:ph type="ftr" sz="quarter" idx="11"/>
          </p:nvPr>
        </p:nvSpPr>
        <p:spPr>
          <a:xfrm>
            <a:off x="685800" y="381000"/>
            <a:ext cx="6991492" cy="36512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22C659EA-BEC5-4741-9C00-F5CF9D710BC0}" type="slidenum">
              <a:rPr lang="tr-TR" smtClean="0"/>
              <a:t>‹#›</a:t>
            </a:fld>
            <a:endParaRPr lang="tr-TR"/>
          </a:p>
        </p:txBody>
      </p:sp>
    </p:spTree>
    <p:extLst>
      <p:ext uri="{BB962C8B-B14F-4D97-AF65-F5344CB8AC3E}">
        <p14:creationId xmlns:p14="http://schemas.microsoft.com/office/powerpoint/2010/main" val="2834134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90192A6-F763-43C0-BFDE-79BCC606C3C0}" type="datetimeFigureOut">
              <a:rPr lang="tr-TR" smtClean="0"/>
              <a:t>14.11.2016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2C659EA-BEC5-4741-9C00-F5CF9D710BC0}" type="slidenum">
              <a:rPr lang="tr-TR" smtClean="0"/>
              <a:t>‹#›</a:t>
            </a:fld>
            <a:endParaRPr lang="tr-TR"/>
          </a:p>
        </p:txBody>
      </p:sp>
    </p:spTree>
    <p:extLst>
      <p:ext uri="{BB962C8B-B14F-4D97-AF65-F5344CB8AC3E}">
        <p14:creationId xmlns:p14="http://schemas.microsoft.com/office/powerpoint/2010/main" val="2142060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tr-TR"/>
              <a:t>Asıl başlık stili için tıklayın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90192A6-F763-43C0-BFDE-79BCC606C3C0}" type="datetimeFigureOut">
              <a:rPr lang="tr-TR" smtClean="0"/>
              <a:t>14.11.2016</a:t>
            </a:fld>
            <a:endParaRPr lang="tr-TR"/>
          </a:p>
        </p:txBody>
      </p:sp>
      <p:sp>
        <p:nvSpPr>
          <p:cNvPr id="5" name="Footer Placeholder 4"/>
          <p:cNvSpPr>
            <a:spLocks noGrp="1"/>
          </p:cNvSpPr>
          <p:nvPr>
            <p:ph type="ftr" sz="quarter" idx="11"/>
          </p:nvPr>
        </p:nvSpPr>
        <p:spPr>
          <a:xfrm>
            <a:off x="685800" y="381001"/>
            <a:ext cx="6991492" cy="364065"/>
          </a:xfrm>
        </p:spPr>
        <p:txBody>
          <a:bodyPr/>
          <a:lstStyle/>
          <a:p>
            <a:endParaRPr lang="tr-TR"/>
          </a:p>
        </p:txBody>
      </p:sp>
      <p:sp>
        <p:nvSpPr>
          <p:cNvPr id="6" name="Slide Number Placeholder 5"/>
          <p:cNvSpPr>
            <a:spLocks noGrp="1"/>
          </p:cNvSpPr>
          <p:nvPr>
            <p:ph type="sldNum" sz="quarter" idx="12"/>
          </p:nvPr>
        </p:nvSpPr>
        <p:spPr>
          <a:xfrm>
            <a:off x="10862452" y="381000"/>
            <a:ext cx="643748" cy="365125"/>
          </a:xfrm>
        </p:spPr>
        <p:txBody>
          <a:bodyPr/>
          <a:lstStyle/>
          <a:p>
            <a:fld id="{22C659EA-BEC5-4741-9C00-F5CF9D710BC0}" type="slidenum">
              <a:rPr lang="tr-TR" smtClean="0"/>
              <a:t>‹#›</a:t>
            </a:fld>
            <a:endParaRPr lang="tr-TR"/>
          </a:p>
        </p:txBody>
      </p:sp>
    </p:spTree>
    <p:extLst>
      <p:ext uri="{BB962C8B-B14F-4D97-AF65-F5344CB8AC3E}">
        <p14:creationId xmlns:p14="http://schemas.microsoft.com/office/powerpoint/2010/main" val="2584074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90192A6-F763-43C0-BFDE-79BCC606C3C0}" type="datetimeFigureOut">
              <a:rPr lang="tr-TR" smtClean="0"/>
              <a:t>14.11.2016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2C659EA-BEC5-4741-9C00-F5CF9D710BC0}" type="slidenum">
              <a:rPr lang="tr-TR" smtClean="0"/>
              <a:t>‹#›</a:t>
            </a:fld>
            <a:endParaRPr lang="tr-TR"/>
          </a:p>
        </p:txBody>
      </p:sp>
    </p:spTree>
    <p:extLst>
      <p:ext uri="{BB962C8B-B14F-4D97-AF65-F5344CB8AC3E}">
        <p14:creationId xmlns:p14="http://schemas.microsoft.com/office/powerpoint/2010/main" val="370738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tr-TR"/>
              <a:t>Asıl başlık stili için tıklayın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85800" y="3132666"/>
            <a:ext cx="5311775" cy="3086019"/>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72200" y="3132666"/>
            <a:ext cx="5334000" cy="3086019"/>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90192A6-F763-43C0-BFDE-79BCC606C3C0}" type="datetimeFigureOut">
              <a:rPr lang="tr-TR" smtClean="0"/>
              <a:t>14.11.2016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2C659EA-BEC5-4741-9C00-F5CF9D710BC0}" type="slidenum">
              <a:rPr lang="tr-TR" smtClean="0"/>
              <a:t>‹#›</a:t>
            </a:fld>
            <a:endParaRPr lang="tr-TR"/>
          </a:p>
        </p:txBody>
      </p:sp>
    </p:spTree>
    <p:extLst>
      <p:ext uri="{BB962C8B-B14F-4D97-AF65-F5344CB8AC3E}">
        <p14:creationId xmlns:p14="http://schemas.microsoft.com/office/powerpoint/2010/main" val="2910380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tıklayın</a:t>
            </a:r>
            <a:endParaRPr lang="en-US" dirty="0"/>
          </a:p>
        </p:txBody>
      </p:sp>
      <p:sp>
        <p:nvSpPr>
          <p:cNvPr id="3" name="Date Placeholder 2"/>
          <p:cNvSpPr>
            <a:spLocks noGrp="1"/>
          </p:cNvSpPr>
          <p:nvPr>
            <p:ph type="dt" sz="half" idx="10"/>
          </p:nvPr>
        </p:nvSpPr>
        <p:spPr/>
        <p:txBody>
          <a:bodyPr/>
          <a:lstStyle/>
          <a:p>
            <a:fld id="{B90192A6-F763-43C0-BFDE-79BCC606C3C0}" type="datetimeFigureOut">
              <a:rPr lang="tr-TR" smtClean="0"/>
              <a:t>14.11.2016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2C659EA-BEC5-4741-9C00-F5CF9D710BC0}" type="slidenum">
              <a:rPr lang="tr-TR" smtClean="0"/>
              <a:t>‹#›</a:t>
            </a:fld>
            <a:endParaRPr lang="tr-TR"/>
          </a:p>
        </p:txBody>
      </p:sp>
    </p:spTree>
    <p:extLst>
      <p:ext uri="{BB962C8B-B14F-4D97-AF65-F5344CB8AC3E}">
        <p14:creationId xmlns:p14="http://schemas.microsoft.com/office/powerpoint/2010/main" val="3968156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0192A6-F763-43C0-BFDE-79BCC606C3C0}" type="datetimeFigureOut">
              <a:rPr lang="tr-TR" smtClean="0"/>
              <a:t>14.11.2016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2C659EA-BEC5-4741-9C00-F5CF9D710BC0}" type="slidenum">
              <a:rPr lang="tr-TR" smtClean="0"/>
              <a:t>‹#›</a:t>
            </a:fld>
            <a:endParaRPr lang="tr-TR"/>
          </a:p>
        </p:txBody>
      </p:sp>
    </p:spTree>
    <p:extLst>
      <p:ext uri="{BB962C8B-B14F-4D97-AF65-F5344CB8AC3E}">
        <p14:creationId xmlns:p14="http://schemas.microsoft.com/office/powerpoint/2010/main" val="5064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tr-TR"/>
              <a:t>Asıl başlık stili için tıklayın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B90192A6-F763-43C0-BFDE-79BCC606C3C0}" type="datetimeFigureOut">
              <a:rPr lang="tr-TR" smtClean="0"/>
              <a:t>14.11.2016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2C659EA-BEC5-4741-9C00-F5CF9D710BC0}" type="slidenum">
              <a:rPr lang="tr-TR" smtClean="0"/>
              <a:t>‹#›</a:t>
            </a:fld>
            <a:endParaRPr lang="tr-TR"/>
          </a:p>
        </p:txBody>
      </p:sp>
    </p:spTree>
    <p:extLst>
      <p:ext uri="{BB962C8B-B14F-4D97-AF65-F5344CB8AC3E}">
        <p14:creationId xmlns:p14="http://schemas.microsoft.com/office/powerpoint/2010/main" val="1689593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tr-TR"/>
              <a:t>Asıl başlık stili için tıklayın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B90192A6-F763-43C0-BFDE-79BCC606C3C0}" type="datetimeFigureOut">
              <a:rPr lang="tr-TR" smtClean="0"/>
              <a:t>14.11.2016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2C659EA-BEC5-4741-9C00-F5CF9D710BC0}" type="slidenum">
              <a:rPr lang="tr-TR" smtClean="0"/>
              <a:t>‹#›</a:t>
            </a:fld>
            <a:endParaRPr lang="tr-TR"/>
          </a:p>
        </p:txBody>
      </p:sp>
    </p:spTree>
    <p:extLst>
      <p:ext uri="{BB962C8B-B14F-4D97-AF65-F5344CB8AC3E}">
        <p14:creationId xmlns:p14="http://schemas.microsoft.com/office/powerpoint/2010/main" val="2579060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tr-TR"/>
              <a:t>Asıl başlık stili için tıklayın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90192A6-F763-43C0-BFDE-79BCC606C3C0}" type="datetimeFigureOut">
              <a:rPr lang="tr-TR" smtClean="0"/>
              <a:t>14.11.2016</a:t>
            </a:fld>
            <a:endParaRPr lang="tr-T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2C659EA-BEC5-4741-9C00-F5CF9D710BC0}" type="slidenum">
              <a:rPr lang="tr-TR" smtClean="0"/>
              <a:t>‹#›</a:t>
            </a:fld>
            <a:endParaRPr lang="tr-TR"/>
          </a:p>
        </p:txBody>
      </p:sp>
    </p:spTree>
    <p:extLst>
      <p:ext uri="{BB962C8B-B14F-4D97-AF65-F5344CB8AC3E}">
        <p14:creationId xmlns:p14="http://schemas.microsoft.com/office/powerpoint/2010/main" val="668159331"/>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576775" y="1803405"/>
            <a:ext cx="10522633" cy="1825096"/>
          </a:xfrm>
        </p:spPr>
        <p:txBody>
          <a:bodyPr/>
          <a:lstStyle/>
          <a:p>
            <a:r>
              <a:rPr lang="tr-TR" dirty="0">
                <a:latin typeface="Algerian" panose="04020705040A02060702" pitchFamily="82" charset="0"/>
              </a:rPr>
              <a:t>1.Ünite insanda üreme büyüme ve gelişme</a:t>
            </a: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3713892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Autofit/>
          </a:bodyPr>
          <a:lstStyle/>
          <a:p>
            <a:pPr algn="ctr"/>
            <a:r>
              <a:rPr lang="tr-TR" sz="8800" dirty="0">
                <a:solidFill>
                  <a:srgbClr val="FFFF00"/>
                </a:solidFill>
                <a:latin typeface="Algerian" panose="04020705040A02060702" pitchFamily="82" charset="0"/>
              </a:rPr>
              <a:t>2.Ünite basit makineler</a:t>
            </a:r>
          </a:p>
        </p:txBody>
      </p:sp>
      <p:sp>
        <p:nvSpPr>
          <p:cNvPr id="3" name="Alt Başlık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609948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BASİT MAKİNELERDE GİRİŞ KUVVETİ(UYGULANAN KUVVET) ÇIKIŞ KUVVETİ(DOĞAN KUVVET) BAHSEDİLEBİLİR.</a:t>
            </a:r>
          </a:p>
          <a:p>
            <a:endParaRPr lang="tr-TR" dirty="0"/>
          </a:p>
        </p:txBody>
      </p:sp>
      <p:pic>
        <p:nvPicPr>
          <p:cNvPr id="4" name="Resim 3"/>
          <p:cNvPicPr>
            <a:picLocks noChangeAspect="1"/>
          </p:cNvPicPr>
          <p:nvPr/>
        </p:nvPicPr>
        <p:blipFill>
          <a:blip r:embed="rId2"/>
          <a:stretch>
            <a:fillRect/>
          </a:stretch>
        </p:blipFill>
        <p:spPr>
          <a:xfrm>
            <a:off x="2785647" y="2952597"/>
            <a:ext cx="5796650" cy="2938360"/>
          </a:xfrm>
          <a:prstGeom prst="rect">
            <a:avLst/>
          </a:prstGeom>
        </p:spPr>
      </p:pic>
    </p:spTree>
    <p:extLst>
      <p:ext uri="{BB962C8B-B14F-4D97-AF65-F5344CB8AC3E}">
        <p14:creationId xmlns:p14="http://schemas.microsoft.com/office/powerpoint/2010/main" val="1405434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accent5">
                    <a:lumMod val="20000"/>
                    <a:lumOff val="80000"/>
                  </a:schemeClr>
                </a:solidFill>
              </a:rPr>
              <a:t>Basit makine özellikleri</a:t>
            </a:r>
          </a:p>
        </p:txBody>
      </p:sp>
      <p:sp>
        <p:nvSpPr>
          <p:cNvPr id="3" name="İçerik Yer Tutucusu 2"/>
          <p:cNvSpPr>
            <a:spLocks noGrp="1"/>
          </p:cNvSpPr>
          <p:nvPr>
            <p:ph idx="1"/>
          </p:nvPr>
        </p:nvSpPr>
        <p:spPr/>
        <p:txBody>
          <a:bodyPr/>
          <a:lstStyle/>
          <a:p>
            <a:r>
              <a:rPr lang="tr-TR" dirty="0"/>
              <a:t>Basit makinelerde yükü kendi ağırlığından daha az bir kuvvetle kaldırmak demek </a:t>
            </a:r>
            <a:r>
              <a:rPr lang="tr-TR" dirty="0">
                <a:solidFill>
                  <a:schemeClr val="accent6">
                    <a:lumMod val="40000"/>
                    <a:lumOff val="60000"/>
                  </a:schemeClr>
                </a:solidFill>
              </a:rPr>
              <a:t>KUVVET KAZANCI </a:t>
            </a:r>
            <a:r>
              <a:rPr lang="tr-TR" dirty="0"/>
              <a:t>demektir.</a:t>
            </a:r>
          </a:p>
          <a:p>
            <a:r>
              <a:rPr lang="tr-TR" dirty="0"/>
              <a:t>Kuvvet kazancı demek uyguladığım kuvvetin azalması demektir.</a:t>
            </a:r>
          </a:p>
          <a:p>
            <a:r>
              <a:rPr lang="tr-TR" dirty="0"/>
              <a:t>Kuvvet kazancımız var ise yoldan kaybımız vardır.</a:t>
            </a:r>
          </a:p>
          <a:p>
            <a:r>
              <a:rPr lang="tr-TR" dirty="0"/>
              <a:t>Hiçbir basit makine da kuvvetten ve yoldan kazanç aynı anda OLAMAZ!</a:t>
            </a:r>
          </a:p>
          <a:p>
            <a:r>
              <a:rPr lang="tr-TR" dirty="0"/>
              <a:t>İş ve enerjiden kazanç </a:t>
            </a:r>
            <a:r>
              <a:rPr lang="tr-TR" dirty="0" err="1"/>
              <a:t>sağlanmaz,sadece</a:t>
            </a:r>
            <a:r>
              <a:rPr lang="tr-TR" dirty="0"/>
              <a:t> iş yapma kolaylığı sağlanır.</a:t>
            </a:r>
          </a:p>
        </p:txBody>
      </p:sp>
    </p:spTree>
    <p:extLst>
      <p:ext uri="{BB962C8B-B14F-4D97-AF65-F5344CB8AC3E}">
        <p14:creationId xmlns:p14="http://schemas.microsoft.com/office/powerpoint/2010/main" val="730035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38400" y="-97775"/>
            <a:ext cx="8610600" cy="1293028"/>
          </a:xfrm>
        </p:spPr>
        <p:txBody>
          <a:bodyPr/>
          <a:lstStyle/>
          <a:p>
            <a:r>
              <a:rPr lang="tr-TR" dirty="0"/>
              <a:t>kaldıraçlar</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9634" y="986240"/>
            <a:ext cx="11377749" cy="3742514"/>
          </a:xfrm>
        </p:spPr>
      </p:pic>
      <p:sp>
        <p:nvSpPr>
          <p:cNvPr id="5" name="Metin kutusu 4"/>
          <p:cNvSpPr txBox="1"/>
          <p:nvPr/>
        </p:nvSpPr>
        <p:spPr>
          <a:xfrm>
            <a:off x="339634" y="5081451"/>
            <a:ext cx="7034298" cy="923330"/>
          </a:xfrm>
          <a:prstGeom prst="rect">
            <a:avLst/>
          </a:prstGeom>
          <a:noFill/>
        </p:spPr>
        <p:txBody>
          <a:bodyPr wrap="none" rtlCol="0">
            <a:spAutoFit/>
          </a:bodyPr>
          <a:lstStyle/>
          <a:p>
            <a:r>
              <a:rPr lang="tr-TR" dirty="0"/>
              <a:t>Kuvvet kolu &gt; yük kolu ise kuvvetten kazanç vardır.</a:t>
            </a:r>
          </a:p>
          <a:p>
            <a:r>
              <a:rPr lang="tr-TR" dirty="0"/>
              <a:t>Yük kolu &gt; kuvvet kolu ise yoldan kazanç vardır.</a:t>
            </a:r>
          </a:p>
          <a:p>
            <a:r>
              <a:rPr lang="tr-TR" dirty="0"/>
              <a:t>Kuvvet kolu = Yük kolu ise kuvvetten ve yoldan kazanç olmaz.</a:t>
            </a:r>
          </a:p>
        </p:txBody>
      </p:sp>
      <p:sp>
        <p:nvSpPr>
          <p:cNvPr id="6" name="Metin kutusu 5"/>
          <p:cNvSpPr txBox="1"/>
          <p:nvPr/>
        </p:nvSpPr>
        <p:spPr>
          <a:xfrm>
            <a:off x="8869680" y="4942951"/>
            <a:ext cx="2464136" cy="1200329"/>
          </a:xfrm>
          <a:prstGeom prst="rect">
            <a:avLst/>
          </a:prstGeom>
          <a:noFill/>
        </p:spPr>
        <p:txBody>
          <a:bodyPr wrap="none" rtlCol="0">
            <a:spAutoFit/>
          </a:bodyPr>
          <a:lstStyle/>
          <a:p>
            <a:pPr algn="ctr"/>
            <a:r>
              <a:rPr lang="tr-TR" dirty="0"/>
              <a:t>Kuvvet kazancı</a:t>
            </a:r>
          </a:p>
          <a:p>
            <a:r>
              <a:rPr lang="tr-TR" dirty="0"/>
              <a:t>       </a:t>
            </a:r>
            <a:r>
              <a:rPr lang="tr-TR" dirty="0">
                <a:solidFill>
                  <a:schemeClr val="accent5">
                    <a:lumMod val="20000"/>
                    <a:lumOff val="80000"/>
                  </a:schemeClr>
                </a:solidFill>
              </a:rPr>
              <a:t>Yük/Kuvvet</a:t>
            </a:r>
          </a:p>
          <a:p>
            <a:r>
              <a:rPr lang="tr-TR" dirty="0"/>
              <a:t>           ya da;</a:t>
            </a:r>
          </a:p>
          <a:p>
            <a:r>
              <a:rPr lang="tr-TR" dirty="0">
                <a:solidFill>
                  <a:schemeClr val="accent5">
                    <a:lumMod val="20000"/>
                    <a:lumOff val="80000"/>
                  </a:schemeClr>
                </a:solidFill>
              </a:rPr>
              <a:t>Kuvvet kolu/yük kolu</a:t>
            </a:r>
          </a:p>
        </p:txBody>
      </p:sp>
    </p:spTree>
    <p:extLst>
      <p:ext uri="{BB962C8B-B14F-4D97-AF65-F5344CB8AC3E}">
        <p14:creationId xmlns:p14="http://schemas.microsoft.com/office/powerpoint/2010/main" val="3219508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graphicFrame>
        <p:nvGraphicFramePr>
          <p:cNvPr id="9" name="İçerik Yer Tutucusu 8"/>
          <p:cNvGraphicFramePr>
            <a:graphicFrameLocks noGrp="1"/>
          </p:cNvGraphicFramePr>
          <p:nvPr>
            <p:ph idx="1"/>
            <p:extLst>
              <p:ext uri="{D42A27DB-BD31-4B8C-83A1-F6EECF244321}">
                <p14:modId xmlns:p14="http://schemas.microsoft.com/office/powerpoint/2010/main" val="1674916419"/>
              </p:ext>
            </p:extLst>
          </p:nvPr>
        </p:nvGraphicFramePr>
        <p:xfrm>
          <a:off x="-1" y="-2"/>
          <a:ext cx="12292149" cy="6858001"/>
        </p:xfrm>
        <a:graphic>
          <a:graphicData uri="http://schemas.openxmlformats.org/drawingml/2006/table">
            <a:tbl>
              <a:tblPr firstRow="1" bandRow="1">
                <a:tableStyleId>{5202B0CA-FC54-4496-8BCA-5EF66A818D29}</a:tableStyleId>
              </a:tblPr>
              <a:tblGrid>
                <a:gridCol w="4097383">
                  <a:extLst>
                    <a:ext uri="{9D8B030D-6E8A-4147-A177-3AD203B41FA5}">
                      <a16:colId xmlns:a16="http://schemas.microsoft.com/office/drawing/2014/main" val="2971119781"/>
                    </a:ext>
                  </a:extLst>
                </a:gridCol>
                <a:gridCol w="4097383">
                  <a:extLst>
                    <a:ext uri="{9D8B030D-6E8A-4147-A177-3AD203B41FA5}">
                      <a16:colId xmlns:a16="http://schemas.microsoft.com/office/drawing/2014/main" val="3365415827"/>
                    </a:ext>
                  </a:extLst>
                </a:gridCol>
                <a:gridCol w="4097383">
                  <a:extLst>
                    <a:ext uri="{9D8B030D-6E8A-4147-A177-3AD203B41FA5}">
                      <a16:colId xmlns:a16="http://schemas.microsoft.com/office/drawing/2014/main" val="427670218"/>
                    </a:ext>
                  </a:extLst>
                </a:gridCol>
              </a:tblGrid>
              <a:tr h="1217854">
                <a:tc>
                  <a:txBody>
                    <a:bodyPr/>
                    <a:lstStyle/>
                    <a:p>
                      <a:pPr algn="ctr"/>
                      <a:r>
                        <a:rPr lang="tr-TR" dirty="0"/>
                        <a:t>Desteğin ortada olduğu kaldıraçlar</a:t>
                      </a:r>
                    </a:p>
                    <a:p>
                      <a:pPr algn="ctr"/>
                      <a:r>
                        <a:rPr lang="tr-TR" dirty="0">
                          <a:solidFill>
                            <a:schemeClr val="accent5">
                              <a:lumMod val="20000"/>
                              <a:lumOff val="80000"/>
                            </a:schemeClr>
                          </a:solidFill>
                        </a:rPr>
                        <a:t>(Çift taraflı kaldıraç)</a:t>
                      </a:r>
                    </a:p>
                  </a:txBody>
                  <a:tcPr/>
                </a:tc>
                <a:tc>
                  <a:txBody>
                    <a:bodyPr/>
                    <a:lstStyle/>
                    <a:p>
                      <a:r>
                        <a:rPr lang="tr-TR" dirty="0"/>
                        <a:t>Yükün ortada olduğu kaldıraçlar</a:t>
                      </a:r>
                    </a:p>
                    <a:p>
                      <a:pPr algn="ctr"/>
                      <a:r>
                        <a:rPr lang="tr-TR" dirty="0">
                          <a:solidFill>
                            <a:schemeClr val="accent5">
                              <a:lumMod val="20000"/>
                              <a:lumOff val="80000"/>
                            </a:schemeClr>
                          </a:solidFill>
                        </a:rPr>
                        <a:t>(Tek taraflı kaldıraç)</a:t>
                      </a:r>
                    </a:p>
                  </a:txBody>
                  <a:tcPr/>
                </a:tc>
                <a:tc>
                  <a:txBody>
                    <a:bodyPr/>
                    <a:lstStyle/>
                    <a:p>
                      <a:r>
                        <a:rPr lang="tr-TR" dirty="0"/>
                        <a:t>Kuvvetin ortada olduğu kaldıraçlar</a:t>
                      </a:r>
                    </a:p>
                    <a:p>
                      <a:pPr algn="ctr"/>
                      <a:r>
                        <a:rPr lang="tr-TR" dirty="0">
                          <a:solidFill>
                            <a:schemeClr val="accent5">
                              <a:lumMod val="20000"/>
                              <a:lumOff val="80000"/>
                            </a:schemeClr>
                          </a:solidFill>
                        </a:rPr>
                        <a:t>(Tek</a:t>
                      </a:r>
                      <a:r>
                        <a:rPr lang="tr-TR" baseline="0" dirty="0">
                          <a:solidFill>
                            <a:schemeClr val="accent5">
                              <a:lumMod val="20000"/>
                              <a:lumOff val="80000"/>
                            </a:schemeClr>
                          </a:solidFill>
                        </a:rPr>
                        <a:t> taraflı kaldıraç)</a:t>
                      </a:r>
                      <a:endParaRPr lang="tr-TR" dirty="0">
                        <a:solidFill>
                          <a:schemeClr val="accent5">
                            <a:lumMod val="20000"/>
                            <a:lumOff val="80000"/>
                          </a:schemeClr>
                        </a:solidFill>
                      </a:endParaRPr>
                    </a:p>
                  </a:txBody>
                  <a:tcPr/>
                </a:tc>
                <a:extLst>
                  <a:ext uri="{0D108BD9-81ED-4DB2-BD59-A6C34878D82A}">
                    <a16:rowId xmlns:a16="http://schemas.microsoft.com/office/drawing/2014/main" val="886218481"/>
                  </a:ext>
                </a:extLst>
              </a:tr>
              <a:tr h="1880049">
                <a:tc>
                  <a:txBody>
                    <a:bodyPr/>
                    <a:lstStyle/>
                    <a:p>
                      <a:endParaRPr lang="tr-TR" dirty="0"/>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2918761430"/>
                  </a:ext>
                </a:extLst>
              </a:tr>
              <a:tr h="1880049">
                <a:tc>
                  <a:txBody>
                    <a:bodyPr/>
                    <a:lstStyle/>
                    <a:p>
                      <a:endParaRPr lang="tr-TR" dirty="0"/>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259015774"/>
                  </a:ext>
                </a:extLst>
              </a:tr>
              <a:tr h="1880049">
                <a:tc>
                  <a:txBody>
                    <a:bodyPr/>
                    <a:lstStyle/>
                    <a:p>
                      <a:endParaRPr lang="tr-TR" dirty="0"/>
                    </a:p>
                  </a:txBody>
                  <a:tcPr/>
                </a:tc>
                <a:tc>
                  <a:txBody>
                    <a:bodyPr/>
                    <a:lstStyle/>
                    <a:p>
                      <a:endParaRPr lang="tr-TR" dirty="0"/>
                    </a:p>
                  </a:txBody>
                  <a:tcPr/>
                </a:tc>
                <a:tc>
                  <a:txBody>
                    <a:bodyPr/>
                    <a:lstStyle/>
                    <a:p>
                      <a:endParaRPr lang="tr-TR" dirty="0"/>
                    </a:p>
                    <a:p>
                      <a:r>
                        <a:rPr lang="tr-TR" dirty="0"/>
                        <a:t> </a:t>
                      </a:r>
                    </a:p>
                  </a:txBody>
                  <a:tcPr/>
                </a:tc>
                <a:extLst>
                  <a:ext uri="{0D108BD9-81ED-4DB2-BD59-A6C34878D82A}">
                    <a16:rowId xmlns:a16="http://schemas.microsoft.com/office/drawing/2014/main" val="1190931170"/>
                  </a:ext>
                </a:extLst>
              </a:tr>
            </a:tbl>
          </a:graphicData>
        </a:graphic>
      </p:graphicFrame>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707138"/>
            <a:ext cx="4101738" cy="1922658"/>
          </a:xfrm>
          <a:prstGeom prst="rect">
            <a:avLst/>
          </a:prstGeom>
        </p:spPr>
      </p:pic>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7025" y="698490"/>
            <a:ext cx="4314826" cy="1922658"/>
          </a:xfrm>
          <a:prstGeom prst="rect">
            <a:avLst/>
          </a:prstGeom>
        </p:spPr>
      </p:pic>
      <p:pic>
        <p:nvPicPr>
          <p:cNvPr id="12" name="Resim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00" y="689842"/>
            <a:ext cx="4062548" cy="1922658"/>
          </a:xfrm>
          <a:prstGeom prst="rect">
            <a:avLst/>
          </a:prstGeom>
        </p:spPr>
      </p:pic>
      <p:pic>
        <p:nvPicPr>
          <p:cNvPr id="17" name="Resim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63" y="2478673"/>
            <a:ext cx="4075611" cy="2518874"/>
          </a:xfrm>
          <a:prstGeom prst="rect">
            <a:avLst/>
          </a:prstGeom>
        </p:spPr>
      </p:pic>
      <p:pic>
        <p:nvPicPr>
          <p:cNvPr id="18" name="Resim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40926" y="2546820"/>
            <a:ext cx="4101736" cy="2553113"/>
          </a:xfrm>
          <a:prstGeom prst="rect">
            <a:avLst/>
          </a:prstGeom>
        </p:spPr>
      </p:pic>
      <p:pic>
        <p:nvPicPr>
          <p:cNvPr id="19" name="Resim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42662" y="2569613"/>
            <a:ext cx="4023359" cy="2530321"/>
          </a:xfrm>
          <a:prstGeom prst="rect">
            <a:avLst/>
          </a:prstGeom>
        </p:spPr>
      </p:pic>
      <p:cxnSp>
        <p:nvCxnSpPr>
          <p:cNvPr id="16" name="Düz Bağlayıcı 15"/>
          <p:cNvCxnSpPr/>
          <p:nvPr/>
        </p:nvCxnSpPr>
        <p:spPr>
          <a:xfrm>
            <a:off x="8281851" y="45719"/>
            <a:ext cx="26126" cy="6858000"/>
          </a:xfrm>
          <a:prstGeom prst="line">
            <a:avLst/>
          </a:prstGeom>
        </p:spPr>
        <p:style>
          <a:lnRef idx="1">
            <a:schemeClr val="dk1"/>
          </a:lnRef>
          <a:fillRef idx="0">
            <a:schemeClr val="dk1"/>
          </a:fillRef>
          <a:effectRef idx="0">
            <a:schemeClr val="dk1"/>
          </a:effectRef>
          <a:fontRef idx="minor">
            <a:schemeClr val="tx1"/>
          </a:fontRef>
        </p:style>
      </p:cxnSp>
      <p:cxnSp>
        <p:nvCxnSpPr>
          <p:cNvPr id="14" name="Düz Bağlayıcı 13"/>
          <p:cNvCxnSpPr/>
          <p:nvPr/>
        </p:nvCxnSpPr>
        <p:spPr>
          <a:xfrm>
            <a:off x="4101737" y="-2"/>
            <a:ext cx="26126" cy="6949442"/>
          </a:xfrm>
          <a:prstGeom prst="line">
            <a:avLst/>
          </a:prstGeom>
        </p:spPr>
        <p:style>
          <a:lnRef idx="1">
            <a:schemeClr val="dk1"/>
          </a:lnRef>
          <a:fillRef idx="0">
            <a:schemeClr val="dk1"/>
          </a:fillRef>
          <a:effectRef idx="0">
            <a:schemeClr val="dk1"/>
          </a:effectRef>
          <a:fontRef idx="minor">
            <a:schemeClr val="tx1"/>
          </a:fontRef>
        </p:style>
      </p:cxnSp>
      <p:sp>
        <p:nvSpPr>
          <p:cNvPr id="20" name="Metin kutusu 19"/>
          <p:cNvSpPr txBox="1"/>
          <p:nvPr/>
        </p:nvSpPr>
        <p:spPr>
          <a:xfrm>
            <a:off x="19596" y="5042465"/>
            <a:ext cx="4140925" cy="1477328"/>
          </a:xfrm>
          <a:prstGeom prst="rect">
            <a:avLst/>
          </a:prstGeom>
          <a:noFill/>
        </p:spPr>
        <p:txBody>
          <a:bodyPr wrap="square" rtlCol="0">
            <a:spAutoFit/>
          </a:bodyPr>
          <a:lstStyle/>
          <a:p>
            <a:r>
              <a:rPr lang="tr-TR" dirty="0">
                <a:solidFill>
                  <a:srgbClr val="FF0000"/>
                </a:solidFill>
              </a:rPr>
              <a:t>Kerpeten, pense, makas, keser, kayık küreği desteğin arada; tahterevalli, eşit kollu terazi ise desteğin ortada olduğu kaldıraçlara örnek olarak verilebilir.</a:t>
            </a:r>
          </a:p>
        </p:txBody>
      </p:sp>
      <p:sp>
        <p:nvSpPr>
          <p:cNvPr id="21" name="Metin kutusu 20"/>
          <p:cNvSpPr txBox="1"/>
          <p:nvPr/>
        </p:nvSpPr>
        <p:spPr>
          <a:xfrm>
            <a:off x="4128116" y="5303901"/>
            <a:ext cx="4127863" cy="923330"/>
          </a:xfrm>
          <a:prstGeom prst="rect">
            <a:avLst/>
          </a:prstGeom>
          <a:noFill/>
        </p:spPr>
        <p:txBody>
          <a:bodyPr wrap="square" rtlCol="0">
            <a:spAutoFit/>
          </a:bodyPr>
          <a:lstStyle/>
          <a:p>
            <a:r>
              <a:rPr lang="tr-TR" dirty="0">
                <a:solidFill>
                  <a:srgbClr val="FF0000"/>
                </a:solidFill>
              </a:rPr>
              <a:t>ceviz kıracağı, el arabası, menteşeli kapılar, gazoz açacağı, kâğıt delgi zımbası örnek olarak verilebilir.</a:t>
            </a:r>
          </a:p>
        </p:txBody>
      </p:sp>
      <p:sp>
        <p:nvSpPr>
          <p:cNvPr id="22" name="Metin kutusu 21"/>
          <p:cNvSpPr txBox="1"/>
          <p:nvPr/>
        </p:nvSpPr>
        <p:spPr>
          <a:xfrm>
            <a:off x="8281851" y="5295375"/>
            <a:ext cx="3984170" cy="1200329"/>
          </a:xfrm>
          <a:prstGeom prst="rect">
            <a:avLst/>
          </a:prstGeom>
          <a:noFill/>
        </p:spPr>
        <p:txBody>
          <a:bodyPr wrap="square" rtlCol="0">
            <a:spAutoFit/>
          </a:bodyPr>
          <a:lstStyle/>
          <a:p>
            <a:r>
              <a:rPr lang="tr-TR" dirty="0">
                <a:solidFill>
                  <a:srgbClr val="FF0000"/>
                </a:solidFill>
              </a:rPr>
              <a:t>insan kolları, iş makinelerinin pistonla çalışan kolları, çene, tenis raketi, cımbız, kürek, olta, maşa örnek olarak verilebilir.</a:t>
            </a:r>
          </a:p>
        </p:txBody>
      </p:sp>
    </p:spTree>
    <p:extLst>
      <p:ext uri="{BB962C8B-B14F-4D97-AF65-F5344CB8AC3E}">
        <p14:creationId xmlns:p14="http://schemas.microsoft.com/office/powerpoint/2010/main" val="3840752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13692" y="-178162"/>
            <a:ext cx="8610600" cy="1293028"/>
          </a:xfrm>
        </p:spPr>
        <p:txBody>
          <a:bodyPr/>
          <a:lstStyle/>
          <a:p>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777814748"/>
              </p:ext>
            </p:extLst>
          </p:nvPr>
        </p:nvGraphicFramePr>
        <p:xfrm>
          <a:off x="0" y="0"/>
          <a:ext cx="12192000" cy="5809957"/>
        </p:xfrm>
        <a:graphic>
          <a:graphicData uri="http://schemas.openxmlformats.org/drawingml/2006/table">
            <a:tbl>
              <a:tblPr firstRow="1" bandRow="1">
                <a:tableStyleId>{5202B0CA-FC54-4496-8BCA-5EF66A818D29}</a:tableStyleId>
              </a:tblPr>
              <a:tblGrid>
                <a:gridCol w="6096000">
                  <a:extLst>
                    <a:ext uri="{9D8B030D-6E8A-4147-A177-3AD203B41FA5}">
                      <a16:colId xmlns:a16="http://schemas.microsoft.com/office/drawing/2014/main" val="2659525820"/>
                    </a:ext>
                  </a:extLst>
                </a:gridCol>
                <a:gridCol w="6096000">
                  <a:extLst>
                    <a:ext uri="{9D8B030D-6E8A-4147-A177-3AD203B41FA5}">
                      <a16:colId xmlns:a16="http://schemas.microsoft.com/office/drawing/2014/main" val="2905593141"/>
                    </a:ext>
                  </a:extLst>
                </a:gridCol>
              </a:tblGrid>
              <a:tr h="626846">
                <a:tc>
                  <a:txBody>
                    <a:bodyPr/>
                    <a:lstStyle/>
                    <a:p>
                      <a:pPr algn="ctr"/>
                      <a:r>
                        <a:rPr lang="tr-TR" sz="2400" dirty="0"/>
                        <a:t>SABİT</a:t>
                      </a:r>
                      <a:r>
                        <a:rPr lang="tr-TR" sz="2400" baseline="0" dirty="0"/>
                        <a:t> MAKARA</a:t>
                      </a:r>
                      <a:endParaRPr lang="tr-TR" sz="2400" dirty="0"/>
                    </a:p>
                  </a:txBody>
                  <a:tcPr/>
                </a:tc>
                <a:tc>
                  <a:txBody>
                    <a:bodyPr/>
                    <a:lstStyle/>
                    <a:p>
                      <a:pPr algn="ctr"/>
                      <a:r>
                        <a:rPr lang="tr-TR" sz="2400" dirty="0"/>
                        <a:t>HAREKETLİ MAKARA</a:t>
                      </a:r>
                    </a:p>
                  </a:txBody>
                  <a:tcPr/>
                </a:tc>
                <a:extLst>
                  <a:ext uri="{0D108BD9-81ED-4DB2-BD59-A6C34878D82A}">
                    <a16:rowId xmlns:a16="http://schemas.microsoft.com/office/drawing/2014/main" val="3667752294"/>
                  </a:ext>
                </a:extLst>
              </a:tr>
              <a:tr h="2622791">
                <a:tc>
                  <a:txBody>
                    <a:bodyPr/>
                    <a:lstStyle/>
                    <a:p>
                      <a:endParaRPr lang="tr-TR" dirty="0"/>
                    </a:p>
                  </a:txBody>
                  <a:tcPr/>
                </a:tc>
                <a:tc>
                  <a:txBody>
                    <a:bodyPr/>
                    <a:lstStyle/>
                    <a:p>
                      <a:endParaRPr lang="tr-TR" dirty="0"/>
                    </a:p>
                  </a:txBody>
                  <a:tcPr/>
                </a:tc>
                <a:extLst>
                  <a:ext uri="{0D108BD9-81ED-4DB2-BD59-A6C34878D82A}">
                    <a16:rowId xmlns:a16="http://schemas.microsoft.com/office/drawing/2014/main" val="1454421596"/>
                  </a:ext>
                </a:extLst>
              </a:tr>
              <a:tr h="2363936">
                <a:tc>
                  <a:txBody>
                    <a:bodyPr/>
                    <a:lstStyle/>
                    <a:p>
                      <a:pPr marL="285750" indent="-285750" fontAlgn="base">
                        <a:buFont typeface="Arial" panose="020B0604020202020204" pitchFamily="34" charset="0"/>
                        <a:buChar char="•"/>
                      </a:pPr>
                      <a:r>
                        <a:rPr lang="tr-TR" sz="1800" b="0" i="0" kern="1200" dirty="0">
                          <a:solidFill>
                            <a:schemeClr val="bg1"/>
                          </a:solidFill>
                          <a:effectLst/>
                          <a:latin typeface="+mn-lt"/>
                          <a:ea typeface="+mn-ea"/>
                          <a:cs typeface="+mn-cs"/>
                        </a:rPr>
                        <a:t>Yükün ağırlığına eşit büyüklükte kuvvet uygulamak gerekir. (</a:t>
                      </a:r>
                      <a:r>
                        <a:rPr lang="tr-TR" sz="1800" b="1" i="0" kern="1200" dirty="0">
                          <a:solidFill>
                            <a:schemeClr val="bg1"/>
                          </a:solidFill>
                          <a:effectLst/>
                          <a:latin typeface="+mn-lt"/>
                          <a:ea typeface="+mn-ea"/>
                          <a:cs typeface="+mn-cs"/>
                        </a:rPr>
                        <a:t>Yük=P, Kuvvet=F ise F=P</a:t>
                      </a:r>
                      <a:r>
                        <a:rPr lang="tr-TR" sz="1800" b="0" i="0" kern="1200" dirty="0">
                          <a:solidFill>
                            <a:schemeClr val="bg1"/>
                          </a:solidFill>
                          <a:effectLst/>
                          <a:latin typeface="+mn-lt"/>
                          <a:ea typeface="+mn-ea"/>
                          <a:cs typeface="+mn-cs"/>
                        </a:rPr>
                        <a:t>)</a:t>
                      </a:r>
                    </a:p>
                    <a:p>
                      <a:pPr marL="285750" indent="-285750" fontAlgn="base">
                        <a:buFont typeface="Arial" panose="020B0604020202020204" pitchFamily="34" charset="0"/>
                        <a:buChar char="•"/>
                      </a:pPr>
                      <a:r>
                        <a:rPr lang="tr-TR" sz="1800" b="0" i="0" kern="1200" dirty="0">
                          <a:solidFill>
                            <a:schemeClr val="bg1"/>
                          </a:solidFill>
                          <a:effectLst/>
                          <a:latin typeface="+mn-lt"/>
                          <a:ea typeface="+mn-ea"/>
                          <a:cs typeface="+mn-cs"/>
                        </a:rPr>
                        <a:t>Yüke 1 m yol aldırabilmek için ipi de 1 m çekmek gerekir.</a:t>
                      </a:r>
                    </a:p>
                    <a:p>
                      <a:pPr marL="285750" indent="-285750" fontAlgn="base">
                        <a:buFont typeface="Arial" panose="020B0604020202020204" pitchFamily="34" charset="0"/>
                        <a:buChar char="•"/>
                      </a:pPr>
                      <a:r>
                        <a:rPr lang="tr-TR" sz="1800" b="0" i="0" kern="1200" dirty="0">
                          <a:solidFill>
                            <a:schemeClr val="bg1"/>
                          </a:solidFill>
                          <a:effectLst/>
                          <a:latin typeface="+mn-lt"/>
                          <a:ea typeface="+mn-ea"/>
                          <a:cs typeface="+mn-cs"/>
                        </a:rPr>
                        <a:t>Uygulanan kuvvetin yönünü değiştirir.</a:t>
                      </a:r>
                    </a:p>
                    <a:p>
                      <a:pPr marL="285750" indent="-285750" fontAlgn="base">
                        <a:buFont typeface="Arial" panose="020B0604020202020204" pitchFamily="34" charset="0"/>
                        <a:buChar char="•"/>
                      </a:pPr>
                      <a:r>
                        <a:rPr lang="tr-TR" sz="1800" b="0" i="0" kern="1200" dirty="0">
                          <a:solidFill>
                            <a:schemeClr val="bg1"/>
                          </a:solidFill>
                          <a:effectLst/>
                          <a:latin typeface="+mn-lt"/>
                          <a:ea typeface="+mn-ea"/>
                          <a:cs typeface="+mn-cs"/>
                        </a:rPr>
                        <a:t>Kuvvetten ve yoldan kazanç veya kayıp yoktur. Sadece uygulanan kuvvetin yönünü değiştirerek iş yapma kolaylığı sağlar.</a:t>
                      </a:r>
                    </a:p>
                  </a:txBody>
                  <a:tcPr/>
                </a:tc>
                <a:tc>
                  <a:txBody>
                    <a:bodyPr/>
                    <a:lstStyle/>
                    <a:p>
                      <a:pPr marL="285750" indent="-285750" fontAlgn="base">
                        <a:buFont typeface="Arial" panose="020B0604020202020204" pitchFamily="34" charset="0"/>
                        <a:buChar char="•"/>
                      </a:pPr>
                      <a:r>
                        <a:rPr lang="tr-TR" sz="1800" b="0" i="0" kern="1200" dirty="0">
                          <a:solidFill>
                            <a:schemeClr val="dk1"/>
                          </a:solidFill>
                          <a:effectLst/>
                          <a:latin typeface="+mn-lt"/>
                          <a:ea typeface="+mn-ea"/>
                          <a:cs typeface="+mn-cs"/>
                        </a:rPr>
                        <a:t>Uygulanan kuvvetin büyüklüğü yükün ağırlığının yarısına eşittir. Yani yükün ağırlığı makaranın iki tarafındaki ipler arasında eşit olarak paylaşılır. Bu nedenle kuvvetten 2 kat kazanç vardır.</a:t>
                      </a:r>
                    </a:p>
                    <a:p>
                      <a:pPr fontAlgn="base"/>
                      <a:r>
                        <a:rPr lang="tr-TR" sz="1800" b="0" i="0" kern="1200" dirty="0">
                          <a:solidFill>
                            <a:schemeClr val="dk1"/>
                          </a:solidFill>
                          <a:effectLst/>
                          <a:latin typeface="+mn-lt"/>
                          <a:ea typeface="+mn-ea"/>
                          <a:cs typeface="+mn-cs"/>
                        </a:rPr>
                        <a:t>(</a:t>
                      </a:r>
                      <a:r>
                        <a:rPr lang="tr-TR" sz="1800" b="1" i="0" kern="1200" dirty="0">
                          <a:solidFill>
                            <a:schemeClr val="dk1"/>
                          </a:solidFill>
                          <a:effectLst/>
                          <a:latin typeface="+mn-lt"/>
                          <a:ea typeface="+mn-ea"/>
                          <a:cs typeface="+mn-cs"/>
                        </a:rPr>
                        <a:t>Yük=P, Kuvvet=F ise F=P/2</a:t>
                      </a:r>
                      <a:r>
                        <a:rPr lang="tr-TR" sz="1800" b="0" i="0" kern="1200" dirty="0">
                          <a:solidFill>
                            <a:schemeClr val="dk1"/>
                          </a:solidFill>
                          <a:effectLst/>
                          <a:latin typeface="+mn-lt"/>
                          <a:ea typeface="+mn-ea"/>
                          <a:cs typeface="+mn-cs"/>
                        </a:rPr>
                        <a:t>)</a:t>
                      </a:r>
                    </a:p>
                    <a:p>
                      <a:pPr marL="285750" indent="-285750" fontAlgn="base">
                        <a:buFont typeface="Arial" panose="020B0604020202020204" pitchFamily="34" charset="0"/>
                        <a:buChar char="•"/>
                      </a:pPr>
                      <a:r>
                        <a:rPr lang="tr-TR" sz="1800" b="0" i="0" kern="1200" dirty="0">
                          <a:solidFill>
                            <a:schemeClr val="dk1"/>
                          </a:solidFill>
                          <a:effectLst/>
                          <a:latin typeface="+mn-lt"/>
                          <a:ea typeface="+mn-ea"/>
                          <a:cs typeface="+mn-cs"/>
                        </a:rPr>
                        <a:t>Yüke 1m yol aldırabilmek için ipi 2m çekmek gerekir. Yani yoldan 2 kat kayıp vardır.</a:t>
                      </a:r>
                    </a:p>
                    <a:p>
                      <a:pPr marL="285750" indent="-285750" fontAlgn="base">
                        <a:buFont typeface="Arial" panose="020B0604020202020204" pitchFamily="34" charset="0"/>
                        <a:buChar char="•"/>
                      </a:pPr>
                      <a:r>
                        <a:rPr lang="tr-TR" sz="1800" b="0" i="0" kern="1200" dirty="0">
                          <a:solidFill>
                            <a:schemeClr val="dk1"/>
                          </a:solidFill>
                          <a:effectLst/>
                          <a:latin typeface="+mn-lt"/>
                          <a:ea typeface="+mn-ea"/>
                          <a:cs typeface="+mn-cs"/>
                        </a:rPr>
                        <a:t>Kuvvetten kazanç, yoldan kayıp vardır.</a:t>
                      </a:r>
                    </a:p>
                    <a:p>
                      <a:endParaRPr lang="tr-TR" dirty="0"/>
                    </a:p>
                  </a:txBody>
                  <a:tcPr/>
                </a:tc>
                <a:extLst>
                  <a:ext uri="{0D108BD9-81ED-4DB2-BD59-A6C34878D82A}">
                    <a16:rowId xmlns:a16="http://schemas.microsoft.com/office/drawing/2014/main" val="3751938537"/>
                  </a:ext>
                </a:extLst>
              </a:tr>
            </a:tbl>
          </a:graphicData>
        </a:graphic>
      </p:graphicFrame>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125" y="633851"/>
            <a:ext cx="5364994" cy="2362200"/>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7718" y="638613"/>
            <a:ext cx="5144417" cy="2352675"/>
          </a:xfrm>
          <a:prstGeom prst="rect">
            <a:avLst/>
          </a:prstGeom>
        </p:spPr>
      </p:pic>
      <p:cxnSp>
        <p:nvCxnSpPr>
          <p:cNvPr id="8" name="Düz Bağlayıcı 7"/>
          <p:cNvCxnSpPr/>
          <p:nvPr/>
        </p:nvCxnSpPr>
        <p:spPr>
          <a:xfrm>
            <a:off x="6056286" y="726244"/>
            <a:ext cx="0" cy="5992837"/>
          </a:xfrm>
          <a:prstGeom prst="line">
            <a:avLst/>
          </a:prstGeom>
        </p:spPr>
        <p:style>
          <a:lnRef idx="3">
            <a:schemeClr val="dk1"/>
          </a:lnRef>
          <a:fillRef idx="0">
            <a:schemeClr val="dk1"/>
          </a:fillRef>
          <a:effectRef idx="2">
            <a:schemeClr val="dk1"/>
          </a:effectRef>
          <a:fontRef idx="minor">
            <a:schemeClr val="tx1"/>
          </a:fontRef>
        </p:style>
      </p:cxnSp>
      <p:cxnSp>
        <p:nvCxnSpPr>
          <p:cNvPr id="10" name="Düz Bağlayıcı 9"/>
          <p:cNvCxnSpPr/>
          <p:nvPr/>
        </p:nvCxnSpPr>
        <p:spPr>
          <a:xfrm>
            <a:off x="6052069" y="583005"/>
            <a:ext cx="0" cy="6155251"/>
          </a:xfrm>
          <a:prstGeom prst="line">
            <a:avLst/>
          </a:prstGeom>
        </p:spPr>
        <p:style>
          <a:lnRef idx="3">
            <a:schemeClr val="dk1"/>
          </a:lnRef>
          <a:fillRef idx="0">
            <a:schemeClr val="dk1"/>
          </a:fillRef>
          <a:effectRef idx="2">
            <a:schemeClr val="dk1"/>
          </a:effectRef>
          <a:fontRef idx="minor">
            <a:schemeClr val="tx1"/>
          </a:fontRef>
        </p:style>
      </p:cxnSp>
      <p:sp>
        <p:nvSpPr>
          <p:cNvPr id="13" name="Metin kutusu 12"/>
          <p:cNvSpPr txBox="1"/>
          <p:nvPr/>
        </p:nvSpPr>
        <p:spPr>
          <a:xfrm>
            <a:off x="173782" y="5816633"/>
            <a:ext cx="11321531" cy="830997"/>
          </a:xfrm>
          <a:prstGeom prst="rect">
            <a:avLst/>
          </a:prstGeom>
          <a:noFill/>
        </p:spPr>
        <p:txBody>
          <a:bodyPr wrap="square" rtlCol="0">
            <a:spAutoFit/>
          </a:bodyPr>
          <a:lstStyle/>
          <a:p>
            <a:r>
              <a:rPr lang="tr-TR" sz="2400" dirty="0"/>
              <a:t>Eğer sorularda makara ağırlığı </a:t>
            </a:r>
            <a:r>
              <a:rPr lang="tr-TR" sz="2400" dirty="0" err="1"/>
              <a:t>verilirse;sabit</a:t>
            </a:r>
            <a:r>
              <a:rPr lang="tr-TR" sz="2400" dirty="0"/>
              <a:t> makarada makara ağrılığı hesaba katılmaz hareketli makarada hesaba katılır.</a:t>
            </a:r>
          </a:p>
        </p:txBody>
      </p:sp>
    </p:spTree>
    <p:extLst>
      <p:ext uri="{BB962C8B-B14F-4D97-AF65-F5344CB8AC3E}">
        <p14:creationId xmlns:p14="http://schemas.microsoft.com/office/powerpoint/2010/main" val="2952788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İçerik Yer Tutucusu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200" y="159657"/>
            <a:ext cx="11829143" cy="6502400"/>
          </a:xfrm>
          <a:prstGeom prst="rect">
            <a:avLst/>
          </a:prstGeom>
        </p:spPr>
      </p:pic>
    </p:spTree>
    <p:extLst>
      <p:ext uri="{BB962C8B-B14F-4D97-AF65-F5344CB8AC3E}">
        <p14:creationId xmlns:p14="http://schemas.microsoft.com/office/powerpoint/2010/main" val="2576383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97348280"/>
              </p:ext>
            </p:extLst>
          </p:nvPr>
        </p:nvGraphicFramePr>
        <p:xfrm>
          <a:off x="267288" y="222180"/>
          <a:ext cx="11704317" cy="6307692"/>
        </p:xfrm>
        <a:graphic>
          <a:graphicData uri="http://schemas.openxmlformats.org/drawingml/2006/table">
            <a:tbl>
              <a:tblPr firstRow="1" bandRow="1">
                <a:tableStyleId>{5202B0CA-FC54-4496-8BCA-5EF66A818D29}</a:tableStyleId>
              </a:tblPr>
              <a:tblGrid>
                <a:gridCol w="3901439">
                  <a:extLst>
                    <a:ext uri="{9D8B030D-6E8A-4147-A177-3AD203B41FA5}">
                      <a16:colId xmlns:a16="http://schemas.microsoft.com/office/drawing/2014/main" val="2917785868"/>
                    </a:ext>
                  </a:extLst>
                </a:gridCol>
                <a:gridCol w="3901439">
                  <a:extLst>
                    <a:ext uri="{9D8B030D-6E8A-4147-A177-3AD203B41FA5}">
                      <a16:colId xmlns:a16="http://schemas.microsoft.com/office/drawing/2014/main" val="870974661"/>
                    </a:ext>
                  </a:extLst>
                </a:gridCol>
                <a:gridCol w="3901439">
                  <a:extLst>
                    <a:ext uri="{9D8B030D-6E8A-4147-A177-3AD203B41FA5}">
                      <a16:colId xmlns:a16="http://schemas.microsoft.com/office/drawing/2014/main" val="431210601"/>
                    </a:ext>
                  </a:extLst>
                </a:gridCol>
              </a:tblGrid>
              <a:tr h="673455">
                <a:tc>
                  <a:txBody>
                    <a:bodyPr/>
                    <a:lstStyle/>
                    <a:p>
                      <a:pPr algn="ctr"/>
                      <a:r>
                        <a:rPr lang="tr-TR" sz="2400" dirty="0"/>
                        <a:t>EĞİK DÜZLEM</a:t>
                      </a:r>
                    </a:p>
                  </a:txBody>
                  <a:tcPr/>
                </a:tc>
                <a:tc>
                  <a:txBody>
                    <a:bodyPr/>
                    <a:lstStyle/>
                    <a:p>
                      <a:pPr algn="ctr"/>
                      <a:r>
                        <a:rPr lang="tr-TR" sz="2400" dirty="0"/>
                        <a:t>ÇIKRIK</a:t>
                      </a:r>
                    </a:p>
                  </a:txBody>
                  <a:tcPr/>
                </a:tc>
                <a:tc>
                  <a:txBody>
                    <a:bodyPr/>
                    <a:lstStyle/>
                    <a:p>
                      <a:pPr algn="ctr"/>
                      <a:r>
                        <a:rPr lang="tr-TR" sz="2400" dirty="0"/>
                        <a:t>VİDA</a:t>
                      </a:r>
                    </a:p>
                  </a:txBody>
                  <a:tcPr/>
                </a:tc>
                <a:extLst>
                  <a:ext uri="{0D108BD9-81ED-4DB2-BD59-A6C34878D82A}">
                    <a16:rowId xmlns:a16="http://schemas.microsoft.com/office/drawing/2014/main" val="4199642933"/>
                  </a:ext>
                </a:extLst>
              </a:tr>
              <a:tr h="2339934">
                <a:tc>
                  <a:txBody>
                    <a:bodyPr/>
                    <a:lstStyle/>
                    <a:p>
                      <a:endParaRPr lang="tr-TR" dirty="0"/>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3277320707"/>
                  </a:ext>
                </a:extLst>
              </a:tr>
              <a:tr h="3294303">
                <a:tc>
                  <a:txBody>
                    <a:bodyPr/>
                    <a:lstStyle/>
                    <a:p>
                      <a:endParaRPr lang="tr-TR" dirty="0"/>
                    </a:p>
                    <a:p>
                      <a:pPr marL="285750" indent="-285750">
                        <a:buFont typeface="Arial" panose="020B0604020202020204" pitchFamily="34" charset="0"/>
                        <a:buChar char="•"/>
                      </a:pPr>
                      <a:r>
                        <a:rPr lang="tr-TR" dirty="0"/>
                        <a:t>Her zaman kuvvetten kazanç, yoldan kayıp vardır</a:t>
                      </a:r>
                    </a:p>
                    <a:p>
                      <a:pPr marL="285750" indent="-285750">
                        <a:buFont typeface="Arial" panose="020B0604020202020204" pitchFamily="34" charset="0"/>
                        <a:buChar char="•"/>
                      </a:pPr>
                      <a:r>
                        <a:rPr lang="tr-TR" dirty="0"/>
                        <a:t>Eğim arttıkça kuvvet yolu azalır, uygulanması gereken kuvvet artar yani kuvvetten sağlanan kazanç azalır. Yapılan iş değişmez.</a:t>
                      </a:r>
                    </a:p>
                  </a:txBody>
                  <a:tcPr/>
                </a:tc>
                <a:tc>
                  <a:txBody>
                    <a:bodyPr/>
                    <a:lstStyle/>
                    <a:p>
                      <a:endParaRPr lang="tr-TR" dirty="0"/>
                    </a:p>
                    <a:p>
                      <a:pPr marL="285750" indent="-285750">
                        <a:buFont typeface="Arial" panose="020B0604020202020204" pitchFamily="34" charset="0"/>
                        <a:buChar char="•"/>
                      </a:pPr>
                      <a:r>
                        <a:rPr lang="tr-TR" dirty="0"/>
                        <a:t>Yük, çapı küçük olan silindire bağlıdır. Kuvvet, çapı daha büyük bir dairesel hareketle uygulanır. Yük yolu küçük, kuvvet yolu büyük olduğu için yoldan kayıp, kuvvetten kazanç vardır. </a:t>
                      </a:r>
                    </a:p>
                    <a:p>
                      <a:pPr marL="285750" indent="-285750">
                        <a:buFont typeface="Arial" panose="020B0604020202020204" pitchFamily="34" charset="0"/>
                        <a:buChar char="•"/>
                      </a:pPr>
                      <a:r>
                        <a:rPr lang="tr-TR" dirty="0"/>
                        <a:t>FXR=</a:t>
                      </a:r>
                      <a:r>
                        <a:rPr lang="tr-TR" dirty="0" err="1"/>
                        <a:t>PXr</a:t>
                      </a:r>
                      <a:endParaRPr lang="tr-TR" dirty="0"/>
                    </a:p>
                  </a:txBody>
                  <a:tcPr/>
                </a:tc>
                <a:tc>
                  <a:txBody>
                    <a:bodyPr/>
                    <a:lstStyle/>
                    <a:p>
                      <a:endParaRPr lang="tr-TR" dirty="0"/>
                    </a:p>
                    <a:p>
                      <a:pPr marL="285750" indent="-285750">
                        <a:buFont typeface="Arial" panose="020B0604020202020204" pitchFamily="34" charset="0"/>
                        <a:buChar char="•"/>
                      </a:pPr>
                      <a:r>
                        <a:rPr lang="tr-TR" dirty="0"/>
                        <a:t>Vida, bir silindir üzerine sarılmış eğik düzlemdir. Her tam turda vida adımı kadar yol alır. </a:t>
                      </a:r>
                    </a:p>
                    <a:p>
                      <a:pPr marL="285750" indent="-285750">
                        <a:buFont typeface="Arial" panose="020B0604020202020204" pitchFamily="34" charset="0"/>
                        <a:buChar char="•"/>
                      </a:pPr>
                      <a:r>
                        <a:rPr lang="tr-TR" dirty="0"/>
                        <a:t>h=</a:t>
                      </a:r>
                      <a:r>
                        <a:rPr lang="tr-TR" dirty="0" err="1"/>
                        <a:t>nxa</a:t>
                      </a:r>
                      <a:endParaRPr lang="tr-TR" dirty="0"/>
                    </a:p>
                  </a:txBody>
                  <a:tcPr/>
                </a:tc>
                <a:extLst>
                  <a:ext uri="{0D108BD9-81ED-4DB2-BD59-A6C34878D82A}">
                    <a16:rowId xmlns:a16="http://schemas.microsoft.com/office/drawing/2014/main" val="258461789"/>
                  </a:ext>
                </a:extLst>
              </a:tr>
            </a:tbl>
          </a:graphicData>
        </a:graphic>
      </p:graphicFrame>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935" y="715560"/>
            <a:ext cx="3745524" cy="2451659"/>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8105" y="715561"/>
            <a:ext cx="3896750" cy="2451659"/>
          </a:xfrm>
          <a:prstGeom prst="rect">
            <a:avLst/>
          </a:prstGeom>
        </p:spPr>
      </p:pic>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0362" y="715560"/>
            <a:ext cx="3685735" cy="2451659"/>
          </a:xfrm>
          <a:prstGeom prst="rect">
            <a:avLst/>
          </a:prstGeom>
        </p:spPr>
      </p:pic>
      <p:cxnSp>
        <p:nvCxnSpPr>
          <p:cNvPr id="11" name="Düz Bağlayıcı 10"/>
          <p:cNvCxnSpPr/>
          <p:nvPr/>
        </p:nvCxnSpPr>
        <p:spPr>
          <a:xfrm>
            <a:off x="4095459" y="222180"/>
            <a:ext cx="0" cy="6307692"/>
          </a:xfrm>
          <a:prstGeom prst="line">
            <a:avLst/>
          </a:prstGeom>
        </p:spPr>
        <p:style>
          <a:lnRef idx="1">
            <a:schemeClr val="dk1"/>
          </a:lnRef>
          <a:fillRef idx="0">
            <a:schemeClr val="dk1"/>
          </a:fillRef>
          <a:effectRef idx="0">
            <a:schemeClr val="dk1"/>
          </a:effectRef>
          <a:fontRef idx="minor">
            <a:schemeClr val="tx1"/>
          </a:fontRef>
        </p:style>
      </p:cxnSp>
      <p:cxnSp>
        <p:nvCxnSpPr>
          <p:cNvPr id="14" name="Düz Bağlayıcı 13"/>
          <p:cNvCxnSpPr/>
          <p:nvPr/>
        </p:nvCxnSpPr>
        <p:spPr>
          <a:xfrm>
            <a:off x="8074855"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89251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Kaydırma: Yatay 12"/>
          <p:cNvSpPr/>
          <p:nvPr/>
        </p:nvSpPr>
        <p:spPr>
          <a:xfrm>
            <a:off x="3235569" y="5341341"/>
            <a:ext cx="5106573" cy="1153551"/>
          </a:xfrm>
          <a:prstGeom prst="horizontalScrol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Unvan 1"/>
          <p:cNvSpPr>
            <a:spLocks noGrp="1"/>
          </p:cNvSpPr>
          <p:nvPr>
            <p:ph type="title"/>
          </p:nvPr>
        </p:nvSpPr>
        <p:spPr/>
        <p:txBody>
          <a:bodyPr/>
          <a:lstStyle/>
          <a:p>
            <a:endParaRPr lang="tr-T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7518" y="2205"/>
            <a:ext cx="6144482" cy="5153744"/>
          </a:xfrm>
          <a:prstGeom prst="rect">
            <a:avLst/>
          </a:prstGeom>
        </p:spPr>
      </p:pic>
      <p:pic>
        <p:nvPicPr>
          <p:cNvPr id="9" name="İçerik Yer Tutucusu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205"/>
            <a:ext cx="6047518" cy="5153744"/>
          </a:xfrm>
        </p:spPr>
      </p:pic>
      <p:sp>
        <p:nvSpPr>
          <p:cNvPr id="10" name="Metin kutusu 9"/>
          <p:cNvSpPr txBox="1"/>
          <p:nvPr/>
        </p:nvSpPr>
        <p:spPr>
          <a:xfrm>
            <a:off x="3995224" y="5564174"/>
            <a:ext cx="4164038" cy="707886"/>
          </a:xfrm>
          <a:prstGeom prst="rect">
            <a:avLst/>
          </a:prstGeom>
          <a:noFill/>
        </p:spPr>
        <p:txBody>
          <a:bodyPr wrap="square" rtlCol="0">
            <a:spAutoFit/>
          </a:bodyPr>
          <a:lstStyle/>
          <a:p>
            <a:pPr algn="ctr"/>
            <a:r>
              <a:rPr lang="tr-TR" sz="4000" dirty="0"/>
              <a:t>n1.r1=n2.r2</a:t>
            </a:r>
          </a:p>
        </p:txBody>
      </p:sp>
      <p:cxnSp>
        <p:nvCxnSpPr>
          <p:cNvPr id="12" name="Düz Bağlayıcı 11"/>
          <p:cNvCxnSpPr/>
          <p:nvPr/>
        </p:nvCxnSpPr>
        <p:spPr>
          <a:xfrm>
            <a:off x="6047518" y="0"/>
            <a:ext cx="0" cy="515594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26464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82726" y="0"/>
            <a:ext cx="9104141" cy="1293028"/>
          </a:xfrm>
        </p:spPr>
        <p:txBody>
          <a:bodyPr>
            <a:normAutofit/>
          </a:bodyPr>
          <a:lstStyle/>
          <a:p>
            <a:r>
              <a:rPr lang="tr-TR" sz="6000" dirty="0"/>
              <a:t>Bileşik makine</a:t>
            </a:r>
          </a:p>
        </p:txBody>
      </p:sp>
      <p:pic>
        <p:nvPicPr>
          <p:cNvPr id="4" name="İçerik Yer Tutucusu 3"/>
          <p:cNvPicPr>
            <a:picLocks noGrp="1" noChangeAspect="1"/>
          </p:cNvPicPr>
          <p:nvPr>
            <p:ph idx="1"/>
          </p:nvPr>
        </p:nvPicPr>
        <p:blipFill>
          <a:blip r:embed="rId2"/>
          <a:stretch>
            <a:fillRect/>
          </a:stretch>
        </p:blipFill>
        <p:spPr>
          <a:xfrm>
            <a:off x="279046" y="295275"/>
            <a:ext cx="4505325" cy="3133725"/>
          </a:xfrm>
          <a:prstGeom prst="rect">
            <a:avLst/>
          </a:prstGeom>
        </p:spPr>
      </p:pic>
      <p:pic>
        <p:nvPicPr>
          <p:cNvPr id="5" name="Resim 4"/>
          <p:cNvPicPr>
            <a:picLocks noChangeAspect="1"/>
          </p:cNvPicPr>
          <p:nvPr/>
        </p:nvPicPr>
        <p:blipFill>
          <a:blip r:embed="rId3"/>
          <a:stretch>
            <a:fillRect/>
          </a:stretch>
        </p:blipFill>
        <p:spPr>
          <a:xfrm>
            <a:off x="7438942" y="1176338"/>
            <a:ext cx="4219575" cy="4505325"/>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5986" y="3132526"/>
            <a:ext cx="3701507" cy="3307488"/>
          </a:xfrm>
          <a:prstGeom prst="rect">
            <a:avLst/>
          </a:prstGeom>
        </p:spPr>
      </p:pic>
    </p:spTree>
    <p:extLst>
      <p:ext uri="{BB962C8B-B14F-4D97-AF65-F5344CB8AC3E}">
        <p14:creationId xmlns:p14="http://schemas.microsoft.com/office/powerpoint/2010/main" val="320922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81532" y="-182880"/>
            <a:ext cx="8610600" cy="1293028"/>
          </a:xfrm>
        </p:spPr>
        <p:txBody>
          <a:bodyPr/>
          <a:lstStyle/>
          <a:p>
            <a:r>
              <a:rPr lang="tr-TR" dirty="0" err="1">
                <a:solidFill>
                  <a:schemeClr val="accent1">
                    <a:lumMod val="20000"/>
                    <a:lumOff val="80000"/>
                  </a:schemeClr>
                </a:solidFill>
              </a:rPr>
              <a:t>Dna</a:t>
            </a:r>
            <a:r>
              <a:rPr lang="tr-TR" dirty="0">
                <a:solidFill>
                  <a:schemeClr val="accent1">
                    <a:lumMod val="20000"/>
                    <a:lumOff val="80000"/>
                  </a:schemeClr>
                </a:solidFill>
              </a:rPr>
              <a:t>(</a:t>
            </a:r>
            <a:r>
              <a:rPr lang="tr-TR" dirty="0" err="1">
                <a:solidFill>
                  <a:schemeClr val="accent1">
                    <a:lumMod val="20000"/>
                    <a:lumOff val="80000"/>
                  </a:schemeClr>
                </a:solidFill>
              </a:rPr>
              <a:t>deoksiribonükleik</a:t>
            </a:r>
            <a:r>
              <a:rPr lang="tr-TR" dirty="0">
                <a:solidFill>
                  <a:schemeClr val="accent1">
                    <a:lumMod val="20000"/>
                    <a:lumOff val="80000"/>
                  </a:schemeClr>
                </a:solidFill>
              </a:rPr>
              <a:t> asit)</a:t>
            </a:r>
          </a:p>
        </p:txBody>
      </p:sp>
      <p:sp>
        <p:nvSpPr>
          <p:cNvPr id="3" name="İçerik Yer Tutucusu 2"/>
          <p:cNvSpPr>
            <a:spLocks noGrp="1"/>
          </p:cNvSpPr>
          <p:nvPr>
            <p:ph idx="1"/>
          </p:nvPr>
        </p:nvSpPr>
        <p:spPr>
          <a:xfrm>
            <a:off x="168811" y="970671"/>
            <a:ext cx="11859065" cy="5248015"/>
          </a:xfrm>
        </p:spPr>
        <p:txBody>
          <a:bodyPr>
            <a:noAutofit/>
          </a:bodyPr>
          <a:lstStyle/>
          <a:p>
            <a:r>
              <a:rPr lang="tr-TR" b="1" dirty="0">
                <a:solidFill>
                  <a:schemeClr val="accent1">
                    <a:lumMod val="20000"/>
                    <a:lumOff val="80000"/>
                  </a:schemeClr>
                </a:solidFill>
              </a:rPr>
              <a:t>DNA NEDİR:</a:t>
            </a:r>
            <a:r>
              <a:rPr lang="tr-TR" dirty="0">
                <a:solidFill>
                  <a:schemeClr val="accent1">
                    <a:lumMod val="20000"/>
                    <a:lumOff val="80000"/>
                  </a:schemeClr>
                </a:solidFill>
              </a:rPr>
              <a:t> </a:t>
            </a:r>
            <a:r>
              <a:rPr lang="tr-TR" dirty="0"/>
              <a:t>Canlıların özelliklerini belirleyen şifreler.</a:t>
            </a:r>
            <a:br>
              <a:rPr lang="tr-TR" dirty="0"/>
            </a:br>
            <a:endParaRPr lang="tr-TR" dirty="0"/>
          </a:p>
          <a:p>
            <a:r>
              <a:rPr lang="tr-TR" b="1" dirty="0">
                <a:solidFill>
                  <a:schemeClr val="accent1">
                    <a:lumMod val="20000"/>
                    <a:lumOff val="80000"/>
                  </a:schemeClr>
                </a:solidFill>
              </a:rPr>
              <a:t>DNA’NIN AÇILIMI NEDİR:</a:t>
            </a:r>
            <a:r>
              <a:rPr lang="tr-TR" dirty="0">
                <a:solidFill>
                  <a:schemeClr val="accent1">
                    <a:lumMod val="20000"/>
                    <a:lumOff val="80000"/>
                  </a:schemeClr>
                </a:solidFill>
              </a:rPr>
              <a:t> </a:t>
            </a:r>
            <a:r>
              <a:rPr lang="tr-TR" dirty="0" err="1"/>
              <a:t>Deoksiribo</a:t>
            </a:r>
            <a:r>
              <a:rPr lang="tr-TR" dirty="0"/>
              <a:t> Nükleik Asit</a:t>
            </a:r>
            <a:br>
              <a:rPr lang="tr-TR" dirty="0"/>
            </a:br>
            <a:endParaRPr lang="tr-TR" dirty="0"/>
          </a:p>
          <a:p>
            <a:r>
              <a:rPr lang="tr-TR" b="1" dirty="0">
                <a:solidFill>
                  <a:schemeClr val="accent1">
                    <a:lumMod val="20000"/>
                    <a:lumOff val="80000"/>
                  </a:schemeClr>
                </a:solidFill>
              </a:rPr>
              <a:t>DNA’NIN YAPISI NASILDIR:</a:t>
            </a:r>
            <a:r>
              <a:rPr lang="tr-TR" dirty="0"/>
              <a:t> Çift zincirli sarmal</a:t>
            </a:r>
            <a:br>
              <a:rPr lang="tr-TR" dirty="0"/>
            </a:br>
            <a:endParaRPr lang="tr-TR" dirty="0"/>
          </a:p>
          <a:p>
            <a:r>
              <a:rPr lang="tr-TR" b="1" dirty="0">
                <a:solidFill>
                  <a:schemeClr val="accent1">
                    <a:lumMod val="20000"/>
                    <a:lumOff val="80000"/>
                  </a:schemeClr>
                </a:solidFill>
              </a:rPr>
              <a:t>DNA NE İŞE YARAR:</a:t>
            </a:r>
            <a:r>
              <a:rPr lang="tr-TR" dirty="0">
                <a:solidFill>
                  <a:schemeClr val="accent1">
                    <a:lumMod val="20000"/>
                    <a:lumOff val="80000"/>
                  </a:schemeClr>
                </a:solidFill>
              </a:rPr>
              <a:t> </a:t>
            </a:r>
            <a:r>
              <a:rPr lang="tr-TR" dirty="0"/>
              <a:t>Yaşamsal olayların yönetilmesini sağlar. Canlıların karakterlerini belirler.</a:t>
            </a:r>
            <a:br>
              <a:rPr lang="tr-TR" dirty="0"/>
            </a:br>
            <a:endParaRPr lang="tr-TR" dirty="0"/>
          </a:p>
          <a:p>
            <a:r>
              <a:rPr lang="tr-TR" b="1" dirty="0">
                <a:solidFill>
                  <a:schemeClr val="accent1">
                    <a:lumMod val="20000"/>
                    <a:lumOff val="80000"/>
                  </a:schemeClr>
                </a:solidFill>
              </a:rPr>
              <a:t>DNA’NIN YAPISINDA NELER BULUNUR:</a:t>
            </a:r>
            <a:r>
              <a:rPr lang="tr-TR" dirty="0">
                <a:solidFill>
                  <a:schemeClr val="accent1">
                    <a:lumMod val="20000"/>
                    <a:lumOff val="80000"/>
                  </a:schemeClr>
                </a:solidFill>
              </a:rPr>
              <a:t> </a:t>
            </a:r>
            <a:r>
              <a:rPr lang="tr-TR" dirty="0"/>
              <a:t>Genler ve genleri oluşturan Nükleotidler.</a:t>
            </a:r>
            <a:br>
              <a:rPr lang="tr-TR" dirty="0"/>
            </a:br>
            <a:r>
              <a:rPr lang="tr-TR" b="1" dirty="0"/>
              <a:t>İLK DNA MODELİNİ KİM HAZIRLADI:</a:t>
            </a:r>
            <a:r>
              <a:rPr lang="tr-TR" dirty="0"/>
              <a:t> James Watson ve Francis </a:t>
            </a:r>
            <a:r>
              <a:rPr lang="tr-TR" dirty="0" err="1"/>
              <a:t>Crick</a:t>
            </a:r>
            <a:r>
              <a:rPr lang="tr-TR" dirty="0"/>
              <a:t> (Kısaca WC olarak kodlanabilir </a:t>
            </a:r>
          </a:p>
          <a:p>
            <a:r>
              <a:rPr lang="tr-TR" b="1" dirty="0">
                <a:solidFill>
                  <a:schemeClr val="accent1">
                    <a:lumMod val="20000"/>
                    <a:lumOff val="80000"/>
                  </a:schemeClr>
                </a:solidFill>
              </a:rPr>
              <a:t>DNA KENDİNİ NASIL EŞLER:</a:t>
            </a:r>
            <a:r>
              <a:rPr lang="tr-TR" dirty="0">
                <a:solidFill>
                  <a:schemeClr val="accent1">
                    <a:lumMod val="20000"/>
                    <a:lumOff val="80000"/>
                  </a:schemeClr>
                </a:solidFill>
              </a:rPr>
              <a:t> </a:t>
            </a:r>
            <a:r>
              <a:rPr lang="tr-TR" dirty="0"/>
              <a:t>DNA’nın iki ipliği fermuar şeklinde açılır. Sitoplazmadaki serbest nükleotidler çekirdeğe girer. Nükleotidler uygun şekilde DNA’nın zincirine yerleşir. Sonuçta 2 DNA zinciri oluşmuş olur. </a:t>
            </a:r>
            <a:r>
              <a:rPr lang="tr-TR" dirty="0">
                <a:solidFill>
                  <a:schemeClr val="accent1">
                    <a:lumMod val="20000"/>
                    <a:lumOff val="80000"/>
                  </a:schemeClr>
                </a:solidFill>
              </a:rPr>
              <a:t>***DNA’nın yapı birimi Nükleotid, görev birimi ise Gen’dir</a:t>
            </a:r>
            <a:r>
              <a:rPr lang="tr-TR" dirty="0"/>
              <a:t>.</a:t>
            </a:r>
            <a:endParaRPr lang="tr-TR" dirty="0"/>
          </a:p>
        </p:txBody>
      </p:sp>
    </p:spTree>
    <p:extLst>
      <p:ext uri="{BB962C8B-B14F-4D97-AF65-F5344CB8AC3E}">
        <p14:creationId xmlns:p14="http://schemas.microsoft.com/office/powerpoint/2010/main" val="1759659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57071" y="2"/>
            <a:ext cx="5472332" cy="6330460"/>
          </a:xfrm>
        </p:spPr>
        <p:txBody>
          <a:bodyPr>
            <a:noAutofit/>
          </a:bodyPr>
          <a:lstStyle/>
          <a:p>
            <a:pPr algn="l" fontAlgn="base"/>
            <a:r>
              <a:rPr lang="tr-TR" sz="2800" b="1" dirty="0">
                <a:solidFill>
                  <a:schemeClr val="accent1">
                    <a:lumMod val="20000"/>
                    <a:lumOff val="80000"/>
                  </a:schemeClr>
                </a:solidFill>
              </a:rPr>
              <a:t>DNA’NIN ÖZELLİKLERİ</a:t>
            </a:r>
            <a:br>
              <a:rPr lang="tr-TR" sz="2000" b="1" dirty="0"/>
            </a:br>
            <a:br>
              <a:rPr lang="tr-TR" sz="2000" b="1" dirty="0"/>
            </a:br>
            <a:r>
              <a:rPr lang="tr-TR" sz="2000" dirty="0"/>
              <a:t>DNA’da 4 çeşit nükleotid vardır. Bunlar </a:t>
            </a:r>
            <a:r>
              <a:rPr lang="tr-TR" sz="2000" dirty="0" err="1"/>
              <a:t>Adenin</a:t>
            </a:r>
            <a:r>
              <a:rPr lang="tr-TR" sz="2000" dirty="0"/>
              <a:t> (A), Timin (T) </a:t>
            </a:r>
            <a:r>
              <a:rPr lang="tr-TR" sz="2000" dirty="0" err="1"/>
              <a:t>Guanin</a:t>
            </a:r>
            <a:r>
              <a:rPr lang="tr-TR" sz="2000" dirty="0"/>
              <a:t> (G) ve </a:t>
            </a:r>
            <a:r>
              <a:rPr lang="tr-TR" sz="2000" dirty="0" err="1"/>
              <a:t>Sitozin</a:t>
            </a:r>
            <a:r>
              <a:rPr lang="tr-TR" sz="2000" dirty="0"/>
              <a:t> (S veya C)</a:t>
            </a:r>
            <a:br>
              <a:rPr lang="tr-TR" sz="2000" dirty="0"/>
            </a:br>
            <a:br>
              <a:rPr lang="tr-TR" sz="2000" dirty="0"/>
            </a:br>
            <a:r>
              <a:rPr lang="tr-TR" sz="2000" dirty="0"/>
              <a:t>Nükleotidler, içlerindeki organik baza göre isimlendirilirler.</a:t>
            </a:r>
            <a:br>
              <a:rPr lang="tr-TR" sz="2000" dirty="0"/>
            </a:br>
            <a:r>
              <a:rPr lang="tr-TR" sz="2000" dirty="0"/>
              <a:t>DNA içerisinde </a:t>
            </a:r>
            <a:r>
              <a:rPr lang="tr-TR" sz="2000" dirty="0" err="1"/>
              <a:t>Adenin</a:t>
            </a:r>
            <a:r>
              <a:rPr lang="tr-TR" sz="2000" dirty="0"/>
              <a:t> ile Timin, </a:t>
            </a:r>
            <a:r>
              <a:rPr lang="tr-TR" sz="2000" dirty="0" err="1"/>
              <a:t>Guanin</a:t>
            </a:r>
            <a:r>
              <a:rPr lang="tr-TR" sz="2000" dirty="0"/>
              <a:t> ile </a:t>
            </a:r>
            <a:r>
              <a:rPr lang="tr-TR" sz="2000" dirty="0" err="1"/>
              <a:t>Sitozin</a:t>
            </a:r>
            <a:r>
              <a:rPr lang="tr-TR" sz="2000" dirty="0"/>
              <a:t> karşılıklı şekilde eşleşir.</a:t>
            </a:r>
            <a:br>
              <a:rPr lang="tr-TR" sz="2000" dirty="0"/>
            </a:br>
            <a:br>
              <a:rPr lang="tr-TR" sz="2000" dirty="0"/>
            </a:br>
            <a:br>
              <a:rPr lang="tr-TR" sz="2000" dirty="0"/>
            </a:br>
            <a:endParaRPr lang="tr-TR" sz="2000"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45" y="1"/>
            <a:ext cx="6133513" cy="6858000"/>
          </a:xfrm>
        </p:spPr>
      </p:pic>
    </p:spTree>
    <p:extLst>
      <p:ext uri="{BB962C8B-B14F-4D97-AF65-F5344CB8AC3E}">
        <p14:creationId xmlns:p14="http://schemas.microsoft.com/office/powerpoint/2010/main" val="965348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86885"/>
            <a:ext cx="11521440" cy="5020536"/>
          </a:xfrm>
        </p:spPr>
        <p:txBody>
          <a:bodyPr>
            <a:noAutofit/>
          </a:bodyPr>
          <a:lstStyle/>
          <a:p>
            <a:pPr marL="457200" indent="-457200" algn="l" fontAlgn="base">
              <a:buFont typeface="Arial" panose="020B0604020202020204" pitchFamily="34" charset="0"/>
              <a:buChar char="•"/>
            </a:pPr>
            <a:r>
              <a:rPr lang="tr-TR" sz="2400" dirty="0"/>
              <a:t>Her nükleotidde bir Fosfat, bir şeker ve bir organik baz bulunur. Bu yüzden DNA’daki </a:t>
            </a:r>
            <a:br>
              <a:rPr lang="tr-TR" sz="2400" dirty="0"/>
            </a:br>
            <a:r>
              <a:rPr lang="tr-TR" sz="2400" b="1" dirty="0"/>
              <a:t>fosfat sayısı=şeker sayısı=baz sayısı= nükleotid sayısı</a:t>
            </a:r>
            <a:br>
              <a:rPr lang="tr-TR" sz="2400" b="1" dirty="0"/>
            </a:br>
            <a:br>
              <a:rPr lang="tr-TR" sz="2400" b="1" dirty="0"/>
            </a:br>
            <a:r>
              <a:rPr lang="tr-TR" sz="2400" dirty="0"/>
              <a:t>Bazı basit yapılı canlılarda DNA sitoplazma içerisinde bulunur. Gelişmiş yapılı canlılarda ise DNA çekirdek içerisinde bulunur.</a:t>
            </a:r>
            <a:br>
              <a:rPr lang="tr-TR" sz="2400" dirty="0"/>
            </a:br>
            <a:br>
              <a:rPr lang="tr-TR" sz="2400" dirty="0"/>
            </a:br>
            <a:r>
              <a:rPr lang="tr-TR" sz="2400" dirty="0"/>
              <a:t>Bir DNA’da kaç tane </a:t>
            </a:r>
            <a:r>
              <a:rPr lang="tr-TR" sz="2400" dirty="0" err="1"/>
              <a:t>Adenin</a:t>
            </a:r>
            <a:r>
              <a:rPr lang="tr-TR" sz="2400" dirty="0"/>
              <a:t> varsa o kadar da Timin vardır. </a:t>
            </a:r>
            <a:br>
              <a:rPr lang="tr-TR" sz="2400" dirty="0"/>
            </a:br>
            <a:r>
              <a:rPr lang="tr-TR" sz="2400" dirty="0"/>
              <a:t>Aynı şekilde kaç tane </a:t>
            </a:r>
            <a:r>
              <a:rPr lang="tr-TR" sz="2400" dirty="0" err="1"/>
              <a:t>Guanin</a:t>
            </a:r>
            <a:r>
              <a:rPr lang="tr-TR" sz="2400" dirty="0"/>
              <a:t> varsa o kadarda </a:t>
            </a:r>
            <a:r>
              <a:rPr lang="tr-TR" sz="2400" dirty="0" err="1"/>
              <a:t>Sitozin</a:t>
            </a:r>
            <a:r>
              <a:rPr lang="tr-TR" sz="2400" dirty="0"/>
              <a:t> vardır. </a:t>
            </a:r>
            <a:r>
              <a:rPr lang="tr-TR" sz="2400" dirty="0" err="1"/>
              <a:t>Adenin</a:t>
            </a:r>
            <a:r>
              <a:rPr lang="tr-TR" sz="2400" dirty="0"/>
              <a:t> ile Timin arasında 2’li, </a:t>
            </a:r>
            <a:br>
              <a:rPr lang="tr-TR" sz="2400" dirty="0"/>
            </a:br>
            <a:r>
              <a:rPr lang="tr-TR" sz="2400" dirty="0" err="1"/>
              <a:t>Guanin</a:t>
            </a:r>
            <a:r>
              <a:rPr lang="tr-TR" sz="2400" dirty="0"/>
              <a:t> ile </a:t>
            </a:r>
            <a:r>
              <a:rPr lang="tr-TR" sz="2400" dirty="0" err="1"/>
              <a:t>Sitozin</a:t>
            </a:r>
            <a:r>
              <a:rPr lang="tr-TR" sz="2400" dirty="0"/>
              <a:t> arasında 3’lü bağ kurulur.</a:t>
            </a:r>
            <a:br>
              <a:rPr lang="tr-TR" sz="2400" dirty="0"/>
            </a:br>
            <a:endParaRPr lang="tr-TR" sz="2400"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98093" y="3725310"/>
            <a:ext cx="2924873" cy="2964221"/>
          </a:xfrm>
        </p:spPr>
      </p:pic>
    </p:spTree>
    <p:extLst>
      <p:ext uri="{BB962C8B-B14F-4D97-AF65-F5344CB8AC3E}">
        <p14:creationId xmlns:p14="http://schemas.microsoft.com/office/powerpoint/2010/main" val="3214314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18824" y="0"/>
            <a:ext cx="8610600" cy="1293028"/>
          </a:xfrm>
        </p:spPr>
        <p:txBody>
          <a:bodyPr/>
          <a:lstStyle/>
          <a:p>
            <a:r>
              <a:rPr lang="tr-TR" dirty="0"/>
              <a:t>kromozom</a:t>
            </a:r>
          </a:p>
        </p:txBody>
      </p:sp>
      <p:sp>
        <p:nvSpPr>
          <p:cNvPr id="3" name="İçerik Yer Tutucusu 2"/>
          <p:cNvSpPr>
            <a:spLocks noGrp="1"/>
          </p:cNvSpPr>
          <p:nvPr>
            <p:ph idx="1"/>
          </p:nvPr>
        </p:nvSpPr>
        <p:spPr>
          <a:xfrm>
            <a:off x="756138" y="1293028"/>
            <a:ext cx="10820400" cy="4024125"/>
          </a:xfrm>
        </p:spPr>
        <p:txBody>
          <a:bodyPr/>
          <a:lstStyle/>
          <a:p>
            <a:pPr fontAlgn="base"/>
            <a:r>
              <a:rPr lang="tr-TR" b="1" dirty="0"/>
              <a:t>KROMOZOM NE ZAMAN OLUŞUR:</a:t>
            </a:r>
            <a:r>
              <a:rPr lang="tr-TR" dirty="0"/>
              <a:t> Hücre bölünmesinden önce oluşur. Bölünmeyecek hücrede Kromozom görülmez!</a:t>
            </a:r>
          </a:p>
          <a:p>
            <a:pPr fontAlgn="base"/>
            <a:r>
              <a:rPr lang="tr-TR" b="1" dirty="0"/>
              <a:t>KROMOZOM NELERDEN OLUŞUR:</a:t>
            </a:r>
            <a:r>
              <a:rPr lang="tr-TR" dirty="0"/>
              <a:t> DNA’lardan</a:t>
            </a:r>
          </a:p>
          <a:p>
            <a:pPr fontAlgn="base"/>
            <a:r>
              <a:rPr lang="tr-TR" b="1" dirty="0"/>
              <a:t>KROMZOM KAÇ TANEDİR:</a:t>
            </a:r>
            <a:r>
              <a:rPr lang="tr-TR" dirty="0"/>
              <a:t> Her canlıda farklıdır, bazen aynı olabilir.</a:t>
            </a:r>
          </a:p>
          <a:p>
            <a:pPr fontAlgn="base"/>
            <a:r>
              <a:rPr lang="tr-TR" dirty="0"/>
              <a:t>Kromatin iplikler Hücre bölüneceği zaman kısalıp kalınlaşarak </a:t>
            </a:r>
            <a:r>
              <a:rPr lang="tr-TR" dirty="0" err="1"/>
              <a:t>Kromzomlara</a:t>
            </a:r>
            <a:r>
              <a:rPr lang="tr-TR" dirty="0"/>
              <a:t> dönüşür. Kromozomlar 2 DNA’nın “X” şeklinde yan yana gelip etrafının protein bir kılıfla sarılması ile meydana gelir. Nükleotidler birleşerek Genleri, Genler birleşerek DNA’yı, DNA ve protein kılıf birleşerek Kromozomları oluşturur.</a:t>
            </a:r>
          </a:p>
          <a:p>
            <a:endParaRPr lang="tr-TR" dirty="0"/>
          </a:p>
        </p:txBody>
      </p:sp>
    </p:spTree>
    <p:extLst>
      <p:ext uri="{BB962C8B-B14F-4D97-AF65-F5344CB8AC3E}">
        <p14:creationId xmlns:p14="http://schemas.microsoft.com/office/powerpoint/2010/main" val="2083746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6812" y="180909"/>
            <a:ext cx="4937723" cy="6019754"/>
          </a:xfr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9951" y="128476"/>
            <a:ext cx="4965895" cy="6072187"/>
          </a:xfrm>
          <a:prstGeom prst="rect">
            <a:avLst/>
          </a:prstGeom>
        </p:spPr>
      </p:pic>
    </p:spTree>
    <p:extLst>
      <p:ext uri="{BB962C8B-B14F-4D97-AF65-F5344CB8AC3E}">
        <p14:creationId xmlns:p14="http://schemas.microsoft.com/office/powerpoint/2010/main" val="2208984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895" y="0"/>
            <a:ext cx="11324493" cy="6857999"/>
          </a:xfrm>
        </p:spPr>
      </p:pic>
    </p:spTree>
    <p:extLst>
      <p:ext uri="{BB962C8B-B14F-4D97-AF65-F5344CB8AC3E}">
        <p14:creationId xmlns:p14="http://schemas.microsoft.com/office/powerpoint/2010/main" val="3137301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23890" y="0"/>
            <a:ext cx="9425354" cy="1293028"/>
          </a:xfrm>
        </p:spPr>
        <p:txBody>
          <a:bodyPr/>
          <a:lstStyle/>
          <a:p>
            <a:r>
              <a:rPr lang="tr-TR" dirty="0">
                <a:solidFill>
                  <a:schemeClr val="accent1">
                    <a:lumMod val="20000"/>
                    <a:lumOff val="80000"/>
                  </a:schemeClr>
                </a:solidFill>
              </a:rPr>
              <a:t>üreme</a:t>
            </a:r>
          </a:p>
        </p:txBody>
      </p:sp>
      <p:sp>
        <p:nvSpPr>
          <p:cNvPr id="5" name="İçerik Yer Tutucusu 4"/>
          <p:cNvSpPr>
            <a:spLocks noGrp="1"/>
          </p:cNvSpPr>
          <p:nvPr>
            <p:ph idx="1"/>
          </p:nvPr>
        </p:nvSpPr>
        <p:spPr>
          <a:xfrm>
            <a:off x="685800" y="1266092"/>
            <a:ext cx="10820400" cy="4952593"/>
          </a:xfrm>
        </p:spPr>
        <p:txBody>
          <a:bodyPr>
            <a:normAutofit/>
          </a:bodyPr>
          <a:lstStyle/>
          <a:p>
            <a:pPr fontAlgn="auto">
              <a:spcAft>
                <a:spcPts val="0"/>
              </a:spcAft>
              <a:defRPr/>
            </a:pPr>
            <a:r>
              <a:rPr lang="tr-TR" altLang="tr-TR" sz="2400" dirty="0"/>
              <a:t>Erkek üreme hücresi olan spermle, dişi üreme hücresi olan yumurtanın birleşmesine </a:t>
            </a:r>
            <a:r>
              <a:rPr lang="tr-TR" altLang="tr-TR" sz="2400" dirty="0">
                <a:solidFill>
                  <a:schemeClr val="accent1">
                    <a:lumMod val="20000"/>
                    <a:lumOff val="80000"/>
                  </a:schemeClr>
                </a:solidFill>
              </a:rPr>
              <a:t>DÖLLENME</a:t>
            </a:r>
            <a:r>
              <a:rPr lang="tr-TR" altLang="tr-TR" sz="2400" dirty="0"/>
              <a:t> denir. Döllenme dişinin yumurta kanalında gerçekleşir.</a:t>
            </a:r>
          </a:p>
          <a:p>
            <a:pPr fontAlgn="auto">
              <a:spcAft>
                <a:spcPts val="0"/>
              </a:spcAft>
              <a:defRPr/>
            </a:pPr>
            <a:r>
              <a:rPr lang="tr-TR" altLang="tr-TR" sz="2400" dirty="0"/>
              <a:t>Döllenmiş olan yumurtaya </a:t>
            </a:r>
            <a:r>
              <a:rPr lang="tr-TR" altLang="tr-TR" sz="2400" dirty="0">
                <a:solidFill>
                  <a:schemeClr val="accent1">
                    <a:lumMod val="20000"/>
                    <a:lumOff val="80000"/>
                  </a:schemeClr>
                </a:solidFill>
              </a:rPr>
              <a:t>ZİGOT</a:t>
            </a:r>
            <a:r>
              <a:rPr lang="tr-TR" altLang="tr-TR" sz="2400" dirty="0">
                <a:solidFill>
                  <a:srgbClr val="FFFF00"/>
                </a:solidFill>
              </a:rPr>
              <a:t> </a:t>
            </a:r>
            <a:r>
              <a:rPr lang="tr-TR" altLang="tr-TR" sz="2400" dirty="0"/>
              <a:t>denir. </a:t>
            </a:r>
          </a:p>
          <a:p>
            <a:pPr fontAlgn="auto">
              <a:spcAft>
                <a:spcPts val="0"/>
              </a:spcAft>
              <a:defRPr/>
            </a:pPr>
            <a:r>
              <a:rPr lang="tr-TR" altLang="tr-TR" sz="2400" dirty="0"/>
              <a:t>Döllenmiş olan yumurta yuvarlanarak 9 ay boyunca büyüyüp gelişeceği yumuşak dokudan yapılmış  olan döl yatağına gelir.</a:t>
            </a:r>
          </a:p>
          <a:p>
            <a:pPr fontAlgn="auto">
              <a:spcAft>
                <a:spcPts val="0"/>
              </a:spcAft>
              <a:defRPr/>
            </a:pPr>
            <a:r>
              <a:rPr lang="tr-TR" altLang="tr-TR" sz="2400" dirty="0"/>
              <a:t>Anne karnında gelişen ilk 8 haftalık (2 aylık) bebeğe</a:t>
            </a:r>
            <a:r>
              <a:rPr lang="tr-TR" altLang="tr-TR" sz="2400" dirty="0">
                <a:solidFill>
                  <a:schemeClr val="accent1">
                    <a:lumMod val="20000"/>
                    <a:lumOff val="80000"/>
                  </a:schemeClr>
                </a:solidFill>
              </a:rPr>
              <a:t> EMBRİYO </a:t>
            </a:r>
            <a:r>
              <a:rPr lang="tr-TR" altLang="tr-TR" sz="2400" dirty="0"/>
              <a:t>denir.</a:t>
            </a:r>
          </a:p>
          <a:p>
            <a:pPr fontAlgn="auto">
              <a:spcAft>
                <a:spcPts val="0"/>
              </a:spcAft>
              <a:defRPr/>
            </a:pPr>
            <a:r>
              <a:rPr lang="tr-TR" altLang="tr-TR" sz="2400" dirty="0"/>
              <a:t>Anne karnındaki  2 ay ile doğuncaya kadar ki bebeğe ise</a:t>
            </a:r>
            <a:r>
              <a:rPr lang="tr-TR" altLang="tr-TR" sz="2400" dirty="0">
                <a:solidFill>
                  <a:srgbClr val="FFFF00"/>
                </a:solidFill>
              </a:rPr>
              <a:t> FETÜS </a:t>
            </a:r>
            <a:r>
              <a:rPr lang="tr-TR" altLang="tr-TR" sz="2400" dirty="0"/>
              <a:t>denir.</a:t>
            </a:r>
          </a:p>
          <a:p>
            <a:pPr fontAlgn="auto">
              <a:spcAft>
                <a:spcPts val="0"/>
              </a:spcAft>
              <a:defRPr/>
            </a:pPr>
            <a:r>
              <a:rPr lang="tr-TR" altLang="tr-TR" sz="2400" b="1" dirty="0"/>
              <a:t>Sperm</a:t>
            </a:r>
          </a:p>
          <a:p>
            <a:pPr marL="0" indent="0" fontAlgn="auto">
              <a:spcAft>
                <a:spcPts val="0"/>
              </a:spcAft>
              <a:buNone/>
              <a:defRPr/>
            </a:pPr>
            <a:r>
              <a:rPr lang="tr-TR" altLang="tr-TR" sz="2400" dirty="0"/>
              <a:t>             </a:t>
            </a:r>
            <a:r>
              <a:rPr lang="tr-TR" altLang="tr-TR" sz="2400" dirty="0">
                <a:solidFill>
                  <a:schemeClr val="accent1">
                    <a:lumMod val="20000"/>
                    <a:lumOff val="80000"/>
                  </a:schemeClr>
                </a:solidFill>
              </a:rPr>
              <a:t>birleşmesi sonucu             </a:t>
            </a:r>
            <a:r>
              <a:rPr lang="tr-TR" altLang="tr-TR" sz="2400" b="1" dirty="0">
                <a:solidFill>
                  <a:schemeClr val="accent1">
                    <a:lumMod val="20000"/>
                    <a:lumOff val="80000"/>
                  </a:schemeClr>
                </a:solidFill>
              </a:rPr>
              <a:t>Zigot</a:t>
            </a:r>
            <a:r>
              <a:rPr lang="tr-TR" altLang="tr-TR" sz="2400" dirty="0">
                <a:solidFill>
                  <a:schemeClr val="accent1">
                    <a:lumMod val="20000"/>
                    <a:lumOff val="80000"/>
                  </a:schemeClr>
                </a:solidFill>
              </a:rPr>
              <a:t>           </a:t>
            </a:r>
            <a:r>
              <a:rPr lang="tr-TR" altLang="tr-TR" sz="2400" b="1" dirty="0">
                <a:solidFill>
                  <a:schemeClr val="accent1">
                    <a:lumMod val="20000"/>
                    <a:lumOff val="80000"/>
                  </a:schemeClr>
                </a:solidFill>
              </a:rPr>
              <a:t>Embriyo      Fetüs </a:t>
            </a:r>
            <a:r>
              <a:rPr lang="tr-TR" altLang="tr-TR" sz="2400" dirty="0">
                <a:solidFill>
                  <a:schemeClr val="accent1">
                    <a:lumMod val="20000"/>
                    <a:lumOff val="80000"/>
                  </a:schemeClr>
                </a:solidFill>
              </a:rPr>
              <a:t>      </a:t>
            </a:r>
            <a:r>
              <a:rPr lang="tr-TR" altLang="tr-TR" sz="2400" b="1" dirty="0">
                <a:solidFill>
                  <a:schemeClr val="accent1">
                    <a:lumMod val="20000"/>
                    <a:lumOff val="80000"/>
                  </a:schemeClr>
                </a:solidFill>
              </a:rPr>
              <a:t>Bebek </a:t>
            </a:r>
            <a:r>
              <a:rPr lang="tr-TR" altLang="tr-TR" sz="2400" dirty="0">
                <a:solidFill>
                  <a:schemeClr val="accent1">
                    <a:lumMod val="20000"/>
                    <a:lumOff val="80000"/>
                  </a:schemeClr>
                </a:solidFill>
              </a:rPr>
              <a:t>  </a:t>
            </a:r>
          </a:p>
          <a:p>
            <a:pPr fontAlgn="auto">
              <a:spcAft>
                <a:spcPts val="0"/>
              </a:spcAft>
              <a:defRPr/>
            </a:pPr>
            <a:r>
              <a:rPr lang="tr-TR" altLang="tr-TR" sz="2400" b="1" dirty="0"/>
              <a:t>Yumurta</a:t>
            </a:r>
            <a:r>
              <a:rPr lang="tr-TR" altLang="tr-TR" sz="2400" dirty="0"/>
              <a:t>                                                              2 ay       2-9 ay    9 ay sonra</a:t>
            </a:r>
          </a:p>
          <a:p>
            <a:pPr fontAlgn="auto">
              <a:spcAft>
                <a:spcPts val="0"/>
              </a:spcAft>
              <a:defRPr/>
            </a:pPr>
            <a:endParaRPr lang="tr-TR" altLang="tr-TR" sz="2400" dirty="0"/>
          </a:p>
          <a:p>
            <a:endParaRPr lang="tr-TR" dirty="0"/>
          </a:p>
        </p:txBody>
      </p:sp>
    </p:spTree>
    <p:extLst>
      <p:ext uri="{BB962C8B-B14F-4D97-AF65-F5344CB8AC3E}">
        <p14:creationId xmlns:p14="http://schemas.microsoft.com/office/powerpoint/2010/main" val="1307664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Picture 2" descr="weeks1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0325" y="231175"/>
            <a:ext cx="8450727" cy="5955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4719892"/>
      </p:ext>
    </p:extLst>
  </p:cSld>
  <p:clrMapOvr>
    <a:masterClrMapping/>
  </p:clrMapOvr>
</p:sld>
</file>

<file path=ppt/theme/theme1.xml><?xml version="1.0" encoding="utf-8"?>
<a:theme xmlns:a="http://schemas.openxmlformats.org/drawingml/2006/main" name="Uçak İzi">
  <a:themeElements>
    <a:clrScheme name="Özel 1">
      <a:dk1>
        <a:sysClr val="windowText" lastClr="000000"/>
      </a:dk1>
      <a:lt1>
        <a:srgbClr val="FFFF00"/>
      </a:lt1>
      <a:dk2>
        <a:srgbClr val="454545"/>
      </a:dk2>
      <a:lt2>
        <a:srgbClr val="DADADA"/>
      </a:lt2>
      <a:accent1>
        <a:srgbClr val="00B0F0"/>
      </a:accent1>
      <a:accent2>
        <a:srgbClr val="FFC000"/>
      </a:accent2>
      <a:accent3>
        <a:srgbClr val="E9BF35"/>
      </a:accent3>
      <a:accent4>
        <a:srgbClr val="81BB42"/>
      </a:accent4>
      <a:accent5>
        <a:srgbClr val="32C7A9"/>
      </a:accent5>
      <a:accent6>
        <a:srgbClr val="4A9BDC"/>
      </a:accent6>
      <a:hlink>
        <a:srgbClr val="F0532B"/>
      </a:hlink>
      <a:folHlink>
        <a:srgbClr val="F38B53"/>
      </a:folHlink>
    </a:clrScheme>
    <a:fontScheme name="Uçak İzi">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çak İzi">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TM04033937[[fn=Uçak İzi]]</Template>
  <TotalTime>160</TotalTime>
  <Words>556</Words>
  <Application>Microsoft Office PowerPoint</Application>
  <PresentationFormat>Geniş ekran</PresentationFormat>
  <Paragraphs>76</Paragraphs>
  <Slides>19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19</vt:i4>
      </vt:variant>
    </vt:vector>
  </HeadingPairs>
  <TitlesOfParts>
    <vt:vector size="23" baseType="lpstr">
      <vt:lpstr>Algerian</vt:lpstr>
      <vt:lpstr>Arial</vt:lpstr>
      <vt:lpstr>Century Gothic</vt:lpstr>
      <vt:lpstr>Uçak İzi</vt:lpstr>
      <vt:lpstr>1.Ünite insanda üreme büyüme ve gelişme</vt:lpstr>
      <vt:lpstr>Dna(deoksiribonükleik asit)</vt:lpstr>
      <vt:lpstr>DNA’NIN ÖZELLİKLERİ  DNA’da 4 çeşit nükleotid vardır. Bunlar Adenin (A), Timin (T) Guanin (G) ve Sitozin (S veya C)  Nükleotidler, içlerindeki organik baza göre isimlendirilirler. DNA içerisinde Adenin ile Timin, Guanin ile Sitozin karşılıklı şekilde eşleşir.   </vt:lpstr>
      <vt:lpstr>Her nükleotidde bir Fosfat, bir şeker ve bir organik baz bulunur. Bu yüzden DNA’daki  fosfat sayısı=şeker sayısı=baz sayısı= nükleotid sayısı  Bazı basit yapılı canlılarda DNA sitoplazma içerisinde bulunur. Gelişmiş yapılı canlılarda ise DNA çekirdek içerisinde bulunur.  Bir DNA’da kaç tane Adenin varsa o kadar da Timin vardır.  Aynı şekilde kaç tane Guanin varsa o kadarda Sitozin vardır. Adenin ile Timin arasında 2’li,  Guanin ile Sitozin arasında 3’lü bağ kurulur. </vt:lpstr>
      <vt:lpstr>kromozom</vt:lpstr>
      <vt:lpstr>PowerPoint Sunusu</vt:lpstr>
      <vt:lpstr>PowerPoint Sunusu</vt:lpstr>
      <vt:lpstr>üreme</vt:lpstr>
      <vt:lpstr>PowerPoint Sunusu</vt:lpstr>
      <vt:lpstr>2.Ünite basit makineler</vt:lpstr>
      <vt:lpstr>PowerPoint Sunusu</vt:lpstr>
      <vt:lpstr>Basit makine özellikleri</vt:lpstr>
      <vt:lpstr>kaldıraçlar</vt:lpstr>
      <vt:lpstr>PowerPoint Sunusu</vt:lpstr>
      <vt:lpstr>PowerPoint Sunusu</vt:lpstr>
      <vt:lpstr>PowerPoint Sunusu</vt:lpstr>
      <vt:lpstr>PowerPoint Sunusu</vt:lpstr>
      <vt:lpstr>PowerPoint Sunusu</vt:lpstr>
      <vt:lpstr>Bileşik makine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2.Ünite tekrar</dc:title>
  <dc:creator>YASİN</dc:creator>
  <cp:lastModifiedBy>Recep Karadereli</cp:lastModifiedBy>
  <cp:revision>18</cp:revision>
  <dcterms:created xsi:type="dcterms:W3CDTF">2016-11-14T18:08:25Z</dcterms:created>
  <dcterms:modified xsi:type="dcterms:W3CDTF">2016-11-14T21:13:44Z</dcterms:modified>
</cp:coreProperties>
</file>