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256" r:id="rId2"/>
    <p:sldId id="257" r:id="rId3"/>
    <p:sldId id="258" r:id="rId4"/>
    <p:sldId id="269" r:id="rId5"/>
    <p:sldId id="259" r:id="rId6"/>
    <p:sldId id="263" r:id="rId7"/>
    <p:sldId id="260" r:id="rId8"/>
    <p:sldId id="267" r:id="rId9"/>
    <p:sldId id="265" r:id="rId10"/>
    <p:sldId id="271" r:id="rId11"/>
    <p:sldId id="273" r:id="rId12"/>
    <p:sldId id="275" r:id="rId13"/>
    <p:sldId id="321" r:id="rId14"/>
    <p:sldId id="277" r:id="rId15"/>
    <p:sldId id="262" r:id="rId16"/>
    <p:sldId id="261" r:id="rId17"/>
    <p:sldId id="281" r:id="rId18"/>
    <p:sldId id="279" r:id="rId19"/>
    <p:sldId id="280" r:id="rId20"/>
    <p:sldId id="283" r:id="rId21"/>
    <p:sldId id="284" r:id="rId22"/>
    <p:sldId id="285" r:id="rId23"/>
    <p:sldId id="286" r:id="rId24"/>
    <p:sldId id="287" r:id="rId25"/>
    <p:sldId id="288" r:id="rId26"/>
    <p:sldId id="282" r:id="rId27"/>
    <p:sldId id="289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9" r:id="rId46"/>
    <p:sldId id="310" r:id="rId47"/>
    <p:sldId id="311" r:id="rId48"/>
    <p:sldId id="312" r:id="rId49"/>
    <p:sldId id="313" r:id="rId50"/>
    <p:sldId id="314" r:id="rId51"/>
    <p:sldId id="315" r:id="rId52"/>
    <p:sldId id="316" r:id="rId53"/>
    <p:sldId id="317" r:id="rId54"/>
    <p:sldId id="318" r:id="rId55"/>
    <p:sldId id="319" r:id="rId56"/>
    <p:sldId id="320" r:id="rId57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F5BEF6-29A6-4733-994E-6258F3B55339}" type="datetimeFigureOut">
              <a:rPr lang="tr-TR" smtClean="0"/>
              <a:t>11.12.2016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EF1AE-FC1D-4C93-AB06-61AA4B762F2B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2E6EAC5-D35C-4AEC-B0A2-12E394CA81C9}" type="slidenum">
              <a:rPr lang="tr-TR" smtClean="0"/>
              <a:pPr/>
              <a:t>38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11 Başlık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5" name="24 Alt Başlık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1" name="30 Veri Yer Tutucusu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11.12.2016</a:t>
            </a:fld>
            <a:endParaRPr lang="tr-TR" dirty="0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r-TR" dirty="0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11.12.2016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11.12.2016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11.12.2016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11.12.2016</a:t>
            </a:fld>
            <a:endParaRPr lang="tr-TR" dirty="0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 dirty="0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11.12.2016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11.12.2016</a:t>
            </a:fld>
            <a:endParaRPr lang="tr-TR" dirty="0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11.12.2016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11.12.2016</a:t>
            </a:fld>
            <a:endParaRPr lang="tr-TR" dirty="0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11.12.2016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Dikdörtgen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9F75050-0E15-4C5B-92B0-66D068882F1F}" type="datetimeFigureOut">
              <a:rPr lang="tr-TR" smtClean="0"/>
              <a:pPr/>
              <a:t>11.12.2016</a:t>
            </a:fld>
            <a:endParaRPr lang="tr-TR" dirty="0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 dirty="0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  <p:sp>
        <p:nvSpPr>
          <p:cNvPr id="10" name="9 Resim Yer Tutucusu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dirty="0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2 Başlık Yer Tutucusu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1" name="30 Metin Yer Tutucusu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7" name="26 Veri Yer Tutucusu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9F75050-0E15-4C5B-92B0-66D068882F1F}" type="datetimeFigureOut">
              <a:rPr lang="tr-TR" smtClean="0"/>
              <a:pPr/>
              <a:t>11.12.2016</a:t>
            </a:fld>
            <a:endParaRPr lang="tr-TR" dirty="0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tr-TR" dirty="0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sz="7200" dirty="0" smtClean="0"/>
              <a:t>Asitler &amp; bazlar</a:t>
            </a:r>
            <a:endParaRPr lang="tr-TR" sz="7200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GÜNLÜK YAŞAMDA ASİTLER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tr-TR" dirty="0" smtClean="0"/>
              <a:t>Midemiz de seyreltik </a:t>
            </a:r>
            <a:r>
              <a:rPr lang="tr-TR" b="1" u="sng" dirty="0" smtClean="0"/>
              <a:t>hidroklorik asit</a:t>
            </a:r>
            <a:r>
              <a:rPr lang="tr-TR" b="1" dirty="0" smtClean="0"/>
              <a:t> </a:t>
            </a:r>
            <a:r>
              <a:rPr lang="tr-TR" dirty="0" smtClean="0"/>
              <a:t>salgılayarak besinleri parçalar. Bu salgının fazlalaşması midede ülsere sebep olur.</a:t>
            </a:r>
          </a:p>
          <a:p>
            <a:pPr>
              <a:lnSpc>
                <a:spcPct val="80000"/>
              </a:lnSpc>
              <a:buNone/>
            </a:pPr>
            <a:endParaRPr lang="tr-TR" dirty="0" smtClean="0"/>
          </a:p>
          <a:p>
            <a:pPr>
              <a:lnSpc>
                <a:spcPct val="80000"/>
              </a:lnSpc>
              <a:buNone/>
            </a:pPr>
            <a:endParaRPr lang="tr-TR" dirty="0" smtClean="0"/>
          </a:p>
          <a:p>
            <a:pPr>
              <a:lnSpc>
                <a:spcPct val="80000"/>
              </a:lnSpc>
              <a:buNone/>
            </a:pPr>
            <a:endParaRPr lang="tr-TR" dirty="0" smtClean="0"/>
          </a:p>
          <a:p>
            <a:pPr>
              <a:lnSpc>
                <a:spcPct val="80000"/>
              </a:lnSpc>
              <a:buNone/>
            </a:pPr>
            <a:endParaRPr lang="tr-TR" dirty="0" smtClean="0"/>
          </a:p>
          <a:p>
            <a:pPr>
              <a:lnSpc>
                <a:spcPct val="80000"/>
              </a:lnSpc>
              <a:buNone/>
            </a:pPr>
            <a:endParaRPr lang="tr-TR" dirty="0" smtClean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tr-TR" dirty="0" smtClean="0"/>
              <a:t>Bazı maddelerin yapısında </a:t>
            </a:r>
            <a:r>
              <a:rPr lang="tr-TR" dirty="0" smtClean="0"/>
              <a:t>hidrojen </a:t>
            </a:r>
            <a:r>
              <a:rPr lang="tr-TR" dirty="0" smtClean="0"/>
              <a:t>bulunmadığı hâlde, hidrojen iyonu (H</a:t>
            </a:r>
            <a:r>
              <a:rPr lang="tr-TR" baseline="25000" dirty="0" smtClean="0"/>
              <a:t>+</a:t>
            </a:r>
            <a:r>
              <a:rPr lang="tr-TR" dirty="0" smtClean="0"/>
              <a:t>) oluşumuna sebep oldukları için sulu çözeltileri asit özelliği gösterir.</a:t>
            </a:r>
          </a:p>
          <a:p>
            <a:endParaRPr lang="tr-TR" dirty="0"/>
          </a:p>
        </p:txBody>
      </p:sp>
      <p:pic>
        <p:nvPicPr>
          <p:cNvPr id="20482" name="Picture 2" descr="C:\Users\Exper\Desktop\E-Etüt Projesi Dökümanları\6.ders materyalleri\99c880a6e755f6115704c688a6239848_127418317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2571744"/>
            <a:ext cx="2592288" cy="1963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GÜNLÜK YAŞAMDA ASİTLER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CO</a:t>
            </a:r>
            <a:r>
              <a:rPr lang="tr-TR" b="1" baseline="-25000" dirty="0" smtClean="0"/>
              <a:t>2</a:t>
            </a:r>
            <a:r>
              <a:rPr lang="tr-TR" b="1" dirty="0" smtClean="0"/>
              <a:t> </a:t>
            </a:r>
            <a:r>
              <a:rPr lang="tr-TR" dirty="0" smtClean="0"/>
              <a:t>, </a:t>
            </a:r>
            <a:r>
              <a:rPr lang="tr-TR" b="1" dirty="0" smtClean="0"/>
              <a:t>NO</a:t>
            </a:r>
            <a:r>
              <a:rPr lang="tr-TR" b="1" baseline="-25000" dirty="0" smtClean="0"/>
              <a:t>2</a:t>
            </a:r>
            <a:r>
              <a:rPr lang="tr-TR" dirty="0" smtClean="0"/>
              <a:t> ve </a:t>
            </a:r>
            <a:r>
              <a:rPr lang="tr-TR" b="1" dirty="0" smtClean="0"/>
              <a:t>SO</a:t>
            </a:r>
            <a:r>
              <a:rPr lang="tr-TR" b="1" baseline="-25000" dirty="0" smtClean="0"/>
              <a:t>2</a:t>
            </a:r>
            <a:r>
              <a:rPr lang="tr-TR" dirty="0" smtClean="0"/>
              <a:t> suda asit özelliği gösteren maddelerdir.</a:t>
            </a:r>
          </a:p>
          <a:p>
            <a:r>
              <a:rPr lang="tr-TR" dirty="0" smtClean="0"/>
              <a:t>Havadaki karbon dioksit, azot dioksit ve kükürt dioksit gazları da yağmur damlalarında çözündüklerinde asit olarak yere </a:t>
            </a:r>
            <a:r>
              <a:rPr lang="tr-TR" dirty="0" smtClean="0"/>
              <a:t>düşer.</a:t>
            </a:r>
          </a:p>
          <a:p>
            <a:r>
              <a:rPr lang="tr-TR" dirty="0" smtClean="0"/>
              <a:t>Asit </a:t>
            </a:r>
            <a:r>
              <a:rPr lang="tr-TR" dirty="0" smtClean="0"/>
              <a:t>yağmurları bu şekilde </a:t>
            </a:r>
            <a:r>
              <a:rPr lang="tr-TR" dirty="0" smtClean="0"/>
              <a:t>oluşur.</a:t>
            </a:r>
            <a:endParaRPr lang="tr-TR" dirty="0" smtClean="0"/>
          </a:p>
          <a:p>
            <a:endParaRPr lang="tr-TR" dirty="0"/>
          </a:p>
        </p:txBody>
      </p:sp>
      <p:pic>
        <p:nvPicPr>
          <p:cNvPr id="19458" name="Picture 2" descr="C:\Users\Exper\Desktop\E-Etüt Projesi Dökümanları\6.ders materyalleri\asit_ya__mur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7884" y="4248806"/>
            <a:ext cx="2843808" cy="2609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ASİT YAĞMURLARININ ETKİLERİ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Asit yağmurları göller ve nehirlere yağdığında suların asitliği artar. Bu durum o sularda yaşayan canlarla zarar verir.</a:t>
            </a:r>
          </a:p>
          <a:p>
            <a:r>
              <a:rPr lang="tr-TR" dirty="0" smtClean="0"/>
              <a:t>Kent </a:t>
            </a:r>
            <a:r>
              <a:rPr lang="tr-TR" dirty="0" smtClean="0"/>
              <a:t>içi veya kent dışındaki tarihi ve doğal yapıtlarımız zarar görür.</a:t>
            </a:r>
          </a:p>
          <a:p>
            <a:r>
              <a:rPr lang="tr-TR" dirty="0" smtClean="0"/>
              <a:t>Araba boyalarını aşındırır.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57232"/>
            <a:ext cx="8143899" cy="55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ASİT YAĞMURLARININ ETKİLERİ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Toprağın mineral oranının düşmesine neden olur, bu durum bitkilerin topraktan beslenmesine engel olur.</a:t>
            </a:r>
          </a:p>
          <a:p>
            <a:r>
              <a:rPr lang="tr-TR" dirty="0" smtClean="0"/>
              <a:t>İnsanlarda çeşitli solunum yoları, akciğer kanseri, nefes darlığı gibi hastalıklara neden olur.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Baz nedir?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Sulu çözeltilerinde OH</a:t>
            </a:r>
            <a:r>
              <a:rPr lang="tr-TR" baseline="30000" dirty="0" smtClean="0"/>
              <a:t>-</a:t>
            </a:r>
            <a:r>
              <a:rPr lang="tr-TR" dirty="0" smtClean="0"/>
              <a:t> iyonu veren maddelere </a:t>
            </a:r>
            <a:r>
              <a:rPr lang="tr-TR" b="1" dirty="0" smtClean="0"/>
              <a:t>baz</a:t>
            </a:r>
            <a:r>
              <a:rPr lang="tr-TR" dirty="0" smtClean="0"/>
              <a:t> denir</a:t>
            </a:r>
            <a:r>
              <a:rPr lang="tr-TR" dirty="0" smtClean="0"/>
              <a:t>.</a:t>
            </a:r>
          </a:p>
          <a:p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sp>
        <p:nvSpPr>
          <p:cNvPr id="4" name="Text Box 67"/>
          <p:cNvSpPr txBox="1">
            <a:spLocks noChangeArrowheads="1"/>
          </p:cNvSpPr>
          <p:nvPr/>
        </p:nvSpPr>
        <p:spPr bwMode="auto">
          <a:xfrm>
            <a:off x="928662" y="3143248"/>
            <a:ext cx="66967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2400" b="1" baseline="0" dirty="0"/>
              <a:t>Sodyum Hidroksit      :       NaOH</a:t>
            </a:r>
          </a:p>
        </p:txBody>
      </p:sp>
      <p:sp>
        <p:nvSpPr>
          <p:cNvPr id="5" name="Text Box 65"/>
          <p:cNvSpPr txBox="1">
            <a:spLocks noChangeArrowheads="1"/>
          </p:cNvSpPr>
          <p:nvPr/>
        </p:nvSpPr>
        <p:spPr bwMode="auto">
          <a:xfrm>
            <a:off x="285720" y="3573016"/>
            <a:ext cx="78146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tr-TR" sz="2800" baseline="0" dirty="0"/>
              <a:t>NaOH (</a:t>
            </a:r>
            <a:r>
              <a:rPr lang="tr-TR" sz="2800" baseline="0" dirty="0" smtClean="0"/>
              <a:t>suda)                 </a:t>
            </a:r>
            <a:r>
              <a:rPr lang="tr-TR" sz="2800" baseline="0" dirty="0" smtClean="0"/>
              <a:t>Na</a:t>
            </a:r>
            <a:r>
              <a:rPr lang="tr-TR" sz="2800" baseline="30000" dirty="0"/>
              <a:t>+</a:t>
            </a:r>
            <a:r>
              <a:rPr lang="tr-TR" sz="2800" baseline="0" dirty="0"/>
              <a:t>(suda)  + </a:t>
            </a:r>
            <a:r>
              <a:rPr lang="tr-TR" sz="2800" baseline="0" dirty="0" smtClean="0"/>
              <a:t>OH</a:t>
            </a:r>
            <a:r>
              <a:rPr lang="tr-TR" sz="2800" baseline="50000" dirty="0" smtClean="0"/>
              <a:t>-</a:t>
            </a:r>
            <a:r>
              <a:rPr lang="tr-TR" sz="2800" baseline="0" dirty="0" smtClean="0"/>
              <a:t>(suda) </a:t>
            </a:r>
            <a:endParaRPr lang="tr-TR" sz="2800" baseline="0" dirty="0"/>
          </a:p>
        </p:txBody>
      </p:sp>
      <p:cxnSp>
        <p:nvCxnSpPr>
          <p:cNvPr id="7" name="6 Düz Ok Bağlayıcısı"/>
          <p:cNvCxnSpPr/>
          <p:nvPr/>
        </p:nvCxnSpPr>
        <p:spPr>
          <a:xfrm>
            <a:off x="2571736" y="3857628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Bazların </a:t>
            </a:r>
            <a:r>
              <a:rPr lang="tr-TR" dirty="0" smtClean="0"/>
              <a:t>Özellikleri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dirty="0" smtClean="0"/>
              <a:t>Sulu çözeltilerinde OH</a:t>
            </a:r>
            <a:r>
              <a:rPr lang="tr-TR" baseline="30000" dirty="0" smtClean="0"/>
              <a:t>-</a:t>
            </a:r>
            <a:r>
              <a:rPr lang="tr-TR" dirty="0" smtClean="0"/>
              <a:t> iyonu verirler.</a:t>
            </a:r>
          </a:p>
          <a:p>
            <a:pPr lvl="0"/>
            <a:r>
              <a:rPr lang="tr-TR" dirty="0" smtClean="0"/>
              <a:t>Tatları acıdır.</a:t>
            </a:r>
          </a:p>
          <a:p>
            <a:pPr lvl="0"/>
            <a:r>
              <a:rPr lang="tr-TR" dirty="0" smtClean="0"/>
              <a:t>Cilde kayganlık hissi verir.</a:t>
            </a:r>
          </a:p>
          <a:p>
            <a:pPr lvl="0"/>
            <a:r>
              <a:rPr lang="tr-TR" dirty="0" smtClean="0"/>
              <a:t>Kırmızı turnusol kâğıdını maviye çevirirler.</a:t>
            </a:r>
          </a:p>
          <a:p>
            <a:pPr lvl="0"/>
            <a:r>
              <a:rPr lang="tr-TR" dirty="0" smtClean="0"/>
              <a:t>Sulu çözeltileri elektrik akımını iletir.</a:t>
            </a:r>
          </a:p>
          <a:p>
            <a:pPr lvl="0"/>
            <a:r>
              <a:rPr lang="tr-TR" dirty="0" smtClean="0"/>
              <a:t>Diş macunu, mayonez, yumurta, kül, sabun, kabartma tozu, lavabo açıcı, kan, tükürük vb. baz özelliği gösterir</a:t>
            </a:r>
            <a:r>
              <a:rPr lang="tr-TR" dirty="0" smtClean="0"/>
              <a:t>.</a:t>
            </a:r>
            <a:endParaRPr lang="tr-TR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94382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ÖNEMLİ BAZLAR VE FORMÜLLERİ</a:t>
            </a:r>
            <a:endParaRPr lang="tr-TR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85720" y="1428736"/>
            <a:ext cx="7215238" cy="4885553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KUVVETLİ VE ZAYIF BAZLAR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dirty="0" smtClean="0"/>
              <a:t>Sulu çözeltilerinde büyük oranda iyonlarına ayrışabilen  bazlara </a:t>
            </a:r>
            <a:r>
              <a:rPr lang="tr-TR" b="1" u="sng" dirty="0" smtClean="0"/>
              <a:t>kuvvetli baz denir.</a:t>
            </a:r>
          </a:p>
          <a:p>
            <a:pPr>
              <a:lnSpc>
                <a:spcPct val="80000"/>
              </a:lnSpc>
              <a:buNone/>
            </a:pPr>
            <a:endParaRPr lang="tr-TR" b="1" u="sng" dirty="0" smtClean="0"/>
          </a:p>
          <a:p>
            <a:pPr>
              <a:lnSpc>
                <a:spcPct val="80000"/>
              </a:lnSpc>
            </a:pPr>
            <a:r>
              <a:rPr lang="tr-TR" dirty="0" smtClean="0"/>
              <a:t>Kuvvetli bazlar çok tahriş edici ve yakıcıdır. Bu yüzden dikkatli kullanılmalıdır.</a:t>
            </a:r>
          </a:p>
          <a:p>
            <a:pPr>
              <a:lnSpc>
                <a:spcPct val="80000"/>
              </a:lnSpc>
              <a:buNone/>
            </a:pPr>
            <a:endParaRPr lang="tr-TR" dirty="0" smtClean="0"/>
          </a:p>
          <a:p>
            <a:r>
              <a:rPr lang="tr-TR" dirty="0" smtClean="0"/>
              <a:t>Günlük hayatta kullandığımız bazı temizlik malzemeleri bazdır. Bunlar sulandırılmış ve </a:t>
            </a:r>
            <a:r>
              <a:rPr lang="tr-TR" b="1" dirty="0" smtClean="0"/>
              <a:t>zayıflatılmış </a:t>
            </a:r>
            <a:r>
              <a:rPr lang="tr-TR" dirty="0" smtClean="0"/>
              <a:t>bazlardır.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9934" t="19361" r="8618" b="13939"/>
          <a:stretch>
            <a:fillRect/>
          </a:stretch>
        </p:blipFill>
        <p:spPr bwMode="auto">
          <a:xfrm>
            <a:off x="428596" y="285728"/>
            <a:ext cx="6929486" cy="6269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Asit nedir?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Sulu çözeltilerinde H</a:t>
            </a:r>
            <a:r>
              <a:rPr lang="tr-TR" baseline="30000" dirty="0" smtClean="0"/>
              <a:t>+</a:t>
            </a:r>
            <a:r>
              <a:rPr lang="tr-TR" dirty="0" smtClean="0"/>
              <a:t> iyonu veren maddelere </a:t>
            </a:r>
            <a:r>
              <a:rPr lang="tr-TR" b="1" dirty="0" smtClean="0"/>
              <a:t>asit denir.</a:t>
            </a:r>
          </a:p>
          <a:p>
            <a:pPr>
              <a:buNone/>
            </a:pPr>
            <a:endParaRPr lang="tr-TR" b="1" dirty="0" smtClean="0"/>
          </a:p>
          <a:p>
            <a:r>
              <a:rPr lang="tr-TR" b="1" dirty="0" smtClean="0"/>
              <a:t>HCI                    H</a:t>
            </a:r>
            <a:r>
              <a:rPr lang="tr-TR" b="1" baseline="30000" dirty="0" smtClean="0"/>
              <a:t>+</a:t>
            </a:r>
            <a:r>
              <a:rPr lang="tr-TR" b="1" dirty="0" smtClean="0"/>
              <a:t> + CI</a:t>
            </a:r>
            <a:r>
              <a:rPr lang="tr-TR" b="1" baseline="30000" dirty="0" smtClean="0"/>
              <a:t>–</a:t>
            </a:r>
            <a:r>
              <a:rPr lang="tr-TR" b="1" dirty="0" smtClean="0"/>
              <a:t> </a:t>
            </a:r>
            <a:endParaRPr lang="tr-TR" b="1" dirty="0" smtClean="0"/>
          </a:p>
          <a:p>
            <a:endParaRPr lang="tr-TR" b="1" dirty="0" smtClean="0"/>
          </a:p>
          <a:p>
            <a:pPr>
              <a:buNone/>
            </a:pPr>
            <a:endParaRPr lang="tr-TR" b="1" dirty="0" smtClean="0"/>
          </a:p>
          <a:p>
            <a:r>
              <a:rPr lang="tr-TR" b="1" dirty="0" smtClean="0"/>
              <a:t>CH</a:t>
            </a:r>
            <a:r>
              <a:rPr lang="tr-TR" b="1" baseline="-25000" dirty="0" smtClean="0"/>
              <a:t>3</a:t>
            </a:r>
            <a:r>
              <a:rPr lang="tr-TR" b="1" dirty="0" smtClean="0"/>
              <a:t>COOH		CH</a:t>
            </a:r>
            <a:r>
              <a:rPr lang="tr-TR" b="1" baseline="-25000" dirty="0" smtClean="0"/>
              <a:t>3</a:t>
            </a:r>
            <a:r>
              <a:rPr lang="tr-TR" b="1" dirty="0" smtClean="0"/>
              <a:t>COO</a:t>
            </a:r>
            <a:r>
              <a:rPr lang="tr-TR" b="1" baseline="30000" dirty="0" smtClean="0"/>
              <a:t> –</a:t>
            </a:r>
            <a:r>
              <a:rPr lang="tr-TR" b="1" dirty="0" smtClean="0"/>
              <a:t>  +  H</a:t>
            </a:r>
            <a:r>
              <a:rPr lang="tr-TR" b="1" baseline="30000" dirty="0" smtClean="0"/>
              <a:t>+</a:t>
            </a:r>
            <a:r>
              <a:rPr lang="tr-TR" b="1" dirty="0" smtClean="0"/>
              <a:t> </a:t>
            </a:r>
            <a:endParaRPr lang="tr-TR" dirty="0" smtClean="0"/>
          </a:p>
          <a:p>
            <a:pPr>
              <a:buNone/>
            </a:pPr>
            <a:endParaRPr lang="tr-TR" b="1" dirty="0" smtClean="0"/>
          </a:p>
          <a:p>
            <a:endParaRPr lang="tr-TR" dirty="0"/>
          </a:p>
        </p:txBody>
      </p:sp>
      <p:cxnSp>
        <p:nvCxnSpPr>
          <p:cNvPr id="5" name="4 Düz Ok Bağlayıcısı"/>
          <p:cNvCxnSpPr/>
          <p:nvPr/>
        </p:nvCxnSpPr>
        <p:spPr>
          <a:xfrm>
            <a:off x="1571604" y="3214686"/>
            <a:ext cx="164307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Düz Ok Bağlayıcısı"/>
          <p:cNvCxnSpPr/>
          <p:nvPr/>
        </p:nvCxnSpPr>
        <p:spPr>
          <a:xfrm>
            <a:off x="2357422" y="4643446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642918"/>
            <a:ext cx="7239000" cy="1143000"/>
          </a:xfrm>
        </p:spPr>
        <p:txBody>
          <a:bodyPr/>
          <a:lstStyle/>
          <a:p>
            <a:r>
              <a:rPr lang="tr-TR" dirty="0" smtClean="0"/>
              <a:t>ZAYIF BAZLAR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NH</a:t>
            </a:r>
            <a:r>
              <a:rPr lang="tr-TR" baseline="-25000" dirty="0" smtClean="0"/>
              <a:t>3</a:t>
            </a:r>
            <a:r>
              <a:rPr lang="tr-TR" dirty="0" smtClean="0"/>
              <a:t> 			: Amonyak</a:t>
            </a:r>
          </a:p>
          <a:p>
            <a:r>
              <a:rPr lang="tr-TR" dirty="0" smtClean="0"/>
              <a:t>NH</a:t>
            </a:r>
            <a:r>
              <a:rPr lang="tr-TR" baseline="-25000" dirty="0" smtClean="0"/>
              <a:t>4</a:t>
            </a:r>
            <a:r>
              <a:rPr lang="tr-TR" dirty="0" smtClean="0"/>
              <a:t>OH 			: Amonyum Hidroksit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642918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BAZLARLA İLGİLİ GÜVENLİK TEDBİRLERİ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285992"/>
            <a:ext cx="7239000" cy="4169744"/>
          </a:xfrm>
        </p:spPr>
        <p:txBody>
          <a:bodyPr/>
          <a:lstStyle/>
          <a:p>
            <a:r>
              <a:rPr lang="tr-TR" dirty="0" smtClean="0"/>
              <a:t>NaOH ve KOH kuvvetli bazlardır. Kuvvetli bazlar metallere ve dokulara tahriş edici etki yapar.</a:t>
            </a:r>
          </a:p>
          <a:p>
            <a:r>
              <a:rPr lang="tr-TR" dirty="0" smtClean="0"/>
              <a:t>Amonyağın buharı göze, burna ve solunum yoluna zarar verir.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/>
          <a:lstStyle/>
          <a:p>
            <a:r>
              <a:rPr lang="tr-TR" dirty="0" smtClean="0"/>
              <a:t>GÜNLÜK YAŞAMDA BAZLAR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357298"/>
            <a:ext cx="7239000" cy="5098438"/>
          </a:xfrm>
        </p:spPr>
        <p:txBody>
          <a:bodyPr>
            <a:normAutofit/>
          </a:bodyPr>
          <a:lstStyle/>
          <a:p>
            <a:r>
              <a:rPr lang="tr-TR" dirty="0" smtClean="0"/>
              <a:t>Sodyum hidroksit (NaOH) sabun yapımında</a:t>
            </a:r>
          </a:p>
          <a:p>
            <a:pPr>
              <a:buNone/>
            </a:pPr>
            <a:r>
              <a:rPr lang="tr-TR" dirty="0" smtClean="0"/>
              <a:t>kullanılır. Bu yüzden sabun ağzımıza </a:t>
            </a:r>
          </a:p>
          <a:p>
            <a:pPr>
              <a:buNone/>
            </a:pPr>
            <a:r>
              <a:rPr lang="tr-TR" dirty="0" smtClean="0"/>
              <a:t>ve gözümüze değdiğinde acı verir</a:t>
            </a:r>
            <a:r>
              <a:rPr lang="tr-TR" dirty="0" smtClean="0"/>
              <a:t>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/>
              <a:t>			</a:t>
            </a:r>
            <a:r>
              <a:rPr lang="tr-TR" dirty="0" smtClean="0"/>
              <a:t>Diş </a:t>
            </a:r>
            <a:r>
              <a:rPr lang="tr-TR" dirty="0" smtClean="0"/>
              <a:t>macunu ve şampuanlarda da baz  </a:t>
            </a:r>
            <a:r>
              <a:rPr lang="tr-TR" dirty="0" smtClean="0"/>
              <a:t>	</a:t>
            </a:r>
            <a:r>
              <a:rPr lang="tr-TR" dirty="0" smtClean="0"/>
              <a:t>olduğu   </a:t>
            </a:r>
            <a:r>
              <a:rPr lang="tr-TR" dirty="0" smtClean="0"/>
              <a:t>için acı tat verir.</a:t>
            </a:r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Amonyaklı sıvı maddeler, yağ sökücü </a:t>
            </a:r>
          </a:p>
          <a:p>
            <a:pPr>
              <a:buNone/>
            </a:pPr>
            <a:r>
              <a:rPr lang="tr-TR" dirty="0" smtClean="0"/>
              <a:t>olarak ev temizleyicilerinde kullanılır.</a:t>
            </a:r>
          </a:p>
          <a:p>
            <a:endParaRPr lang="tr-TR" dirty="0" smtClean="0"/>
          </a:p>
        </p:txBody>
      </p:sp>
      <p:pic>
        <p:nvPicPr>
          <p:cNvPr id="21506" name="Picture 2" descr="C:\Users\Exper\Desktop\E-Etüt Projesi Dökümanları\6.ders materyalleri\280PX-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785926"/>
            <a:ext cx="2339332" cy="1428760"/>
          </a:xfrm>
          <a:prstGeom prst="rect">
            <a:avLst/>
          </a:prstGeom>
          <a:noFill/>
        </p:spPr>
      </p:pic>
      <p:pic>
        <p:nvPicPr>
          <p:cNvPr id="21507" name="Picture 3" descr="C:\Users\Exper\Desktop\E-Etüt Projesi Dökümanları\6.ders materyalleri\toothpaste9153985ff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3000372"/>
            <a:ext cx="1571636" cy="1571636"/>
          </a:xfrm>
          <a:prstGeom prst="rect">
            <a:avLst/>
          </a:prstGeom>
          <a:noFill/>
        </p:spPr>
      </p:pic>
      <p:pic>
        <p:nvPicPr>
          <p:cNvPr id="21509" name="Picture 5" descr="C:\Users\Exper\Desktop\E-Etüt Projesi Dökümanları\6.ders materyalleri\kimyas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60232" y="4374232"/>
            <a:ext cx="2483768" cy="2483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GÜNLÜK YAŞAMDA BAZLAR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Yemek sodası olarak bilinen kabartma tozu, bir çeşit baz olan sodyum bikarbonat içerir.</a:t>
            </a:r>
          </a:p>
          <a:p>
            <a:endParaRPr lang="tr-TR" dirty="0" smtClean="0"/>
          </a:p>
          <a:p>
            <a:r>
              <a:rPr lang="tr-TR" dirty="0" smtClean="0"/>
              <a:t>                </a:t>
            </a:r>
            <a:r>
              <a:rPr lang="tr-TR" dirty="0" smtClean="0"/>
              <a:t>Kireç </a:t>
            </a:r>
            <a:r>
              <a:rPr lang="tr-TR" dirty="0" smtClean="0"/>
              <a:t>suyu bir çeşit bazdır.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Potasyum hidroksit,( KOH) Arap </a:t>
            </a:r>
          </a:p>
          <a:p>
            <a:pPr>
              <a:buNone/>
            </a:pPr>
            <a:r>
              <a:rPr lang="tr-TR" dirty="0" smtClean="0"/>
              <a:t>sabunu yapımında kullanılır.</a:t>
            </a:r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22531" name="Picture 3" descr="C:\Users\Exper\Desktop\E-Etüt Projesi Dökümanları\6.ders materyalleri\KABARTMATOZ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43702" y="2428868"/>
            <a:ext cx="2222177" cy="2136927"/>
          </a:xfrm>
          <a:prstGeom prst="rect">
            <a:avLst/>
          </a:prstGeom>
          <a:noFill/>
        </p:spPr>
      </p:pic>
      <p:pic>
        <p:nvPicPr>
          <p:cNvPr id="22532" name="Picture 4" descr="C:\Users\Exper\Desktop\E-Etüt Projesi Dökümanları\6.ders materyalleri\ANTALY~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71744"/>
            <a:ext cx="2160239" cy="1512168"/>
          </a:xfrm>
          <a:prstGeom prst="rect">
            <a:avLst/>
          </a:prstGeom>
          <a:noFill/>
        </p:spPr>
      </p:pic>
      <p:pic>
        <p:nvPicPr>
          <p:cNvPr id="22533" name="Picture 5" descr="C:\Users\Exper\Desktop\E-Etüt Projesi Dökümanları\6.ders materyalleri\arap-sabunu_2829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5000636"/>
            <a:ext cx="2764904" cy="18573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1071546"/>
            <a:ext cx="72390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ASİT VE BAZLARIN ORTAK ÖZELLİKLERİ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786058"/>
            <a:ext cx="7239000" cy="3669678"/>
          </a:xfrm>
        </p:spPr>
        <p:txBody>
          <a:bodyPr/>
          <a:lstStyle/>
          <a:p>
            <a:r>
              <a:rPr lang="tr-TR" dirty="0" smtClean="0"/>
              <a:t>Sulu çözeltileri elektriği iletir.</a:t>
            </a:r>
          </a:p>
          <a:p>
            <a:r>
              <a:rPr lang="tr-TR" dirty="0" smtClean="0"/>
              <a:t>Turnusol kağıdına etki ederler.</a:t>
            </a:r>
          </a:p>
          <a:p>
            <a:r>
              <a:rPr lang="tr-TR" dirty="0" smtClean="0"/>
              <a:t>Parçalayıcı ve tahriş edicidirler.</a:t>
            </a:r>
          </a:p>
          <a:p>
            <a:r>
              <a:rPr lang="tr-TR" dirty="0" smtClean="0"/>
              <a:t>Bir araya gelerek tuz ve su oluştururlar.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ASİTLİK VE BAZLIK ÖLÇÜSÜ “pH”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14488"/>
            <a:ext cx="7239000" cy="4741248"/>
          </a:xfrm>
        </p:spPr>
        <p:txBody>
          <a:bodyPr/>
          <a:lstStyle/>
          <a:p>
            <a:r>
              <a:rPr lang="tr-TR" dirty="0" smtClean="0"/>
              <a:t>Günümüzde asit ve bazları ayırt etmek amacıyla ya da asit ve bazların kuvvetini tespit etmek amacıyla pH ölçeği kullanılmaktadır.</a:t>
            </a:r>
          </a:p>
          <a:p>
            <a:r>
              <a:rPr lang="tr-TR" dirty="0" smtClean="0"/>
              <a:t>pH “Power of Hydrogen (Hidrojenin Gücü)” sözcüklerinin kısaltmasıdır. Asit ve baz içerisine batırılan pH kağıdının rengi değişir. pH kağıdının rengi pH ölçeğindeki renklerle karşılaştırılarak pH değeri tespit edilir.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785794"/>
            <a:ext cx="7239000" cy="5669942"/>
          </a:xfrm>
        </p:spPr>
        <p:txBody>
          <a:bodyPr/>
          <a:lstStyle/>
          <a:p>
            <a:r>
              <a:rPr lang="tr-TR" dirty="0" smtClean="0"/>
              <a:t>pH ölçeği 0 ile 14 arasındadır. Ölçeğe göre </a:t>
            </a:r>
            <a:r>
              <a:rPr lang="tr-TR" i="1" dirty="0" smtClean="0"/>
              <a:t>0-7</a:t>
            </a:r>
            <a:r>
              <a:rPr lang="tr-TR" dirty="0" smtClean="0"/>
              <a:t> arasındaki maddeler </a:t>
            </a:r>
            <a:r>
              <a:rPr lang="tr-TR" b="1" i="1" dirty="0" smtClean="0">
                <a:solidFill>
                  <a:srgbClr val="FF0000"/>
                </a:solidFill>
              </a:rPr>
              <a:t>asidik</a:t>
            </a:r>
            <a:r>
              <a:rPr lang="tr-TR" b="1" dirty="0" smtClean="0"/>
              <a:t>,</a:t>
            </a:r>
            <a:r>
              <a:rPr lang="tr-TR" dirty="0" smtClean="0"/>
              <a:t> </a:t>
            </a:r>
            <a:r>
              <a:rPr lang="tr-TR" i="1" dirty="0" smtClean="0"/>
              <a:t>7-14</a:t>
            </a:r>
            <a:r>
              <a:rPr lang="tr-TR" dirty="0" smtClean="0"/>
              <a:t> arasında olan maddeler ise </a:t>
            </a:r>
            <a:r>
              <a:rPr lang="tr-TR" b="1" i="1" dirty="0" smtClean="0">
                <a:solidFill>
                  <a:srgbClr val="FF0000"/>
                </a:solidFill>
              </a:rPr>
              <a:t>bazik</a:t>
            </a:r>
            <a:r>
              <a:rPr lang="tr-TR" b="1" dirty="0" smtClean="0"/>
              <a:t> </a:t>
            </a:r>
            <a:r>
              <a:rPr lang="tr-TR" dirty="0" smtClean="0"/>
              <a:t>özellik gösterir. pH’ı </a:t>
            </a:r>
            <a:r>
              <a:rPr lang="tr-TR" i="1" dirty="0" smtClean="0"/>
              <a:t>7</a:t>
            </a:r>
            <a:r>
              <a:rPr lang="tr-TR" dirty="0" smtClean="0"/>
              <a:t> olan maddeler ise </a:t>
            </a:r>
            <a:r>
              <a:rPr lang="tr-TR" b="1" i="1" dirty="0" smtClean="0">
                <a:solidFill>
                  <a:srgbClr val="FF0000"/>
                </a:solidFill>
              </a:rPr>
              <a:t>nötr</a:t>
            </a:r>
            <a:r>
              <a:rPr lang="tr-TR" i="1" dirty="0" smtClean="0"/>
              <a:t>dür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50921" t="33403" r="12566" b="20960"/>
          <a:stretch>
            <a:fillRect/>
          </a:stretch>
        </p:blipFill>
        <p:spPr bwMode="auto">
          <a:xfrm>
            <a:off x="1142976" y="2428868"/>
            <a:ext cx="6006287" cy="4220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</a:t>
            </a:r>
            <a:r>
              <a:rPr lang="tr-TR" dirty="0" smtClean="0"/>
              <a:t>h metre</a:t>
            </a:r>
            <a:endParaRPr lang="tr-TR" dirty="0"/>
          </a:p>
        </p:txBody>
      </p:sp>
      <p:pic>
        <p:nvPicPr>
          <p:cNvPr id="6" name="5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643446"/>
            <a:ext cx="7643866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14282" y="1571612"/>
            <a:ext cx="7499791" cy="2940259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0"/>
            <a:ext cx="7239000" cy="1143000"/>
          </a:xfrm>
        </p:spPr>
        <p:txBody>
          <a:bodyPr/>
          <a:lstStyle/>
          <a:p>
            <a:r>
              <a:rPr lang="tr-TR" dirty="0" smtClean="0"/>
              <a:t>GÜNLÜK HAYATTA </a:t>
            </a:r>
            <a:r>
              <a:rPr lang="tr-TR" dirty="0" err="1" smtClean="0"/>
              <a:t>pH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8789" r="6250"/>
          <a:stretch>
            <a:fillRect/>
          </a:stretch>
        </p:blipFill>
        <p:spPr bwMode="auto">
          <a:xfrm>
            <a:off x="0" y="1571612"/>
            <a:ext cx="914400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İNDİKATÖRLER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00240"/>
            <a:ext cx="7239000" cy="4455496"/>
          </a:xfrm>
        </p:spPr>
        <p:txBody>
          <a:bodyPr/>
          <a:lstStyle/>
          <a:p>
            <a:r>
              <a:rPr lang="tr-TR" dirty="0" smtClean="0"/>
              <a:t>İki  maddeyi birbirinden ayıran veya bilinmeyen bir maddenin hangi madde olduğunu bilmemize yarayan maddelere denir</a:t>
            </a:r>
            <a:r>
              <a:rPr lang="tr-TR" dirty="0" smtClean="0"/>
              <a:t>.</a:t>
            </a:r>
            <a:endParaRPr lang="tr-TR" dirty="0" smtClean="0"/>
          </a:p>
          <a:p>
            <a:r>
              <a:rPr lang="tr-TR" dirty="0" smtClean="0"/>
              <a:t>Ayıraç ya da belirteç de denir</a:t>
            </a:r>
            <a:r>
              <a:rPr lang="tr-TR" dirty="0" smtClean="0"/>
              <a:t>.</a:t>
            </a:r>
            <a:endParaRPr lang="tr-TR" dirty="0" smtClean="0"/>
          </a:p>
          <a:p>
            <a:r>
              <a:rPr lang="tr-TR" dirty="0" smtClean="0"/>
              <a:t>Asit ve baz indikatörü olarak birçok madde kullanılmaktadır.</a:t>
            </a:r>
          </a:p>
          <a:p>
            <a:pPr>
              <a:buNone/>
            </a:pP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Asitlerin </a:t>
            </a:r>
            <a:r>
              <a:rPr lang="tr-TR" dirty="0" smtClean="0"/>
              <a:t>Özellikleri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tr-TR" dirty="0" smtClean="0"/>
              <a:t>Sulu çözeltilerinde H</a:t>
            </a:r>
            <a:r>
              <a:rPr lang="tr-TR" baseline="30000" dirty="0" smtClean="0"/>
              <a:t>+</a:t>
            </a:r>
            <a:r>
              <a:rPr lang="tr-TR" dirty="0" smtClean="0"/>
              <a:t> iyonu verirler.</a:t>
            </a:r>
          </a:p>
          <a:p>
            <a:pPr lvl="0"/>
            <a:r>
              <a:rPr lang="tr-TR" dirty="0" smtClean="0"/>
              <a:t>Tatları ekşidir.</a:t>
            </a:r>
          </a:p>
          <a:p>
            <a:pPr lvl="0"/>
            <a:r>
              <a:rPr lang="tr-TR" dirty="0" smtClean="0"/>
              <a:t>Ciltte yanma hissi uyandırırlar.</a:t>
            </a:r>
          </a:p>
          <a:p>
            <a:pPr>
              <a:buNone/>
            </a:pPr>
            <a:r>
              <a:rPr lang="tr-TR" b="1" dirty="0" smtClean="0"/>
              <a:t>	NOT</a:t>
            </a:r>
            <a:r>
              <a:rPr lang="tr-TR" b="1" dirty="0" smtClean="0"/>
              <a:t>:</a:t>
            </a:r>
            <a:r>
              <a:rPr lang="tr-TR" dirty="0" smtClean="0"/>
              <a:t> Cam temizleme sıvılarının bazik özellik göstermesi yapısında bulunan amonyaktan (NH</a:t>
            </a:r>
            <a:r>
              <a:rPr lang="tr-TR" baseline="-25000" dirty="0" smtClean="0"/>
              <a:t>3</a:t>
            </a:r>
            <a:r>
              <a:rPr lang="tr-TR" dirty="0" smtClean="0"/>
              <a:t>) kaynaklanır. Amonyak suda çözündüğünde OH</a:t>
            </a:r>
            <a:r>
              <a:rPr lang="tr-TR" baseline="30000" dirty="0" smtClean="0"/>
              <a:t>-</a:t>
            </a:r>
            <a:r>
              <a:rPr lang="tr-TR" dirty="0" smtClean="0"/>
              <a:t> iyonu verir</a:t>
            </a:r>
            <a:r>
              <a:rPr lang="tr-TR" dirty="0" smtClean="0"/>
              <a:t>.</a:t>
            </a:r>
            <a:endParaRPr lang="tr-TR" dirty="0" smtClean="0"/>
          </a:p>
          <a:p>
            <a:pPr lvl="0"/>
            <a:r>
              <a:rPr lang="tr-TR" dirty="0" smtClean="0"/>
              <a:t>Mavi turnusol kâğıdını kırmızıya çevirirler. Sulu çözeltileri elektrik akımını iletir.</a:t>
            </a:r>
          </a:p>
          <a:p>
            <a:pPr lvl="0"/>
            <a:r>
              <a:rPr lang="tr-TR" dirty="0" smtClean="0"/>
              <a:t>Metallerle tepkimelerinde H</a:t>
            </a:r>
            <a:r>
              <a:rPr lang="tr-TR" baseline="-25000" dirty="0" smtClean="0"/>
              <a:t>2</a:t>
            </a:r>
            <a:r>
              <a:rPr lang="tr-TR" dirty="0" smtClean="0"/>
              <a:t> gazı açığa çıkar.</a:t>
            </a:r>
          </a:p>
          <a:p>
            <a:pPr lvl="0"/>
            <a:r>
              <a:rPr lang="tr-TR" dirty="0" smtClean="0"/>
              <a:t>Limon, çilek, elma, sirke, üzüm, süt, aspirin, kahve, yağmur suyu, idrar, mide öz suyu vb. asit özelliği gösterir.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/>
          <a:lstStyle/>
          <a:p>
            <a:r>
              <a:rPr lang="tr-TR" dirty="0" smtClean="0"/>
              <a:t>TURNUSOL KAĞIDI</a:t>
            </a:r>
            <a:endParaRPr lang="tr-TR" dirty="0"/>
          </a:p>
        </p:txBody>
      </p:sp>
      <p:pic>
        <p:nvPicPr>
          <p:cNvPr id="23554" name="Picture 2" descr="C:\Users\Exper\Desktop\E-Etüt Projesi Dökümanları\6.ders materyalleri\turnusol-kagidi_609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0174"/>
            <a:ext cx="8143900" cy="5115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/>
          <a:lstStyle/>
          <a:p>
            <a:r>
              <a:rPr lang="tr-TR" dirty="0" smtClean="0"/>
              <a:t>TURNUSOL KAĞIDI</a:t>
            </a:r>
            <a:endParaRPr lang="tr-TR" dirty="0"/>
          </a:p>
        </p:txBody>
      </p:sp>
      <p:pic>
        <p:nvPicPr>
          <p:cNvPr id="24578" name="Picture 2" descr="C:\Users\Exper\Desktop\E-Etüt Projesi Dökümanları\6.ders materyalleri\asitnedi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2571744"/>
            <a:ext cx="3785742" cy="2786082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357158" y="1357298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smtClean="0">
                <a:solidFill>
                  <a:srgbClr val="0070C0"/>
                </a:solidFill>
              </a:rPr>
              <a:t>Mavi turnusol kağıdı </a:t>
            </a:r>
            <a:r>
              <a:rPr lang="tr-TR" sz="2400" b="1" dirty="0" smtClean="0">
                <a:solidFill>
                  <a:srgbClr val="FF0000"/>
                </a:solidFill>
              </a:rPr>
              <a:t>asitte kırmızıya </a:t>
            </a:r>
            <a:r>
              <a:rPr lang="tr-TR" sz="2400" b="1" dirty="0" smtClean="0">
                <a:solidFill>
                  <a:srgbClr val="0070C0"/>
                </a:solidFill>
              </a:rPr>
              <a:t>dönüşür.</a:t>
            </a:r>
            <a:endParaRPr lang="tr-TR" sz="2400" b="1" dirty="0">
              <a:solidFill>
                <a:srgbClr val="0070C0"/>
              </a:solidFill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4857752" y="5286388"/>
            <a:ext cx="3024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solidFill>
                  <a:srgbClr val="FF0000"/>
                </a:solidFill>
              </a:rPr>
              <a:t>Kırmızı turnusol kağıdı </a:t>
            </a:r>
            <a:r>
              <a:rPr lang="tr-TR" sz="2800" b="1" dirty="0" smtClean="0">
                <a:solidFill>
                  <a:srgbClr val="0070C0"/>
                </a:solidFill>
              </a:rPr>
              <a:t>bazda maviye </a:t>
            </a:r>
            <a:r>
              <a:rPr lang="tr-TR" sz="2800" b="1" dirty="0" smtClean="0">
                <a:solidFill>
                  <a:srgbClr val="FF0000"/>
                </a:solidFill>
              </a:rPr>
              <a:t>dönüşür.</a:t>
            </a:r>
            <a:endParaRPr lang="tr-TR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FENOLFTALEİN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Asitlerde renksiz, bazlarda </a:t>
            </a:r>
            <a:r>
              <a:rPr lang="tr-TR" dirty="0" smtClean="0">
                <a:solidFill>
                  <a:schemeClr val="bg2">
                    <a:lumMod val="50000"/>
                  </a:schemeClr>
                </a:solidFill>
              </a:rPr>
              <a:t>pembe-mor</a:t>
            </a:r>
            <a:r>
              <a:rPr lang="tr-TR" dirty="0" smtClean="0"/>
              <a:t> renk verir.</a:t>
            </a:r>
            <a:endParaRPr lang="tr-TR" dirty="0"/>
          </a:p>
        </p:txBody>
      </p:sp>
      <p:pic>
        <p:nvPicPr>
          <p:cNvPr id="25602" name="Picture 2" descr="C:\Users\Exper\Desktop\E-Etüt Projesi Dökümanları\6.ders materyalleri\pr_01_14937_m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564904"/>
            <a:ext cx="3882593" cy="3656108"/>
          </a:xfrm>
          <a:prstGeom prst="rect">
            <a:avLst/>
          </a:prstGeom>
          <a:noFill/>
        </p:spPr>
      </p:pic>
      <p:sp>
        <p:nvSpPr>
          <p:cNvPr id="5" name="4 Metin kutusu"/>
          <p:cNvSpPr txBox="1"/>
          <p:nvPr/>
        </p:nvSpPr>
        <p:spPr>
          <a:xfrm>
            <a:off x="1428728" y="3857628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 smtClean="0">
                <a:solidFill>
                  <a:srgbClr val="FF0000"/>
                </a:solidFill>
              </a:rPr>
              <a:t>ASİT</a:t>
            </a:r>
            <a:endParaRPr lang="tr-TR" sz="2400" b="1" i="1" dirty="0">
              <a:solidFill>
                <a:srgbClr val="FF0000"/>
              </a:solidFill>
            </a:endParaRPr>
          </a:p>
        </p:txBody>
      </p:sp>
      <p:sp>
        <p:nvSpPr>
          <p:cNvPr id="6" name="5 Metin kutusu"/>
          <p:cNvSpPr txBox="1"/>
          <p:nvPr/>
        </p:nvSpPr>
        <p:spPr>
          <a:xfrm>
            <a:off x="6300192" y="5229200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i="1" dirty="0" smtClean="0">
                <a:solidFill>
                  <a:srgbClr val="FF0000"/>
                </a:solidFill>
              </a:rPr>
              <a:t>BAZ</a:t>
            </a:r>
            <a:endParaRPr lang="tr-TR" sz="24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METİL ORANJ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Asitlerde </a:t>
            </a:r>
            <a:r>
              <a:rPr lang="tr-TR" dirty="0" smtClean="0">
                <a:solidFill>
                  <a:srgbClr val="FF0000"/>
                </a:solidFill>
              </a:rPr>
              <a:t>kırmızı</a:t>
            </a:r>
            <a:r>
              <a:rPr lang="tr-TR" dirty="0" smtClean="0"/>
              <a:t> bazlarda </a:t>
            </a:r>
            <a:r>
              <a:rPr lang="tr-TR" dirty="0" smtClean="0">
                <a:solidFill>
                  <a:srgbClr val="FFC000"/>
                </a:solidFill>
              </a:rPr>
              <a:t>sarı</a:t>
            </a:r>
            <a:r>
              <a:rPr lang="tr-TR" dirty="0" smtClean="0"/>
              <a:t> renk verir.</a:t>
            </a:r>
            <a:endParaRPr lang="tr-TR" dirty="0"/>
          </a:p>
        </p:txBody>
      </p:sp>
      <p:pic>
        <p:nvPicPr>
          <p:cNvPr id="26626" name="Picture 2" descr="C:\Users\Exper\Desktop\E-Etüt Projesi Dökümanları\6.ders materyalleri\800px-Methyl_orange_020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214554"/>
            <a:ext cx="7416824" cy="4181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İNDİKATÖRLER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 smtClean="0"/>
              <a:t>Bunların dışında;</a:t>
            </a:r>
          </a:p>
          <a:p>
            <a:r>
              <a:rPr lang="tr-TR" dirty="0" smtClean="0"/>
              <a:t>Timol Mavisi</a:t>
            </a:r>
          </a:p>
          <a:p>
            <a:r>
              <a:rPr lang="tr-TR" dirty="0" smtClean="0"/>
              <a:t>Bromkrezol Yeşili</a:t>
            </a:r>
          </a:p>
          <a:p>
            <a:r>
              <a:rPr lang="tr-TR" dirty="0" smtClean="0"/>
              <a:t>Fenol Kırmızısı</a:t>
            </a:r>
          </a:p>
          <a:p>
            <a:r>
              <a:rPr lang="tr-TR" dirty="0" smtClean="0"/>
              <a:t>Alizarin Sarısı vb. birçok standart indikatör bulunmaktadır.</a:t>
            </a:r>
          </a:p>
          <a:p>
            <a:r>
              <a:rPr lang="tr-TR" dirty="0" smtClean="0"/>
              <a:t>Ayrıca doğal maddelerden de indikatör elde edilebilir.</a:t>
            </a:r>
          </a:p>
          <a:p>
            <a:pPr>
              <a:buNone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DOĞAL İNDİKATÖRLER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Standart indikatörlerin dışında birçok bitkiden de doğal indikatör elde edilebilir.</a:t>
            </a:r>
          </a:p>
          <a:p>
            <a:r>
              <a:rPr lang="tr-TR" dirty="0" smtClean="0"/>
              <a:t>Bunlar;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Kırmızı soğan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Kara lahana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Nar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Ateş dikeni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/>
              <a:t>Gül vb.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KIRMIZI SOĞAN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Kırmızı soğan kabuğu alkol ve suda bekletildiği zaman asitlerde kırmızı-pembe bazlarda sarı-yeşil renk verir.</a:t>
            </a:r>
            <a:endParaRPr lang="tr-TR" dirty="0"/>
          </a:p>
        </p:txBody>
      </p:sp>
      <p:pic>
        <p:nvPicPr>
          <p:cNvPr id="28674" name="Picture 2" descr="HCl + soğan kabuğu (2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501008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3" descr="NaOH + soğan kabuğ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501008"/>
            <a:ext cx="3426700" cy="25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KARALAHANA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Eğer kara lahana suyuna asidik bir madde eklenirse, karışımın rengi kırmızıya; bazik bir madde eklenirse, yeşile döner. </a:t>
            </a:r>
            <a:endParaRPr lang="tr-TR" dirty="0"/>
          </a:p>
        </p:txBody>
      </p:sp>
      <p:pic>
        <p:nvPicPr>
          <p:cNvPr id="27650" name="Picture 2" descr="C:\Users\Exper\Desktop\E-Etüt Projesi Dökümanları\6.ders materyalleri\51224_296205013739717_296204603739758_46899_1627_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3356992"/>
            <a:ext cx="5112568" cy="28438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TUZLAR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tr-TR" sz="3000" dirty="0" smtClean="0"/>
              <a:t>Asitler ve bazlar tepkimeye girdiğinde </a:t>
            </a:r>
            <a:r>
              <a:rPr lang="tr-TR" sz="3000" dirty="0" smtClean="0">
                <a:solidFill>
                  <a:srgbClr val="FF0000"/>
                </a:solidFill>
              </a:rPr>
              <a:t>tuz ve </a:t>
            </a:r>
            <a:r>
              <a:rPr lang="tr-TR" sz="3000" dirty="0" smtClean="0">
                <a:solidFill>
                  <a:srgbClr val="FF0000"/>
                </a:solidFill>
              </a:rPr>
              <a:t>su </a:t>
            </a:r>
            <a:r>
              <a:rPr lang="tr-TR" sz="3000" dirty="0" smtClean="0"/>
              <a:t>oluşur. </a:t>
            </a:r>
          </a:p>
          <a:p>
            <a:pPr>
              <a:buFont typeface="Wingdings" pitchFamily="2" charset="2"/>
              <a:buChar char="v"/>
            </a:pPr>
            <a:r>
              <a:rPr lang="tr-TR" sz="3000" dirty="0" smtClean="0"/>
              <a:t>Bu olaya nötrleşme tepkimesi denir. </a:t>
            </a:r>
            <a:r>
              <a:rPr lang="tr-TR" sz="3000" dirty="0" smtClean="0"/>
              <a:t>Bu olayda </a:t>
            </a:r>
            <a:r>
              <a:rPr lang="tr-TR" sz="3000" dirty="0" smtClean="0"/>
              <a:t>asit ve baz bir birinin etkilerini </a:t>
            </a:r>
            <a:r>
              <a:rPr lang="tr-TR" sz="3000" dirty="0" smtClean="0"/>
              <a:t>yok ettiği </a:t>
            </a:r>
            <a:r>
              <a:rPr lang="tr-TR" sz="3000" dirty="0" smtClean="0"/>
              <a:t>için, asit ve </a:t>
            </a:r>
            <a:r>
              <a:rPr lang="tr-TR" sz="3000" dirty="0" smtClean="0"/>
              <a:t>baz etkileşmesine </a:t>
            </a:r>
            <a:r>
              <a:rPr lang="tr-TR" sz="3000" dirty="0" smtClean="0">
                <a:solidFill>
                  <a:srgbClr val="FF0000"/>
                </a:solidFill>
              </a:rPr>
              <a:t>nötrleşme tepkimesi </a:t>
            </a:r>
            <a:r>
              <a:rPr lang="tr-TR" sz="3000" dirty="0" smtClean="0"/>
              <a:t>adı verilir.</a:t>
            </a:r>
          </a:p>
          <a:p>
            <a:pPr>
              <a:buNone/>
            </a:pPr>
            <a:endParaRPr lang="tr-TR" sz="3600" dirty="0" smtClean="0"/>
          </a:p>
          <a:p>
            <a:pPr>
              <a:buNone/>
            </a:pPr>
            <a:r>
              <a:rPr lang="tr-TR" sz="3600" dirty="0" smtClean="0"/>
              <a:t>NaOH + HCl            NaCl + H</a:t>
            </a:r>
            <a:r>
              <a:rPr lang="tr-TR" sz="3600" baseline="-25000" dirty="0" smtClean="0"/>
              <a:t>2</a:t>
            </a:r>
            <a:r>
              <a:rPr lang="tr-TR" sz="3600" dirty="0" smtClean="0"/>
              <a:t>O</a:t>
            </a:r>
            <a:endParaRPr lang="tr-TR" sz="3600" dirty="0" smtClean="0"/>
          </a:p>
          <a:p>
            <a:endParaRPr lang="tr-TR" dirty="0"/>
          </a:p>
        </p:txBody>
      </p:sp>
      <p:cxnSp>
        <p:nvCxnSpPr>
          <p:cNvPr id="7" name="6 Düz Ok Bağlayıcısı"/>
          <p:cNvCxnSpPr/>
          <p:nvPr/>
        </p:nvCxnSpPr>
        <p:spPr>
          <a:xfrm>
            <a:off x="3000364" y="5929330"/>
            <a:ext cx="150019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TUZLARIN GENEL ÖZELLİKLERİ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2000240"/>
            <a:ext cx="7239000" cy="4455496"/>
          </a:xfrm>
        </p:spPr>
        <p:txBody>
          <a:bodyPr>
            <a:normAutofit/>
          </a:bodyPr>
          <a:lstStyle/>
          <a:p>
            <a:r>
              <a:rPr lang="tr-TR" dirty="0" smtClean="0"/>
              <a:t>Tuz çözeltileri, asit ve baz çözeltileri gibi elektrik akımını iletir. Katı halde elektrik akımını iletmezler.</a:t>
            </a:r>
          </a:p>
          <a:p>
            <a:r>
              <a:rPr lang="tr-TR" dirty="0" smtClean="0"/>
              <a:t>Çünkü tuzlar su içinde iyonlarına ayrışır. </a:t>
            </a:r>
            <a:r>
              <a:rPr lang="tr-TR" b="1" dirty="0" smtClean="0"/>
              <a:t>Su içinde serbest hâlde gezebilen iyonlar elektrik akımını iletir</a:t>
            </a:r>
            <a:r>
              <a:rPr lang="tr-TR" dirty="0" smtClean="0"/>
              <a:t>. </a:t>
            </a:r>
          </a:p>
          <a:p>
            <a:r>
              <a:rPr lang="tr-TR" dirty="0" smtClean="0"/>
              <a:t>Tuzlar turnusol kağıdına etki etmez</a:t>
            </a:r>
          </a:p>
          <a:p>
            <a:r>
              <a:rPr lang="tr-TR" dirty="0" smtClean="0"/>
              <a:t>Kristal yapılıdırlar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KUVVETLİ VE ZAYIF ASİTLER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tr-TR" dirty="0" smtClean="0"/>
              <a:t>Sulu çözeltilerinde büyük oranda iyonlarına ayrışabilen  asitlere </a:t>
            </a:r>
            <a:r>
              <a:rPr lang="tr-TR" b="1" u="sng" dirty="0" smtClean="0"/>
              <a:t>kuvvetli asit denir.</a:t>
            </a:r>
          </a:p>
          <a:p>
            <a:pPr>
              <a:lnSpc>
                <a:spcPct val="80000"/>
              </a:lnSpc>
              <a:buNone/>
            </a:pPr>
            <a:endParaRPr lang="tr-TR" b="1" u="sng" dirty="0" smtClean="0"/>
          </a:p>
          <a:p>
            <a:pPr>
              <a:lnSpc>
                <a:spcPct val="80000"/>
              </a:lnSpc>
            </a:pPr>
            <a:r>
              <a:rPr lang="tr-TR" dirty="0" smtClean="0"/>
              <a:t>Kuvvetli asitler çok tahriş edici ve yakıcıdır. Bu yüzden dikkatli kullanılmalıdır.</a:t>
            </a:r>
          </a:p>
          <a:p>
            <a:pPr>
              <a:lnSpc>
                <a:spcPct val="80000"/>
              </a:lnSpc>
              <a:buNone/>
            </a:pPr>
            <a:endParaRPr lang="tr-TR" dirty="0" smtClean="0"/>
          </a:p>
          <a:p>
            <a:r>
              <a:rPr lang="tr-TR" dirty="0" smtClean="0"/>
              <a:t>Günlük hayatta tükettiğimiz bazı gıdaların yapısında asit bulunur. Bu asitler </a:t>
            </a:r>
            <a:r>
              <a:rPr lang="tr-TR" dirty="0" smtClean="0"/>
              <a:t>ise</a:t>
            </a:r>
            <a:r>
              <a:rPr lang="tr-TR" b="1" dirty="0" smtClean="0"/>
              <a:t> </a:t>
            </a:r>
            <a:r>
              <a:rPr lang="tr-TR" b="1" u="sng" dirty="0" smtClean="0"/>
              <a:t>zayıf asittir.</a:t>
            </a:r>
            <a:endParaRPr lang="tr-TR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GÜNLÜK YAŞAMDA TUZLAR</a:t>
            </a:r>
            <a:endParaRPr lang="tr-TR" dirty="0"/>
          </a:p>
        </p:txBody>
      </p:sp>
      <p:sp>
        <p:nvSpPr>
          <p:cNvPr id="5" name="4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Yemek tuzu</a:t>
            </a:r>
          </a:p>
          <a:p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 smtClean="0"/>
          </a:p>
          <a:p>
            <a:r>
              <a:rPr lang="tr-TR" dirty="0" smtClean="0"/>
              <a:t>Çamaşır sodası</a:t>
            </a:r>
          </a:p>
          <a:p>
            <a:pPr>
              <a:buNone/>
            </a:pPr>
            <a:endParaRPr lang="tr-TR" dirty="0"/>
          </a:p>
        </p:txBody>
      </p:sp>
      <p:pic>
        <p:nvPicPr>
          <p:cNvPr id="29698" name="Picture 2" descr="C:\Users\Exper\Desktop\E-Etüt Projesi Dökümanları\6.ders materyalleri\2861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00956" y="1484784"/>
            <a:ext cx="2385272" cy="2444282"/>
          </a:xfrm>
          <a:prstGeom prst="rect">
            <a:avLst/>
          </a:prstGeom>
          <a:noFill/>
        </p:spPr>
      </p:pic>
      <p:pic>
        <p:nvPicPr>
          <p:cNvPr id="29699" name="Picture 3" descr="C:\Users\Exper\Desktop\E-Etüt Projesi Dökümanları\6.ders materyalleri\Perla_Blanca_Sod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4071942"/>
            <a:ext cx="2428892" cy="25168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426170"/>
          </a:xfrm>
        </p:spPr>
        <p:txBody>
          <a:bodyPr>
            <a:normAutofit/>
          </a:bodyPr>
          <a:lstStyle/>
          <a:p>
            <a:r>
              <a:rPr lang="tr-TR" dirty="0" smtClean="0"/>
              <a:t>ASİT, BAZ ve TUZLARIN ORTAK ÖZELLİKLERİ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2500306"/>
            <a:ext cx="8229600" cy="4014497"/>
          </a:xfrm>
        </p:spPr>
        <p:txBody>
          <a:bodyPr/>
          <a:lstStyle/>
          <a:p>
            <a:r>
              <a:rPr lang="tr-TR" dirty="0" smtClean="0"/>
              <a:t>Sulu çözeltileri elektriği iletir.</a:t>
            </a:r>
          </a:p>
          <a:p>
            <a:r>
              <a:rPr lang="tr-TR" dirty="0" smtClean="0"/>
              <a:t>İyonik yapıda suda çözünürler.</a:t>
            </a:r>
          </a:p>
          <a:p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1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b="1" dirty="0" smtClean="0"/>
              <a:t>Asitlerin bazlarla tepkimelerinde  tuz ve su</a:t>
            </a:r>
          </a:p>
          <a:p>
            <a:pPr>
              <a:buNone/>
            </a:pPr>
            <a:r>
              <a:rPr lang="tr-TR" b="1" dirty="0" smtClean="0"/>
              <a:t>oluşur. Bu olaya ne ad verilir ?    </a:t>
            </a:r>
          </a:p>
          <a:p>
            <a:pPr>
              <a:buNone/>
            </a:pPr>
            <a:r>
              <a:rPr lang="tr-TR" b="1" dirty="0" smtClean="0"/>
              <a:t>A ) Sentez                       B ) Hidroliz   </a:t>
            </a:r>
          </a:p>
          <a:p>
            <a:pPr>
              <a:buNone/>
            </a:pPr>
            <a:r>
              <a:rPr lang="tr-TR" b="1" dirty="0" smtClean="0"/>
              <a:t>C ) Nötürleşme              D )  Yanma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2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tr-TR" b="1" dirty="0" smtClean="0"/>
              <a:t>	Aşağıdakilerden </a:t>
            </a:r>
            <a:r>
              <a:rPr lang="tr-TR" b="1" dirty="0" smtClean="0"/>
              <a:t>hangisi asit ve bazların ortak   özelliği değildir ?</a:t>
            </a:r>
          </a:p>
          <a:p>
            <a:pPr marL="609600" indent="-609600">
              <a:buFont typeface="Wingdings" pitchFamily="2" charset="2"/>
              <a:buNone/>
            </a:pPr>
            <a:r>
              <a:rPr lang="tr-TR" b="1" dirty="0" smtClean="0"/>
              <a:t>     A ) </a:t>
            </a:r>
            <a:r>
              <a:rPr lang="tr-TR" b="1" dirty="0" smtClean="0"/>
              <a:t> Sulu </a:t>
            </a:r>
            <a:r>
              <a:rPr lang="tr-TR" b="1" dirty="0" smtClean="0"/>
              <a:t>çözeltileri elektrik akımı iletir.</a:t>
            </a:r>
          </a:p>
          <a:p>
            <a:pPr marL="609600" indent="-609600">
              <a:buFont typeface="Wingdings" pitchFamily="2" charset="2"/>
              <a:buNone/>
            </a:pPr>
            <a:r>
              <a:rPr lang="tr-TR" b="1" dirty="0" smtClean="0"/>
              <a:t>     B )  Ele kayganlık hissi verir.</a:t>
            </a:r>
          </a:p>
          <a:p>
            <a:pPr marL="609600" indent="-609600">
              <a:buFont typeface="Wingdings" pitchFamily="2" charset="2"/>
              <a:buNone/>
            </a:pPr>
            <a:r>
              <a:rPr lang="tr-TR" b="1" dirty="0" smtClean="0"/>
              <a:t>    </a:t>
            </a:r>
            <a:r>
              <a:rPr lang="tr-TR" b="1" dirty="0" smtClean="0"/>
              <a:t> C </a:t>
            </a:r>
            <a:r>
              <a:rPr lang="tr-TR" b="1" dirty="0" smtClean="0"/>
              <a:t>)  Turnusol  kağıdında renk değişikliği </a:t>
            </a:r>
            <a:r>
              <a:rPr lang="tr-TR" b="1" dirty="0" smtClean="0"/>
              <a:t>	  olur</a:t>
            </a:r>
            <a:r>
              <a:rPr lang="tr-TR" b="1" dirty="0" smtClean="0"/>
              <a:t>.</a:t>
            </a:r>
          </a:p>
          <a:p>
            <a:pPr marL="609600" indent="-609600">
              <a:buFont typeface="Wingdings" pitchFamily="2" charset="2"/>
              <a:buNone/>
            </a:pPr>
            <a:r>
              <a:rPr lang="tr-TR" b="1" dirty="0" smtClean="0"/>
              <a:t>    </a:t>
            </a:r>
            <a:r>
              <a:rPr lang="tr-TR" b="1" dirty="0" smtClean="0"/>
              <a:t> D </a:t>
            </a:r>
            <a:r>
              <a:rPr lang="tr-TR" b="1" dirty="0" smtClean="0"/>
              <a:t>)  Suda iyonlarına ayrışırlar.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3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tr-TR" b="1" dirty="0" smtClean="0"/>
              <a:t>	Aşağıdakilerden </a:t>
            </a:r>
            <a:r>
              <a:rPr lang="tr-TR" b="1" dirty="0" smtClean="0"/>
              <a:t>hangisi Asit-Baz tepkimesine  örnek olabilir ?</a:t>
            </a:r>
          </a:p>
          <a:p>
            <a:pPr>
              <a:buFont typeface="Wingdings" pitchFamily="2" charset="2"/>
              <a:buNone/>
            </a:pPr>
            <a:r>
              <a:rPr lang="tr-TR" sz="4000" b="1" dirty="0" smtClean="0"/>
              <a:t> </a:t>
            </a:r>
            <a:r>
              <a:rPr lang="tr-TR" sz="4000" b="1" dirty="0" smtClean="0"/>
              <a:t>A </a:t>
            </a:r>
            <a:r>
              <a:rPr lang="tr-TR" sz="4000" b="1" dirty="0" smtClean="0"/>
              <a:t>) </a:t>
            </a:r>
            <a:r>
              <a:rPr lang="tr-TR" sz="4000" b="1" dirty="0" smtClean="0"/>
              <a:t>HCl </a:t>
            </a:r>
            <a:r>
              <a:rPr lang="tr-TR" sz="4000" b="1" dirty="0" smtClean="0"/>
              <a:t>+ KOH </a:t>
            </a:r>
            <a:r>
              <a:rPr lang="tr-TR" sz="4000" b="1" dirty="0" smtClean="0">
                <a:sym typeface="Symbol" pitchFamily="18" charset="2"/>
              </a:rPr>
              <a:t></a:t>
            </a:r>
            <a:r>
              <a:rPr lang="tr-TR" sz="4000" b="1" dirty="0" smtClean="0"/>
              <a:t>  KCl + H</a:t>
            </a:r>
            <a:r>
              <a:rPr lang="tr-TR" sz="4000" b="1" baseline="-25000" dirty="0" smtClean="0"/>
              <a:t>2</a:t>
            </a:r>
            <a:r>
              <a:rPr lang="tr-TR" sz="4000" b="1" dirty="0" smtClean="0"/>
              <a:t>O</a:t>
            </a:r>
          </a:p>
          <a:p>
            <a:pPr>
              <a:buFont typeface="Wingdings" pitchFamily="2" charset="2"/>
              <a:buNone/>
            </a:pPr>
            <a:r>
              <a:rPr lang="tr-TR" sz="4000" b="1" dirty="0" smtClean="0"/>
              <a:t> </a:t>
            </a:r>
            <a:r>
              <a:rPr lang="tr-TR" sz="4000" b="1" dirty="0" smtClean="0"/>
              <a:t>B </a:t>
            </a:r>
            <a:r>
              <a:rPr lang="tr-TR" sz="4000" b="1" dirty="0" smtClean="0"/>
              <a:t>) </a:t>
            </a:r>
            <a:r>
              <a:rPr lang="tr-TR" sz="4000" b="1" dirty="0" smtClean="0"/>
              <a:t>2HCl </a:t>
            </a:r>
            <a:r>
              <a:rPr lang="tr-TR" sz="4000" b="1" dirty="0" smtClean="0"/>
              <a:t>+ Ca  </a:t>
            </a:r>
            <a:r>
              <a:rPr lang="tr-TR" sz="4000" b="1" dirty="0" smtClean="0">
                <a:sym typeface="Symbol" pitchFamily="18" charset="2"/>
              </a:rPr>
              <a:t></a:t>
            </a:r>
            <a:r>
              <a:rPr lang="tr-TR" sz="4000" b="1" dirty="0" smtClean="0"/>
              <a:t>  CaC l</a:t>
            </a:r>
            <a:r>
              <a:rPr lang="tr-TR" sz="4000" b="1" baseline="-25000" dirty="0" smtClean="0"/>
              <a:t>2 </a:t>
            </a:r>
            <a:r>
              <a:rPr lang="tr-TR" sz="4000" b="1" dirty="0" smtClean="0"/>
              <a:t> + H</a:t>
            </a:r>
            <a:r>
              <a:rPr lang="tr-TR" sz="4000" b="1" baseline="-25000" dirty="0" smtClean="0"/>
              <a:t>2</a:t>
            </a:r>
            <a:r>
              <a:rPr lang="tr-TR" sz="4000" b="1" dirty="0" smtClean="0"/>
              <a:t> </a:t>
            </a:r>
          </a:p>
          <a:p>
            <a:pPr>
              <a:buFont typeface="Wingdings" pitchFamily="2" charset="2"/>
              <a:buNone/>
            </a:pPr>
            <a:r>
              <a:rPr lang="tr-TR" sz="4000" b="1" dirty="0" smtClean="0"/>
              <a:t> </a:t>
            </a:r>
            <a:r>
              <a:rPr lang="tr-TR" sz="4000" b="1" dirty="0" smtClean="0"/>
              <a:t>C </a:t>
            </a:r>
            <a:r>
              <a:rPr lang="tr-TR" sz="4000" b="1" dirty="0" smtClean="0"/>
              <a:t>)  CO + ½ O</a:t>
            </a:r>
            <a:r>
              <a:rPr lang="tr-TR" sz="4000" b="1" baseline="-25000" dirty="0" smtClean="0"/>
              <a:t>2</a:t>
            </a:r>
            <a:r>
              <a:rPr lang="tr-TR" sz="4000" b="1" dirty="0" smtClean="0"/>
              <a:t>   </a:t>
            </a:r>
            <a:r>
              <a:rPr lang="tr-TR" sz="4000" b="1" dirty="0" smtClean="0">
                <a:sym typeface="Symbol" pitchFamily="18" charset="2"/>
              </a:rPr>
              <a:t></a:t>
            </a:r>
            <a:r>
              <a:rPr lang="tr-TR" sz="4000" b="1" dirty="0" smtClean="0"/>
              <a:t> CO</a:t>
            </a:r>
            <a:r>
              <a:rPr lang="tr-TR" sz="4000" b="1" baseline="-25000" dirty="0" smtClean="0"/>
              <a:t>2</a:t>
            </a:r>
            <a:endParaRPr lang="tr-TR" sz="4000" b="1" dirty="0" smtClean="0"/>
          </a:p>
          <a:p>
            <a:pPr>
              <a:buFont typeface="Wingdings" pitchFamily="2" charset="2"/>
              <a:buNone/>
            </a:pPr>
            <a:r>
              <a:rPr lang="tr-TR" sz="4000" b="1" dirty="0" smtClean="0"/>
              <a:t> </a:t>
            </a:r>
            <a:r>
              <a:rPr lang="tr-TR" sz="4000" b="1" dirty="0" smtClean="0"/>
              <a:t>D </a:t>
            </a:r>
            <a:r>
              <a:rPr lang="tr-TR" sz="4000" b="1" dirty="0" smtClean="0"/>
              <a:t>)  NaOH </a:t>
            </a:r>
            <a:r>
              <a:rPr lang="tr-TR" sz="4000" b="1" dirty="0" smtClean="0">
                <a:sym typeface="Symbol" pitchFamily="18" charset="2"/>
              </a:rPr>
              <a:t></a:t>
            </a:r>
            <a:r>
              <a:rPr lang="tr-TR" sz="4000" b="1" dirty="0" smtClean="0"/>
              <a:t>   Na+ +OH- 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4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tr-TR" b="1" dirty="0" smtClean="0"/>
              <a:t>Asitlere,asitlik özelliği  veren iyon </a:t>
            </a:r>
          </a:p>
          <a:p>
            <a:pPr>
              <a:buFont typeface="Wingdings" pitchFamily="2" charset="2"/>
              <a:buNone/>
            </a:pPr>
            <a:r>
              <a:rPr lang="tr-TR" b="1" dirty="0" smtClean="0"/>
              <a:t>aşağıdakilerden hangisidir ?</a:t>
            </a:r>
          </a:p>
          <a:p>
            <a:pPr>
              <a:buFont typeface="Wingdings" pitchFamily="2" charset="2"/>
              <a:buNone/>
            </a:pPr>
            <a:r>
              <a:rPr lang="tr-TR" b="1" dirty="0" smtClean="0"/>
              <a:t>A )  H+               </a:t>
            </a:r>
          </a:p>
          <a:p>
            <a:pPr>
              <a:buFont typeface="Wingdings" pitchFamily="2" charset="2"/>
              <a:buNone/>
            </a:pPr>
            <a:r>
              <a:rPr lang="tr-TR" b="1" dirty="0" smtClean="0"/>
              <a:t>B </a:t>
            </a:r>
            <a:r>
              <a:rPr lang="tr-TR" b="1" dirty="0" smtClean="0"/>
              <a:t>)  OH-       </a:t>
            </a:r>
          </a:p>
          <a:p>
            <a:pPr>
              <a:buFont typeface="Wingdings" pitchFamily="2" charset="2"/>
              <a:buNone/>
            </a:pPr>
            <a:r>
              <a:rPr lang="tr-TR" b="1" dirty="0" smtClean="0"/>
              <a:t>C )  Na+             </a:t>
            </a:r>
          </a:p>
          <a:p>
            <a:pPr>
              <a:buFont typeface="Wingdings" pitchFamily="2" charset="2"/>
              <a:buNone/>
            </a:pPr>
            <a:r>
              <a:rPr lang="tr-TR" b="1" dirty="0" smtClean="0"/>
              <a:t>D )  </a:t>
            </a:r>
            <a:r>
              <a:rPr lang="tr-TR" b="1" dirty="0" err="1" smtClean="0"/>
              <a:t>Cl</a:t>
            </a:r>
            <a:r>
              <a:rPr lang="tr-TR" b="1" dirty="0" smtClean="0"/>
              <a:t>-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5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b="1" dirty="0" smtClean="0"/>
              <a:t>	Aşağıdakilerden </a:t>
            </a:r>
            <a:r>
              <a:rPr lang="tr-TR" b="1" dirty="0" smtClean="0"/>
              <a:t>hangisi,bir sıvının baz olduğunu </a:t>
            </a:r>
            <a:r>
              <a:rPr lang="tr-TR" b="1" u="sng" dirty="0" smtClean="0"/>
              <a:t> kesin</a:t>
            </a:r>
            <a:r>
              <a:rPr lang="tr-TR" b="1" dirty="0" smtClean="0"/>
              <a:t> olarak belirtir ?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b="1" dirty="0" smtClean="0"/>
              <a:t>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b="1" dirty="0" smtClean="0"/>
              <a:t>A )  Suda çözünmemesi.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b="1" dirty="0" smtClean="0"/>
              <a:t>B )  Elektrik akımını iletmesi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b="1" dirty="0" smtClean="0"/>
              <a:t>C )  Çözünürken iyonlara ayrışması.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b="1" dirty="0" smtClean="0"/>
              <a:t>D )  Kırmızı turnusol kağıdını maviye çevirmesi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6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tr-TR" b="1" dirty="0" smtClean="0"/>
              <a:t>	Aşağıdakilerden </a:t>
            </a:r>
            <a:r>
              <a:rPr lang="tr-TR" b="1" dirty="0" smtClean="0"/>
              <a:t>hangisi baz </a:t>
            </a:r>
            <a:r>
              <a:rPr lang="tr-TR" b="1" u="sng" dirty="0" smtClean="0"/>
              <a:t>değildir ?</a:t>
            </a:r>
            <a:r>
              <a:rPr lang="tr-TR" b="1" dirty="0" smtClean="0"/>
              <a:t>   </a:t>
            </a:r>
          </a:p>
          <a:p>
            <a:pPr>
              <a:buFont typeface="Wingdings" pitchFamily="2" charset="2"/>
              <a:buNone/>
            </a:pPr>
            <a:r>
              <a:rPr lang="tr-TR" b="1" dirty="0" smtClean="0"/>
              <a:t>       A )  NaOH                    B )   H</a:t>
            </a:r>
            <a:r>
              <a:rPr lang="tr-TR" b="1" baseline="-25000" dirty="0" smtClean="0"/>
              <a:t>2</a:t>
            </a:r>
            <a:r>
              <a:rPr lang="tr-TR" b="1" dirty="0" smtClean="0"/>
              <a:t>SO</a:t>
            </a:r>
            <a:r>
              <a:rPr lang="tr-TR" b="1" baseline="-25000" dirty="0" smtClean="0"/>
              <a:t>4</a:t>
            </a:r>
          </a:p>
          <a:p>
            <a:pPr>
              <a:buFont typeface="Wingdings" pitchFamily="2" charset="2"/>
              <a:buNone/>
            </a:pPr>
            <a:r>
              <a:rPr lang="tr-TR" b="1" dirty="0" smtClean="0"/>
              <a:t>       C )   NH</a:t>
            </a:r>
            <a:r>
              <a:rPr lang="tr-TR" b="1" baseline="-25000" dirty="0" smtClean="0"/>
              <a:t>3</a:t>
            </a:r>
            <a:r>
              <a:rPr lang="tr-TR" b="1" dirty="0" smtClean="0"/>
              <a:t>                       D )  KOH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tr-TR" dirty="0" smtClean="0"/>
              <a:t>SORU 7</a:t>
            </a:r>
            <a:endParaRPr lang="tr-TR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142984"/>
            <a:ext cx="690297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8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tr-TR" dirty="0" smtClean="0"/>
              <a:t>Aşağıdakilerden hangisi asit, baz ve tuzların </a:t>
            </a:r>
          </a:p>
          <a:p>
            <a:pPr>
              <a:buFont typeface="Wingdings" pitchFamily="2" charset="2"/>
              <a:buNone/>
            </a:pPr>
            <a:r>
              <a:rPr lang="tr-TR" dirty="0" smtClean="0"/>
              <a:t>ortak özelliği  değildir?</a:t>
            </a:r>
          </a:p>
          <a:p>
            <a:pPr>
              <a:buFont typeface="Wingdings" pitchFamily="2" charset="2"/>
              <a:buNone/>
            </a:pPr>
            <a:r>
              <a:rPr lang="tr-TR" dirty="0" smtClean="0"/>
              <a:t>A)Suda çözünme</a:t>
            </a:r>
          </a:p>
          <a:p>
            <a:pPr>
              <a:buFont typeface="Wingdings" pitchFamily="2" charset="2"/>
              <a:buNone/>
            </a:pPr>
            <a:r>
              <a:rPr lang="tr-TR" dirty="0" smtClean="0"/>
              <a:t>B)Suda iyonlarına ayrılma</a:t>
            </a:r>
          </a:p>
          <a:p>
            <a:pPr>
              <a:buFont typeface="Wingdings" pitchFamily="2" charset="2"/>
              <a:buNone/>
            </a:pPr>
            <a:r>
              <a:rPr lang="tr-TR" dirty="0" smtClean="0"/>
              <a:t>C)</a:t>
            </a:r>
            <a:r>
              <a:rPr lang="tr-TR" dirty="0" err="1" smtClean="0"/>
              <a:t>Turnusolun</a:t>
            </a:r>
            <a:r>
              <a:rPr lang="tr-TR" dirty="0" smtClean="0"/>
              <a:t> rengini değiştirme</a:t>
            </a:r>
          </a:p>
          <a:p>
            <a:pPr>
              <a:buFont typeface="Wingdings" pitchFamily="2" charset="2"/>
              <a:buNone/>
            </a:pPr>
            <a:r>
              <a:rPr lang="tr-TR" dirty="0" smtClean="0"/>
              <a:t>D)Çözeltilerinin elektrik akımını iletmesi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57158" y="428604"/>
            <a:ext cx="7239000" cy="1143000"/>
          </a:xfrm>
        </p:spPr>
        <p:txBody>
          <a:bodyPr>
            <a:normAutofit/>
          </a:bodyPr>
          <a:lstStyle/>
          <a:p>
            <a:r>
              <a:rPr lang="tr-TR" dirty="0" smtClean="0"/>
              <a:t>kuvvetli asitler</a:t>
            </a:r>
            <a:endParaRPr lang="tr-TR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473" t="28137" r="50066" b="38513"/>
          <a:stretch>
            <a:fillRect/>
          </a:stretch>
        </p:blipFill>
        <p:spPr bwMode="auto">
          <a:xfrm>
            <a:off x="0" y="1643050"/>
            <a:ext cx="8125159" cy="3765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9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dirty="0" smtClean="0"/>
              <a:t>		I.İyon </a:t>
            </a:r>
            <a:r>
              <a:rPr lang="tr-TR" dirty="0" smtClean="0"/>
              <a:t>bulundurma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dirty="0" smtClean="0"/>
              <a:t>		II.Elektrik </a:t>
            </a:r>
            <a:r>
              <a:rPr lang="tr-TR" dirty="0" smtClean="0"/>
              <a:t>akımını iletme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dirty="0" smtClean="0"/>
              <a:t>		III.Acımsı </a:t>
            </a:r>
            <a:r>
              <a:rPr lang="tr-TR" dirty="0" smtClean="0"/>
              <a:t>tatta olma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dirty="0" smtClean="0"/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dirty="0" smtClean="0"/>
              <a:t>	Yukarıdakilerden </a:t>
            </a:r>
            <a:r>
              <a:rPr lang="tr-TR" dirty="0" smtClean="0"/>
              <a:t>hangileri asit,baz ve </a:t>
            </a:r>
            <a:r>
              <a:rPr lang="tr-TR" dirty="0" smtClean="0"/>
              <a:t>tuzların sulu çözeltilerinin </a:t>
            </a:r>
            <a:r>
              <a:rPr lang="tr-TR" dirty="0" smtClean="0"/>
              <a:t>ortak özelliğidir?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dirty="0" smtClean="0"/>
              <a:t>A)I-II</a:t>
            </a:r>
            <a:endParaRPr lang="tr-TR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dirty="0" smtClean="0"/>
              <a:t>B)I-III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dirty="0" smtClean="0"/>
              <a:t>C)II-III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dirty="0" smtClean="0"/>
              <a:t>D)I-II-III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10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42844" y="1571612"/>
            <a:ext cx="7929618" cy="507209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Sulu çözeltilerinin asidik veya bazik özelliği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denilen bir ölçü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sistemi ile  ifade edilir.  Bir çözeltinin 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pH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si 0-7 arasında ise asidik,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7-14 arasında ise  bazik,7 ise nötrdür.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X, elektriği iyi ileten ve NaOH ile tepkime veren bir çözeltidir.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Y, elektriği iyi ileten ve NaOH ve HCI ile  tepkime vermeyen bir çözeltidir.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Z, elektriği iyi ileten ve NaOH ile tepkime vermeyen bir çözeltidir.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b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b="1" dirty="0" smtClean="0"/>
              <a:t>Buna göre, X,Y,Z </a:t>
            </a:r>
            <a:r>
              <a:rPr lang="tr-TR" b="1" dirty="0" err="1" smtClean="0"/>
              <a:t>nin</a:t>
            </a:r>
            <a:r>
              <a:rPr lang="tr-TR" b="1" dirty="0" smtClean="0"/>
              <a:t> </a:t>
            </a:r>
            <a:r>
              <a:rPr lang="tr-TR" b="1" dirty="0" err="1" smtClean="0"/>
              <a:t>pH</a:t>
            </a:r>
            <a:r>
              <a:rPr lang="tr-TR" b="1" dirty="0" smtClean="0"/>
              <a:t> değerlerinin nasıl olması beklenir?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tr-TR" b="1" dirty="0" smtClean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b="1" dirty="0" smtClean="0"/>
              <a:t>    0-7 arası                           7-14 arası                             </a:t>
            </a:r>
            <a:r>
              <a:rPr lang="tr-TR" b="1" dirty="0" smtClean="0"/>
              <a:t> 7(Nötr</a:t>
            </a:r>
            <a:r>
              <a:rPr lang="tr-TR" b="1" dirty="0" smtClean="0"/>
              <a:t>)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dirty="0" smtClean="0"/>
              <a:t>A)  X                                              Z                                           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dirty="0" smtClean="0"/>
              <a:t>B)  Z                                              X                                           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dirty="0" smtClean="0"/>
              <a:t>C)  X                                              Y                                           Z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tr-TR" dirty="0" smtClean="0"/>
              <a:t>D)  Y                                              X                                           Z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11</a:t>
            </a:r>
            <a:endParaRPr lang="tr-TR" dirty="0"/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340768"/>
            <a:ext cx="576064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12</a:t>
            </a:r>
            <a:endParaRPr lang="tr-TR" dirty="0"/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643050"/>
            <a:ext cx="7488832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13</a:t>
            </a:r>
            <a:endParaRPr lang="tr-TR" dirty="0"/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85926"/>
            <a:ext cx="662473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SORU 14</a:t>
            </a:r>
            <a:endParaRPr lang="tr-TR" dirty="0"/>
          </a:p>
        </p:txBody>
      </p:sp>
      <p:pic>
        <p:nvPicPr>
          <p:cNvPr id="19458" name="Picture 2" descr="C:\Users\Exper\Desktop\Adsız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352022"/>
            <a:ext cx="6840760" cy="55059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SORU 15</a:t>
            </a:r>
            <a:endParaRPr lang="tr-TR" dirty="0"/>
          </a:p>
        </p:txBody>
      </p:sp>
      <p:pic>
        <p:nvPicPr>
          <p:cNvPr id="4" name="3 İçerik Yer Tutucusu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785926"/>
            <a:ext cx="684076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965820"/>
          </a:xfrm>
        </p:spPr>
        <p:txBody>
          <a:bodyPr/>
          <a:lstStyle/>
          <a:p>
            <a:r>
              <a:rPr lang="tr-TR" dirty="0" smtClean="0"/>
              <a:t>Zayıf asitler</a:t>
            </a:r>
            <a:endParaRPr lang="tr-TR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71538" y="1421745"/>
            <a:ext cx="5857916" cy="5362105"/>
          </a:xfrm>
          <a:noFill/>
          <a:ln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473" t="33403" r="50066" b="35002"/>
          <a:stretch>
            <a:fillRect/>
          </a:stretch>
        </p:blipFill>
        <p:spPr bwMode="auto">
          <a:xfrm>
            <a:off x="3937" y="1571612"/>
            <a:ext cx="8135994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ASİTLERLE İLGİLİ GÜVENLİK TEDBİRLERİ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tr-TR" dirty="0" smtClean="0"/>
              <a:t>Asitlerin tatlarına bakmak veya koklamak tehlikelidir. </a:t>
            </a:r>
          </a:p>
          <a:p>
            <a:pPr>
              <a:buFont typeface="Wingdings" pitchFamily="2" charset="2"/>
              <a:buChar char="v"/>
            </a:pP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Asitlerin üzerine su ilave ederek seyreltmek tehlikelidir. </a:t>
            </a:r>
          </a:p>
          <a:p>
            <a:pPr>
              <a:buNone/>
            </a:pPr>
            <a:endParaRPr lang="tr-TR" dirty="0" smtClean="0"/>
          </a:p>
          <a:p>
            <a:pPr>
              <a:buFont typeface="Wingdings" pitchFamily="2" charset="2"/>
              <a:buChar char="v"/>
            </a:pPr>
            <a:r>
              <a:rPr lang="tr-TR" dirty="0" smtClean="0"/>
              <a:t>Asitler metal kaplar yerine cam veya plastik kaplarda saklanmalıdır.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71538" y="320040"/>
            <a:ext cx="6624662" cy="965820"/>
          </a:xfrm>
        </p:spPr>
        <p:txBody>
          <a:bodyPr/>
          <a:lstStyle/>
          <a:p>
            <a:r>
              <a:rPr lang="tr-TR" dirty="0" smtClean="0"/>
              <a:t>GÜNLÜK YAŞAMDA ASİTLER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tr-TR" dirty="0" smtClean="0"/>
              <a:t> Sirke, seyreltik bir </a:t>
            </a:r>
            <a:r>
              <a:rPr lang="tr-TR" u="sng" dirty="0" smtClean="0">
                <a:solidFill>
                  <a:srgbClr val="FF0000"/>
                </a:solidFill>
              </a:rPr>
              <a:t>asetik asit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çözeltisidir.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tr-TR" dirty="0" smtClean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tr-TR" dirty="0" smtClean="0"/>
              <a:t>Araba </a:t>
            </a:r>
            <a:r>
              <a:rPr lang="tr-TR" dirty="0" smtClean="0"/>
              <a:t>akülerinde </a:t>
            </a:r>
            <a:r>
              <a:rPr lang="tr-TR" u="sng" dirty="0" smtClean="0">
                <a:solidFill>
                  <a:srgbClr val="FF0000"/>
                </a:solidFill>
              </a:rPr>
              <a:t>sülfirik asit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smtClean="0"/>
              <a:t>kullanılır.</a:t>
            </a:r>
            <a:endParaRPr lang="tr-TR" dirty="0" smtClean="0"/>
          </a:p>
          <a:p>
            <a:pPr>
              <a:lnSpc>
                <a:spcPct val="80000"/>
              </a:lnSpc>
              <a:buFontTx/>
              <a:buChar char="•"/>
            </a:pPr>
            <a:endParaRPr lang="tr-TR" dirty="0" smtClean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tr-TR" u="sng" dirty="0" smtClean="0">
                <a:solidFill>
                  <a:srgbClr val="FF0000"/>
                </a:solidFill>
              </a:rPr>
              <a:t>Nitrik asit</a:t>
            </a:r>
            <a:r>
              <a:rPr lang="tr-TR" dirty="0" smtClean="0"/>
              <a:t>, boya ve gübre yapımında kullanılır.</a:t>
            </a:r>
          </a:p>
          <a:p>
            <a:pPr>
              <a:lnSpc>
                <a:spcPct val="80000"/>
              </a:lnSpc>
              <a:buFontTx/>
              <a:buChar char="•"/>
            </a:pPr>
            <a:endParaRPr lang="tr-TR" dirty="0" smtClean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tr-TR" dirty="0" smtClean="0"/>
              <a:t>Temizlikte kullanılan tuz ruhu seyreltik </a:t>
            </a:r>
            <a:r>
              <a:rPr lang="tr-TR" u="sng" dirty="0" smtClean="0">
                <a:solidFill>
                  <a:srgbClr val="FF0000"/>
                </a:solidFill>
              </a:rPr>
              <a:t>hidroklorik asit</a:t>
            </a:r>
            <a:r>
              <a:rPr lang="tr-TR" dirty="0" smtClean="0"/>
              <a:t> çözeltisidir.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endParaRPr lang="tr-TR" dirty="0"/>
          </a:p>
        </p:txBody>
      </p:sp>
      <p:pic>
        <p:nvPicPr>
          <p:cNvPr id="18434" name="Picture 2" descr="C:\Users\Exper\Desktop\E-Etüt Projesi Dökümanları\6.ders materyalleri\AK2_1_~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71420" y="1857364"/>
            <a:ext cx="2072580" cy="1591243"/>
          </a:xfrm>
          <a:prstGeom prst="rect">
            <a:avLst/>
          </a:prstGeom>
          <a:noFill/>
        </p:spPr>
      </p:pic>
      <p:pic>
        <p:nvPicPr>
          <p:cNvPr id="18435" name="Picture 3" descr="C:\Users\Exper\Desktop\E-Etüt Projesi Dökümanları\6.ders materyalleri\sir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790738" cy="2203650"/>
          </a:xfrm>
          <a:prstGeom prst="rect">
            <a:avLst/>
          </a:prstGeom>
          <a:noFill/>
        </p:spPr>
      </p:pic>
      <p:pic>
        <p:nvPicPr>
          <p:cNvPr id="18436" name="Picture 4" descr="C:\Users\Exper\Desktop\E-Etüt Projesi Dökümanları\6.ders materyalleri\pikacu-boya-13324203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06" y="3786190"/>
            <a:ext cx="1512168" cy="1134126"/>
          </a:xfrm>
          <a:prstGeom prst="rect">
            <a:avLst/>
          </a:prstGeom>
          <a:noFill/>
        </p:spPr>
      </p:pic>
      <p:pic>
        <p:nvPicPr>
          <p:cNvPr id="18437" name="Picture 5" descr="C:\Users\Exper\Desktop\E-Etüt Projesi Dökümanları\6.ders materyalleri\dt01-550m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716016"/>
            <a:ext cx="852331" cy="2141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54</TotalTime>
  <Words>1134</Words>
  <PresentationFormat>Ekran Gösterisi (4:3)</PresentationFormat>
  <Paragraphs>244</Paragraphs>
  <Slides>56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56</vt:i4>
      </vt:variant>
    </vt:vector>
  </HeadingPairs>
  <TitlesOfParts>
    <vt:vector size="57" baseType="lpstr">
      <vt:lpstr>Zengin</vt:lpstr>
      <vt:lpstr>Asitler &amp; bazlar</vt:lpstr>
      <vt:lpstr>Asit nedir?</vt:lpstr>
      <vt:lpstr>Asitlerin Özellikleri</vt:lpstr>
      <vt:lpstr>KUVVETLİ VE ZAYIF ASİTLER</vt:lpstr>
      <vt:lpstr>kuvvetli asitler</vt:lpstr>
      <vt:lpstr>Zayıf asitler</vt:lpstr>
      <vt:lpstr>Slayt 7</vt:lpstr>
      <vt:lpstr>ASİTLERLE İLGİLİ GÜVENLİK TEDBİRLERİ</vt:lpstr>
      <vt:lpstr>GÜNLÜK YAŞAMDA ASİTLER</vt:lpstr>
      <vt:lpstr>GÜNLÜK YAŞAMDA ASİTLER</vt:lpstr>
      <vt:lpstr>GÜNLÜK YAŞAMDA ASİTLER</vt:lpstr>
      <vt:lpstr>ASİT YAĞMURLARININ ETKİLERİ</vt:lpstr>
      <vt:lpstr>Slayt 13</vt:lpstr>
      <vt:lpstr>ASİT YAĞMURLARININ ETKİLERİ</vt:lpstr>
      <vt:lpstr>Baz nedir?</vt:lpstr>
      <vt:lpstr>Bazların Özellikleri</vt:lpstr>
      <vt:lpstr>ÖNEMLİ BAZLAR VE FORMÜLLERİ</vt:lpstr>
      <vt:lpstr>KUVVETLİ VE ZAYIF BAZLAR</vt:lpstr>
      <vt:lpstr>Slayt 19</vt:lpstr>
      <vt:lpstr>ZAYIF BAZLAR</vt:lpstr>
      <vt:lpstr>BAZLARLA İLGİLİ GÜVENLİK TEDBİRLERİ</vt:lpstr>
      <vt:lpstr>GÜNLÜK YAŞAMDA BAZLAR</vt:lpstr>
      <vt:lpstr>GÜNLÜK YAŞAMDA BAZLAR</vt:lpstr>
      <vt:lpstr>ASİT VE BAZLARIN ORTAK ÖZELLİKLERİ</vt:lpstr>
      <vt:lpstr>ASİTLİK VE BAZLIK ÖLÇÜSÜ “pH”</vt:lpstr>
      <vt:lpstr>Slayt 26</vt:lpstr>
      <vt:lpstr>Ph metre</vt:lpstr>
      <vt:lpstr>GÜNLÜK HAYATTA pH </vt:lpstr>
      <vt:lpstr>İNDİKATÖRLER</vt:lpstr>
      <vt:lpstr>TURNUSOL KAĞIDI</vt:lpstr>
      <vt:lpstr>TURNUSOL KAĞIDI</vt:lpstr>
      <vt:lpstr>FENOLFTALEİN</vt:lpstr>
      <vt:lpstr>METİL ORANJ</vt:lpstr>
      <vt:lpstr>İNDİKATÖRLER</vt:lpstr>
      <vt:lpstr>DOĞAL İNDİKATÖRLER</vt:lpstr>
      <vt:lpstr>KIRMIZI SOĞAN</vt:lpstr>
      <vt:lpstr>KARALAHANA</vt:lpstr>
      <vt:lpstr>TUZLAR</vt:lpstr>
      <vt:lpstr>TUZLARIN GENEL ÖZELLİKLERİ</vt:lpstr>
      <vt:lpstr>GÜNLÜK YAŞAMDA TUZLAR</vt:lpstr>
      <vt:lpstr>ASİT, BAZ ve TUZLARIN ORTAK ÖZELLİKLERİ</vt:lpstr>
      <vt:lpstr>SORU 1</vt:lpstr>
      <vt:lpstr>SORU 2</vt:lpstr>
      <vt:lpstr>SORU 3</vt:lpstr>
      <vt:lpstr>SORU 4</vt:lpstr>
      <vt:lpstr>SORU 5</vt:lpstr>
      <vt:lpstr>SORU 6</vt:lpstr>
      <vt:lpstr>SORU 7</vt:lpstr>
      <vt:lpstr>SORU 8</vt:lpstr>
      <vt:lpstr>SORU 9</vt:lpstr>
      <vt:lpstr>SORU 10</vt:lpstr>
      <vt:lpstr>SORU 11</vt:lpstr>
      <vt:lpstr>SORU 12</vt:lpstr>
      <vt:lpstr>SORU 13</vt:lpstr>
      <vt:lpstr>SORU 14</vt:lpstr>
      <vt:lpstr>SORU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Asitler &amp; bazlar</dc:title>
  <dc:creator>Casper</dc:creator>
  <cp:lastModifiedBy>Customer</cp:lastModifiedBy>
  <cp:revision>9</cp:revision>
  <dcterms:created xsi:type="dcterms:W3CDTF">2016-12-11T19:12:21Z</dcterms:created>
  <dcterms:modified xsi:type="dcterms:W3CDTF">2016-12-11T20:17:42Z</dcterms:modified>
</cp:coreProperties>
</file>