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6" r:id="rId2"/>
    <p:sldId id="267" r:id="rId3"/>
    <p:sldId id="268" r:id="rId4"/>
    <p:sldId id="287" r:id="rId5"/>
    <p:sldId id="271" r:id="rId6"/>
    <p:sldId id="290" r:id="rId7"/>
    <p:sldId id="269" r:id="rId8"/>
    <p:sldId id="302" r:id="rId9"/>
    <p:sldId id="270" r:id="rId10"/>
    <p:sldId id="272" r:id="rId11"/>
    <p:sldId id="300" r:id="rId12"/>
    <p:sldId id="273" r:id="rId13"/>
    <p:sldId id="301" r:id="rId14"/>
    <p:sldId id="274" r:id="rId15"/>
    <p:sldId id="275" r:id="rId16"/>
    <p:sldId id="293" r:id="rId17"/>
    <p:sldId id="294" r:id="rId18"/>
    <p:sldId id="277" r:id="rId19"/>
    <p:sldId id="278" r:id="rId20"/>
    <p:sldId id="279" r:id="rId21"/>
    <p:sldId id="280" r:id="rId22"/>
    <p:sldId id="281" r:id="rId23"/>
    <p:sldId id="291" r:id="rId24"/>
    <p:sldId id="282" r:id="rId25"/>
    <p:sldId id="292" r:id="rId26"/>
    <p:sldId id="284" r:id="rId27"/>
    <p:sldId id="285" r:id="rId28"/>
    <p:sldId id="283" r:id="rId29"/>
    <p:sldId id="286" r:id="rId30"/>
    <p:sldId id="295" r:id="rId31"/>
    <p:sldId id="296" r:id="rId32"/>
    <p:sldId id="297" r:id="rId33"/>
    <p:sldId id="304" r:id="rId34"/>
    <p:sldId id="298" r:id="rId35"/>
    <p:sldId id="299" r:id="rId36"/>
    <p:sldId id="303" r:id="rId37"/>
    <p:sldId id="306" r:id="rId38"/>
    <p:sldId id="305" r:id="rId39"/>
    <p:sldId id="308" r:id="rId40"/>
    <p:sldId id="307"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B0B794E-CB2F-4B72-9E95-A6FDAD9D6D67}" type="datetimeFigureOut">
              <a:rPr lang="tr-TR"/>
              <a:pPr>
                <a:defRPr/>
              </a:pPr>
              <a:t>30.12.2016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B1C7A3-0D3E-4E82-9125-5BAAC7FDB79A}" type="slidenum">
              <a:rPr lang="tr-TR"/>
              <a:pPr>
                <a:defRPr/>
              </a:pPr>
              <a:t>‹#›</a:t>
            </a:fld>
            <a:endParaRPr lang="tr-TR" dirty="0"/>
          </a:p>
        </p:txBody>
      </p:sp>
    </p:spTree>
    <p:extLst>
      <p:ext uri="{BB962C8B-B14F-4D97-AF65-F5344CB8AC3E}">
        <p14:creationId xmlns:p14="http://schemas.microsoft.com/office/powerpoint/2010/main" val="1440544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D563EACE-6E5A-4D68-96B4-B66926CC2813}" type="datetime1">
              <a:rPr lang="tr-TR" smtClean="0"/>
              <a:t>30.12.2016</a:t>
            </a:fld>
            <a:endParaRPr lang="tr-TR" dirty="0"/>
          </a:p>
        </p:txBody>
      </p:sp>
      <p:sp>
        <p:nvSpPr>
          <p:cNvPr id="5" name="18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26 Slayt Numarası Yer Tutucusu"/>
          <p:cNvSpPr>
            <a:spLocks noGrp="1"/>
          </p:cNvSpPr>
          <p:nvPr>
            <p:ph type="sldNum" sz="quarter" idx="12"/>
          </p:nvPr>
        </p:nvSpPr>
        <p:spPr/>
        <p:txBody>
          <a:bodyPr/>
          <a:lstStyle>
            <a:lvl1pPr>
              <a:defRPr/>
            </a:lvl1pPr>
          </a:lstStyle>
          <a:p>
            <a:pPr>
              <a:defRPr/>
            </a:pPr>
            <a:fld id="{7CF97312-FB74-4703-A5CD-AD159973FE5B}" type="slidenum">
              <a:rPr lang="tr-TR"/>
              <a:pPr>
                <a:defRPr/>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B6708625-121C-430D-8B45-52157922D69E}" type="datetime1">
              <a:rPr lang="tr-TR" smtClean="0"/>
              <a:t>30.12.2016</a:t>
            </a:fld>
            <a:endParaRPr lang="tr-TR" dirty="0"/>
          </a:p>
        </p:txBody>
      </p:sp>
      <p:sp>
        <p:nvSpPr>
          <p:cNvPr id="5"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17 Slayt Numarası Yer Tutucusu"/>
          <p:cNvSpPr>
            <a:spLocks noGrp="1"/>
          </p:cNvSpPr>
          <p:nvPr>
            <p:ph type="sldNum" sz="quarter" idx="12"/>
          </p:nvPr>
        </p:nvSpPr>
        <p:spPr/>
        <p:txBody>
          <a:bodyPr/>
          <a:lstStyle>
            <a:lvl1pPr>
              <a:defRPr/>
            </a:lvl1pPr>
          </a:lstStyle>
          <a:p>
            <a:pPr>
              <a:defRPr/>
            </a:pPr>
            <a:fld id="{64CFC3FA-935F-462B-8D59-ECEDFE0C1BF9}"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0E8C5F9C-0E0E-4746-BF68-43B6B18F49AD}" type="datetime1">
              <a:rPr lang="tr-TR" smtClean="0"/>
              <a:t>30.12.2016</a:t>
            </a:fld>
            <a:endParaRPr lang="tr-TR" dirty="0"/>
          </a:p>
        </p:txBody>
      </p:sp>
      <p:sp>
        <p:nvSpPr>
          <p:cNvPr id="5"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17 Slayt Numarası Yer Tutucusu"/>
          <p:cNvSpPr>
            <a:spLocks noGrp="1"/>
          </p:cNvSpPr>
          <p:nvPr>
            <p:ph type="sldNum" sz="quarter" idx="12"/>
          </p:nvPr>
        </p:nvSpPr>
        <p:spPr/>
        <p:txBody>
          <a:bodyPr/>
          <a:lstStyle>
            <a:lvl1pPr>
              <a:defRPr/>
            </a:lvl1pPr>
          </a:lstStyle>
          <a:p>
            <a:pPr>
              <a:defRPr/>
            </a:pPr>
            <a:fld id="{F69A6FDC-D8FA-44DC-A18C-93EA15EB0DB6}"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604C1C90-FD6E-4694-9FC6-3C893EB68863}" type="datetime1">
              <a:rPr lang="tr-TR" smtClean="0"/>
              <a:t>30.12.2016</a:t>
            </a:fld>
            <a:endParaRPr lang="tr-TR" dirty="0"/>
          </a:p>
        </p:txBody>
      </p:sp>
      <p:sp>
        <p:nvSpPr>
          <p:cNvPr id="5"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17 Slayt Numarası Yer Tutucusu"/>
          <p:cNvSpPr>
            <a:spLocks noGrp="1"/>
          </p:cNvSpPr>
          <p:nvPr>
            <p:ph type="sldNum" sz="quarter" idx="12"/>
          </p:nvPr>
        </p:nvSpPr>
        <p:spPr/>
        <p:txBody>
          <a:bodyPr/>
          <a:lstStyle>
            <a:lvl1pPr>
              <a:defRPr/>
            </a:lvl1pPr>
          </a:lstStyle>
          <a:p>
            <a:pPr>
              <a:defRPr/>
            </a:pPr>
            <a:fld id="{65EAEFCD-E045-4599-82F4-2A5AD9723FAC}"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6E9DC81-D23A-4FD0-B669-9B5402F8D473}" type="datetime1">
              <a:rPr lang="tr-TR" smtClean="0"/>
              <a:t>30.12.2016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5CDFD27A-B9B5-4D21-A0EE-21C513668D19}" type="slidenum">
              <a:rPr lang="tr-TR"/>
              <a:pPr>
                <a:defRPr/>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8FEFB273-1C64-4CBB-834F-54C3756C6E9B}" type="datetime1">
              <a:rPr lang="tr-TR" smtClean="0"/>
              <a:t>30.12.2016</a:t>
            </a:fld>
            <a:endParaRPr lang="tr-TR" dirty="0"/>
          </a:p>
        </p:txBody>
      </p:sp>
      <p:sp>
        <p:nvSpPr>
          <p:cNvPr id="6"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7" name="17 Slayt Numarası Yer Tutucusu"/>
          <p:cNvSpPr>
            <a:spLocks noGrp="1"/>
          </p:cNvSpPr>
          <p:nvPr>
            <p:ph type="sldNum" sz="quarter" idx="12"/>
          </p:nvPr>
        </p:nvSpPr>
        <p:spPr/>
        <p:txBody>
          <a:bodyPr/>
          <a:lstStyle>
            <a:lvl1pPr>
              <a:defRPr/>
            </a:lvl1pPr>
          </a:lstStyle>
          <a:p>
            <a:pPr>
              <a:defRPr/>
            </a:pPr>
            <a:fld id="{F436DF6A-A025-4E95-BD6A-47A448B83C61}"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61D94E01-923A-4636-AA19-4C2C35F1C65E}" type="datetime1">
              <a:rPr lang="tr-TR" smtClean="0"/>
              <a:t>30.12.2016</a:t>
            </a:fld>
            <a:endParaRPr lang="tr-TR" dirty="0"/>
          </a:p>
        </p:txBody>
      </p:sp>
      <p:sp>
        <p:nvSpPr>
          <p:cNvPr id="8"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9" name="17 Slayt Numarası Yer Tutucusu"/>
          <p:cNvSpPr>
            <a:spLocks noGrp="1"/>
          </p:cNvSpPr>
          <p:nvPr>
            <p:ph type="sldNum" sz="quarter" idx="12"/>
          </p:nvPr>
        </p:nvSpPr>
        <p:spPr/>
        <p:txBody>
          <a:bodyPr/>
          <a:lstStyle>
            <a:lvl1pPr>
              <a:defRPr/>
            </a:lvl1pPr>
          </a:lstStyle>
          <a:p>
            <a:pPr>
              <a:defRPr/>
            </a:pPr>
            <a:fld id="{DEB991D4-9183-42F7-904A-416BC8E2F5DF}"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F8EB58D8-7E19-4A8E-A39C-CB871C3309B8}" type="datetime1">
              <a:rPr lang="tr-TR" smtClean="0"/>
              <a:t>30.12.2016</a:t>
            </a:fld>
            <a:endParaRPr lang="tr-TR" dirty="0"/>
          </a:p>
        </p:txBody>
      </p:sp>
      <p:sp>
        <p:nvSpPr>
          <p:cNvPr id="4"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5" name="17 Slayt Numarası Yer Tutucusu"/>
          <p:cNvSpPr>
            <a:spLocks noGrp="1"/>
          </p:cNvSpPr>
          <p:nvPr>
            <p:ph type="sldNum" sz="quarter" idx="12"/>
          </p:nvPr>
        </p:nvSpPr>
        <p:spPr/>
        <p:txBody>
          <a:bodyPr/>
          <a:lstStyle>
            <a:lvl1pPr>
              <a:defRPr/>
            </a:lvl1pPr>
          </a:lstStyle>
          <a:p>
            <a:pPr>
              <a:defRPr/>
            </a:pPr>
            <a:fld id="{FE1D8986-1F5A-4403-9362-9B60E4C099E1}"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82AF12E1-D8A6-483E-807B-275C44790B68}" type="datetime1">
              <a:rPr lang="tr-TR" smtClean="0"/>
              <a:t>30.12.2016</a:t>
            </a:fld>
            <a:endParaRPr lang="tr-TR" dirty="0"/>
          </a:p>
        </p:txBody>
      </p:sp>
      <p:sp>
        <p:nvSpPr>
          <p:cNvPr id="3"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4" name="17 Slayt Numarası Yer Tutucusu"/>
          <p:cNvSpPr>
            <a:spLocks noGrp="1"/>
          </p:cNvSpPr>
          <p:nvPr>
            <p:ph type="sldNum" sz="quarter" idx="12"/>
          </p:nvPr>
        </p:nvSpPr>
        <p:spPr/>
        <p:txBody>
          <a:bodyPr/>
          <a:lstStyle>
            <a:lvl1pPr>
              <a:defRPr/>
            </a:lvl1pPr>
          </a:lstStyle>
          <a:p>
            <a:pPr>
              <a:defRPr/>
            </a:pPr>
            <a:fld id="{229547E8-DADE-40A1-936E-117296E86D05}"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7B3EC2EB-B65C-4D29-A6BB-1972604BC7BB}" type="datetime1">
              <a:rPr lang="tr-TR" smtClean="0"/>
              <a:t>30.12.2016</a:t>
            </a:fld>
            <a:endParaRPr lang="tr-TR" dirty="0"/>
          </a:p>
        </p:txBody>
      </p:sp>
      <p:sp>
        <p:nvSpPr>
          <p:cNvPr id="6" name="21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7" name="17 Slayt Numarası Yer Tutucusu"/>
          <p:cNvSpPr>
            <a:spLocks noGrp="1"/>
          </p:cNvSpPr>
          <p:nvPr>
            <p:ph type="sldNum" sz="quarter" idx="12"/>
          </p:nvPr>
        </p:nvSpPr>
        <p:spPr/>
        <p:txBody>
          <a:bodyPr/>
          <a:lstStyle>
            <a:lvl1pPr>
              <a:defRPr/>
            </a:lvl1pPr>
          </a:lstStyle>
          <a:p>
            <a:pPr>
              <a:defRPr/>
            </a:pPr>
            <a:fld id="{AB3C674F-C9CC-424F-A6BB-02C94989CE9F}"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1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dirty="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AD81EFE2-5F86-451C-8DF6-2FE1ABBC7128}" type="datetime1">
              <a:rPr lang="tr-TR" smtClean="0"/>
              <a:t>30.12.2016</a:t>
            </a:fld>
            <a:endParaRPr lang="tr-TR" dirty="0"/>
          </a:p>
        </p:txBody>
      </p:sp>
      <p:sp>
        <p:nvSpPr>
          <p:cNvPr id="10" name="5 Altbilgi Yer Tutucusu"/>
          <p:cNvSpPr>
            <a:spLocks noGrp="1"/>
          </p:cNvSpPr>
          <p:nvPr>
            <p:ph type="ftr" sz="quarter" idx="11"/>
          </p:nvPr>
        </p:nvSpPr>
        <p:spPr/>
        <p:txBody>
          <a:bodyPr/>
          <a:lstStyle>
            <a:lvl1pPr>
              <a:defRPr/>
            </a:lvl1pPr>
          </a:lstStyle>
          <a:p>
            <a:pPr>
              <a:defRPr/>
            </a:pPr>
            <a:r>
              <a:rPr lang="tr-TR" smtClean="0"/>
              <a:t>...Egitimhane.com...</a:t>
            </a: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138B2462-59AB-45B8-8279-9ADA044569EE}"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DEA360B8-B40F-4FB8-BCED-C5E98C4391D1}" type="datetime1">
              <a:rPr lang="tr-TR" smtClean="0"/>
              <a:t>30.12.2016</a:t>
            </a:fld>
            <a:endParaRPr lang="tr-TR" dirty="0"/>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a:defRPr/>
            </a:pPr>
            <a:r>
              <a:rPr lang="tr-TR" smtClean="0"/>
              <a:t>...Egitimhane.com...</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BEAC0FA6-2C81-4164-B9A4-6951D7FA3618}" type="slidenum">
              <a:rPr lang="tr-TR"/>
              <a:pPr>
                <a:defRPr/>
              </a:pPr>
              <a:t>‹#›</a:t>
            </a:fld>
            <a:endParaRPr lang="tr-TR" dirty="0"/>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6357" y="1276347"/>
            <a:ext cx="9001156" cy="1470025"/>
          </a:xfrm>
        </p:spPr>
        <p:txBody>
          <a:bodyPr/>
          <a:lstStyle/>
          <a:p>
            <a:pPr algn="ctr" fontAlgn="auto">
              <a:spcAft>
                <a:spcPts val="0"/>
              </a:spcAft>
              <a:defRPr/>
            </a:pPr>
            <a:r>
              <a:rPr lang="tr-TR" dirty="0" smtClean="0"/>
              <a:t>IŞIK</a:t>
            </a:r>
            <a:endParaRPr lang="tr-TR" dirty="0"/>
          </a:p>
        </p:txBody>
      </p:sp>
      <p:sp>
        <p:nvSpPr>
          <p:cNvPr id="14338" name="2 Alt Başlık"/>
          <p:cNvSpPr>
            <a:spLocks noGrp="1"/>
          </p:cNvSpPr>
          <p:nvPr>
            <p:ph type="subTitle" idx="1"/>
          </p:nvPr>
        </p:nvSpPr>
        <p:spPr>
          <a:xfrm>
            <a:off x="1403350" y="3644900"/>
            <a:ext cx="6400800" cy="785813"/>
          </a:xfrm>
        </p:spPr>
        <p:txBody>
          <a:bodyPr/>
          <a:lstStyle/>
          <a:p>
            <a:pPr marR="0" algn="ctr"/>
            <a:r>
              <a:rPr lang="tr-TR" sz="3600" dirty="0" smtClean="0">
                <a:solidFill>
                  <a:srgbClr val="FF0000"/>
                </a:solidFill>
              </a:rPr>
              <a:t>Işığın </a:t>
            </a:r>
            <a:r>
              <a:rPr lang="tr-TR" sz="3600" dirty="0" smtClean="0">
                <a:solidFill>
                  <a:srgbClr val="FF0000"/>
                </a:solidFill>
              </a:rPr>
              <a:t>Kırılması </a:t>
            </a:r>
            <a:r>
              <a:rPr lang="tr-TR" sz="3600" smtClean="0">
                <a:solidFill>
                  <a:srgbClr val="FF0000"/>
                </a:solidFill>
              </a:rPr>
              <a:t>ve Mercekler</a:t>
            </a:r>
            <a:endParaRPr lang="tr-TR" sz="3600" smtClean="0">
              <a:solidFill>
                <a:srgbClr val="FF0000"/>
              </a:solidFill>
            </a:endParaRPr>
          </a:p>
        </p:txBody>
      </p:sp>
      <p:sp>
        <p:nvSpPr>
          <p:cNvPr id="3" name="Altbilgi Yer Tutucusu 2"/>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İçerik Yer Tutucusu"/>
          <p:cNvSpPr>
            <a:spLocks noGrp="1"/>
          </p:cNvSpPr>
          <p:nvPr>
            <p:ph idx="1"/>
          </p:nvPr>
        </p:nvSpPr>
        <p:spPr>
          <a:xfrm>
            <a:off x="357188" y="1214438"/>
            <a:ext cx="4500562" cy="5181600"/>
          </a:xfrm>
        </p:spPr>
        <p:txBody>
          <a:bodyPr/>
          <a:lstStyle/>
          <a:p>
            <a:r>
              <a:rPr lang="tr-TR" smtClean="0"/>
              <a:t>Çok kırıcı (çok yoğun) ortama giren ışık, normal çizgisine yaklaşarak kırılır. Normale yaklaşan ışığın hızı da azalır. Cam, havadan kırıcı olduğundan ışık bu ortamda daha küçük hıza sahip olur.</a:t>
            </a:r>
          </a:p>
          <a:p>
            <a:r>
              <a:rPr lang="tr-TR" smtClean="0"/>
              <a:t>Çok yoğun ortamdan az yoğun ortama geçen ışık ışınları normale yaklaşarak kırılır.</a:t>
            </a:r>
          </a:p>
        </p:txBody>
      </p:sp>
      <p:pic>
        <p:nvPicPr>
          <p:cNvPr id="20482" name="Picture 2"/>
          <p:cNvPicPr>
            <a:picLocks noChangeAspect="1" noChangeArrowheads="1"/>
          </p:cNvPicPr>
          <p:nvPr/>
        </p:nvPicPr>
        <p:blipFill>
          <a:blip r:embed="rId2"/>
          <a:srcRect/>
          <a:stretch>
            <a:fillRect/>
          </a:stretch>
        </p:blipFill>
        <p:spPr bwMode="auto">
          <a:xfrm>
            <a:off x="5214938" y="1714500"/>
            <a:ext cx="3683000" cy="3714750"/>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457200" y="704851"/>
            <a:ext cx="8229600" cy="5619750"/>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321102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İçerik Yer Tutucusu"/>
          <p:cNvSpPr>
            <a:spLocks noGrp="1"/>
          </p:cNvSpPr>
          <p:nvPr>
            <p:ph idx="1"/>
          </p:nvPr>
        </p:nvSpPr>
        <p:spPr>
          <a:xfrm>
            <a:off x="457200" y="1143000"/>
            <a:ext cx="4400550" cy="5181600"/>
          </a:xfrm>
        </p:spPr>
        <p:txBody>
          <a:bodyPr/>
          <a:lstStyle/>
          <a:p>
            <a:r>
              <a:rPr lang="es-ES" smtClean="0"/>
              <a:t>Az kırıcı (az yoğun) ortama giren ışık normalden</a:t>
            </a:r>
            <a:r>
              <a:rPr lang="tr-TR" smtClean="0"/>
              <a:t> uzaklaşarak kırılır ve bu sırada ışığın hızı da artar. Su, camdan az kırıcı olduğundan ışık bu ortamda cama göre daha büyük hıza sahip olur.</a:t>
            </a:r>
          </a:p>
          <a:p>
            <a:r>
              <a:rPr lang="tr-TR" smtClean="0"/>
              <a:t>Az yoğun ortamdan çok yoğun ortama geçen ışık ışınları normalden uzaklaşarak kırılır.</a:t>
            </a:r>
          </a:p>
          <a:p>
            <a:endParaRPr lang="tr-TR" smtClean="0"/>
          </a:p>
        </p:txBody>
      </p:sp>
      <p:pic>
        <p:nvPicPr>
          <p:cNvPr id="21506" name="Picture 2"/>
          <p:cNvPicPr>
            <a:picLocks noChangeAspect="1" noChangeArrowheads="1"/>
          </p:cNvPicPr>
          <p:nvPr/>
        </p:nvPicPr>
        <p:blipFill>
          <a:blip r:embed="rId2"/>
          <a:srcRect/>
          <a:stretch>
            <a:fillRect/>
          </a:stretch>
        </p:blipFill>
        <p:spPr bwMode="auto">
          <a:xfrm>
            <a:off x="5143500" y="1928813"/>
            <a:ext cx="3687763" cy="3429000"/>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373128" y="637165"/>
            <a:ext cx="8313672" cy="5687436"/>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320631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714750"/>
            <a:ext cx="8229600" cy="2609850"/>
          </a:xfrm>
        </p:spPr>
        <p:txBody>
          <a:bodyPr>
            <a:normAutofit lnSpcReduction="10000"/>
          </a:bodyPr>
          <a:lstStyle/>
          <a:p>
            <a:pPr marL="274320" indent="-274320" fontAlgn="auto">
              <a:spcAft>
                <a:spcPts val="0"/>
              </a:spcAft>
              <a:buClr>
                <a:schemeClr val="accent3"/>
              </a:buClr>
              <a:buFont typeface="Wingdings 2"/>
              <a:buChar char=""/>
              <a:defRPr/>
            </a:pPr>
            <a:r>
              <a:rPr lang="tr-TR" dirty="0" smtClean="0"/>
              <a:t>Maddesel ortamdaki hızı boşluktaki hızından küçüktür. Bir kırılma olayında kırılan ışık ışınları ortamların kırıcılıklarına (yoğunluklarına) bağlı olarak az ya da çok doğrultu değiştirir. Az kırıcı saydam ortamdan çok kırıcı saydam ortama gönderilen her ışık ışını ikinci ortama geçer ve bu durumda kırılma açısı gelme açısından küçük olur.</a:t>
            </a:r>
            <a:endParaRPr lang="tr-TR" dirty="0"/>
          </a:p>
        </p:txBody>
      </p:sp>
      <p:pic>
        <p:nvPicPr>
          <p:cNvPr id="22530" name="Picture 2"/>
          <p:cNvPicPr>
            <a:picLocks noChangeAspect="1" noChangeArrowheads="1"/>
          </p:cNvPicPr>
          <p:nvPr/>
        </p:nvPicPr>
        <p:blipFill>
          <a:blip r:embed="rId2"/>
          <a:srcRect/>
          <a:stretch>
            <a:fillRect/>
          </a:stretch>
        </p:blipFill>
        <p:spPr bwMode="auto">
          <a:xfrm>
            <a:off x="1285875" y="1000125"/>
            <a:ext cx="6429375" cy="2274888"/>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İçerik Yer Tutucusu"/>
          <p:cNvSpPr>
            <a:spLocks noGrp="1"/>
          </p:cNvSpPr>
          <p:nvPr>
            <p:ph idx="1"/>
          </p:nvPr>
        </p:nvSpPr>
        <p:spPr>
          <a:xfrm>
            <a:off x="500063" y="1000125"/>
            <a:ext cx="8258175" cy="1565275"/>
          </a:xfrm>
        </p:spPr>
        <p:txBody>
          <a:bodyPr/>
          <a:lstStyle/>
          <a:p>
            <a:r>
              <a:rPr lang="tr-TR" smtClean="0"/>
              <a:t>Işık ışınları az yoğun ortamdan çok yoğun ortama her zaman geçer. Fakat, çok yoğun ortamdan az yoğun ortama  gelen ışık ışınları her zaman geçemeyebilir.</a:t>
            </a:r>
          </a:p>
        </p:txBody>
      </p:sp>
      <p:pic>
        <p:nvPicPr>
          <p:cNvPr id="23554" name="Picture 2"/>
          <p:cNvPicPr>
            <a:picLocks noChangeAspect="1" noChangeArrowheads="1"/>
          </p:cNvPicPr>
          <p:nvPr/>
        </p:nvPicPr>
        <p:blipFill>
          <a:blip r:embed="rId2"/>
          <a:srcRect/>
          <a:stretch>
            <a:fillRect/>
          </a:stretch>
        </p:blipFill>
        <p:spPr bwMode="auto">
          <a:xfrm>
            <a:off x="1857375" y="2357438"/>
            <a:ext cx="5143500" cy="410051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704851"/>
            <a:ext cx="8229600" cy="3156197"/>
          </a:xfrm>
        </p:spPr>
        <p:txBody>
          <a:bodyPr/>
          <a:lstStyle/>
          <a:p>
            <a:r>
              <a:rPr lang="tr-TR" dirty="0"/>
              <a:t>SINIR AÇISI</a:t>
            </a:r>
          </a:p>
          <a:p>
            <a:r>
              <a:rPr lang="tr-TR" dirty="0"/>
              <a:t>•Işığın çok kırıcı ortamdan az kırıcı ortama geçerken normalden uzaklaşarak kırıldığını öğrendik. </a:t>
            </a:r>
          </a:p>
          <a:p>
            <a:r>
              <a:rPr lang="tr-TR" dirty="0"/>
              <a:t>•Ancak her defasında ışık çok kırıcı ortamdan az kırıcı ortama geçemez.</a:t>
            </a:r>
          </a:p>
          <a:p>
            <a:r>
              <a:rPr lang="tr-TR" dirty="0" smtClean="0"/>
              <a:t>•Kırılma açısının 900  olduğu andaki gelme açısına </a:t>
            </a:r>
            <a:r>
              <a:rPr lang="tr-TR" b="1" i="1" dirty="0" smtClean="0"/>
              <a:t>sınır açısı </a:t>
            </a:r>
            <a:r>
              <a:rPr lang="tr-TR" dirty="0" smtClean="0"/>
              <a:t>denir. </a:t>
            </a:r>
          </a:p>
          <a:p>
            <a:endParaRPr lang="tr-TR" dirty="0"/>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pic>
        <p:nvPicPr>
          <p:cNvPr id="5" name="Resim 4"/>
          <p:cNvPicPr>
            <a:picLocks noChangeAspect="1"/>
          </p:cNvPicPr>
          <p:nvPr/>
        </p:nvPicPr>
        <p:blipFill>
          <a:blip r:embed="rId2"/>
          <a:stretch>
            <a:fillRect/>
          </a:stretch>
        </p:blipFill>
        <p:spPr>
          <a:xfrm>
            <a:off x="611561" y="3861048"/>
            <a:ext cx="7632848" cy="2996952"/>
          </a:xfrm>
          <a:prstGeom prst="rect">
            <a:avLst/>
          </a:prstGeom>
        </p:spPr>
      </p:pic>
    </p:spTree>
    <p:extLst>
      <p:ext uri="{BB962C8B-B14F-4D97-AF65-F5344CB8AC3E}">
        <p14:creationId xmlns:p14="http://schemas.microsoft.com/office/powerpoint/2010/main" val="62654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SINIR AÇISI</a:t>
            </a:r>
          </a:p>
          <a:p>
            <a:r>
              <a:rPr lang="tr-TR" dirty="0"/>
              <a:t>•Işık sudan havaya geçerken sınır açısı 480, camdan havaya geçerken 420dir</a:t>
            </a:r>
            <a:r>
              <a:rPr lang="tr-TR" dirty="0" smtClean="0"/>
              <a:t>.</a:t>
            </a:r>
          </a:p>
          <a:p>
            <a:endParaRPr lang="tr-TR" dirty="0"/>
          </a:p>
          <a:p>
            <a:endParaRPr lang="tr-TR" dirty="0"/>
          </a:p>
          <a:p>
            <a:endParaRPr lang="tr-TR" dirty="0"/>
          </a:p>
          <a:p>
            <a:endParaRPr lang="tr-TR" dirty="0" smtClean="0"/>
          </a:p>
          <a:p>
            <a:endParaRPr lang="tr-TR" dirty="0"/>
          </a:p>
          <a:p>
            <a:r>
              <a:rPr lang="tr-TR" dirty="0" smtClean="0"/>
              <a:t>•</a:t>
            </a:r>
            <a:r>
              <a:rPr lang="tr-TR" b="1" i="1" dirty="0"/>
              <a:t>Az kırıcı ortamlardan çok kırıcı ortamlara geçişte sınır açısından bahsedilemez</a:t>
            </a:r>
            <a:r>
              <a:rPr lang="tr-TR" dirty="0"/>
              <a:t>. </a:t>
            </a:r>
          </a:p>
          <a:p>
            <a:endParaRPr lang="tr-TR" dirty="0"/>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pic>
        <p:nvPicPr>
          <p:cNvPr id="5" name="Resim 4"/>
          <p:cNvPicPr>
            <a:picLocks noChangeAspect="1"/>
          </p:cNvPicPr>
          <p:nvPr/>
        </p:nvPicPr>
        <p:blipFill>
          <a:blip r:embed="rId2"/>
          <a:stretch>
            <a:fillRect/>
          </a:stretch>
        </p:blipFill>
        <p:spPr>
          <a:xfrm>
            <a:off x="1786820" y="3284984"/>
            <a:ext cx="5881524" cy="2481780"/>
          </a:xfrm>
          <a:prstGeom prst="rect">
            <a:avLst/>
          </a:prstGeom>
        </p:spPr>
      </p:pic>
    </p:spTree>
    <p:extLst>
      <p:ext uri="{BB962C8B-B14F-4D97-AF65-F5344CB8AC3E}">
        <p14:creationId xmlns:p14="http://schemas.microsoft.com/office/powerpoint/2010/main" val="336450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38" y="571500"/>
            <a:ext cx="8229600" cy="490538"/>
          </a:xfrm>
        </p:spPr>
        <p:txBody>
          <a:bodyPr>
            <a:normAutofit fontScale="90000"/>
          </a:bodyPr>
          <a:lstStyle/>
          <a:p>
            <a:pPr fontAlgn="auto">
              <a:spcAft>
                <a:spcPts val="0"/>
              </a:spcAft>
              <a:defRPr/>
            </a:pPr>
            <a:r>
              <a:rPr lang="tr-TR" sz="3200" dirty="0" smtClean="0"/>
              <a:t>Serap Olayı</a:t>
            </a:r>
            <a:endParaRPr lang="tr-TR" sz="3200" dirty="0"/>
          </a:p>
        </p:txBody>
      </p:sp>
      <p:sp>
        <p:nvSpPr>
          <p:cNvPr id="3" name="2 İçerik Yer Tutucusu"/>
          <p:cNvSpPr>
            <a:spLocks noGrp="1"/>
          </p:cNvSpPr>
          <p:nvPr>
            <p:ph idx="1"/>
          </p:nvPr>
        </p:nvSpPr>
        <p:spPr>
          <a:xfrm>
            <a:off x="214313" y="1071563"/>
            <a:ext cx="4572000" cy="5786437"/>
          </a:xfrm>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Çölde yer yüzeyine yakın hava</a:t>
            </a:r>
            <a:r>
              <a:rPr lang="tr-TR" dirty="0" smtClean="0"/>
              <a:t> biraz yüksekteki havadan daha çok ısınır. Isınmanın etkisiyle genleşerek yoğunluğu ve kırıcılığı azalır. </a:t>
            </a:r>
          </a:p>
          <a:p>
            <a:pPr marL="274320" indent="-274320" fontAlgn="auto">
              <a:spcAft>
                <a:spcPts val="0"/>
              </a:spcAft>
              <a:buClr>
                <a:schemeClr val="accent3"/>
              </a:buClr>
              <a:buFont typeface="Wingdings 2"/>
              <a:buChar char=""/>
              <a:defRPr/>
            </a:pPr>
            <a:r>
              <a:rPr lang="tr-TR" dirty="0" smtClean="0"/>
              <a:t>Soğuk hava içinde bulunan ağaçtan gelen ışınlardan bazıları farklı yoğunluktaki hava tabakaları arasındaki sınırı yalayacak şekilde kırılır. Kırılan bu ışınların gelme açısından(sınır açısı) daha büyük geliş açısına sahip ışınlar, geldiği ortama geri döner. Yani tam yansımaya uğrar. </a:t>
            </a:r>
          </a:p>
        </p:txBody>
      </p:sp>
      <p:pic>
        <p:nvPicPr>
          <p:cNvPr id="25603" name="Picture 2"/>
          <p:cNvPicPr>
            <a:picLocks noChangeAspect="1" noChangeArrowheads="1"/>
          </p:cNvPicPr>
          <p:nvPr/>
        </p:nvPicPr>
        <p:blipFill>
          <a:blip r:embed="rId2"/>
          <a:srcRect/>
          <a:stretch>
            <a:fillRect/>
          </a:stretch>
        </p:blipFill>
        <p:spPr bwMode="auto">
          <a:xfrm>
            <a:off x="4943475" y="1643063"/>
            <a:ext cx="4200525" cy="3786187"/>
          </a:xfrm>
          <a:prstGeom prst="rect">
            <a:avLst/>
          </a:prstGeom>
          <a:noFill/>
          <a:ln w="9525">
            <a:noFill/>
            <a:miter lim="800000"/>
            <a:headEnd/>
            <a:tailEnd/>
          </a:ln>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İçerik Yer Tutucusu"/>
          <p:cNvSpPr>
            <a:spLocks noGrp="1"/>
          </p:cNvSpPr>
          <p:nvPr>
            <p:ph idx="1"/>
          </p:nvPr>
        </p:nvSpPr>
        <p:spPr>
          <a:xfrm>
            <a:off x="857250" y="1357313"/>
            <a:ext cx="7400925" cy="1779587"/>
          </a:xfrm>
        </p:spPr>
        <p:txBody>
          <a:bodyPr/>
          <a:lstStyle/>
          <a:p>
            <a:r>
              <a:rPr lang="tr-TR" smtClean="0"/>
              <a:t>Gözümüze ulaşan ışınlar kesikli çizgilerle gösterilen doğrultudan geliyormuş gibi algılanır. Bu yüzden çölün o bölgesinde sanki bir su birikintisi varmış gibi görürüz</a:t>
            </a:r>
          </a:p>
          <a:p>
            <a:endParaRPr lang="tr-TR" smtClean="0"/>
          </a:p>
        </p:txBody>
      </p:sp>
      <p:pic>
        <p:nvPicPr>
          <p:cNvPr id="26626" name="Picture 2"/>
          <p:cNvPicPr>
            <a:picLocks noChangeAspect="1" noChangeArrowheads="1"/>
          </p:cNvPicPr>
          <p:nvPr/>
        </p:nvPicPr>
        <p:blipFill>
          <a:blip r:embed="rId2"/>
          <a:srcRect/>
          <a:stretch>
            <a:fillRect/>
          </a:stretch>
        </p:blipFill>
        <p:spPr bwMode="auto">
          <a:xfrm>
            <a:off x="1571625" y="3357563"/>
            <a:ext cx="5929313" cy="232251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5353050" y="1785938"/>
            <a:ext cx="3790950" cy="4019550"/>
          </a:xfrm>
          <a:prstGeom prst="rect">
            <a:avLst/>
          </a:prstGeom>
          <a:noFill/>
          <a:ln w="9525">
            <a:noFill/>
            <a:miter lim="800000"/>
            <a:headEnd/>
            <a:tailEnd/>
          </a:ln>
        </p:spPr>
      </p:pic>
      <p:pic>
        <p:nvPicPr>
          <p:cNvPr id="15362" name="Picture 4"/>
          <p:cNvPicPr>
            <a:picLocks noChangeAspect="1" noChangeArrowheads="1"/>
          </p:cNvPicPr>
          <p:nvPr/>
        </p:nvPicPr>
        <p:blipFill>
          <a:blip r:embed="rId3"/>
          <a:srcRect/>
          <a:stretch>
            <a:fillRect/>
          </a:stretch>
        </p:blipFill>
        <p:spPr bwMode="auto">
          <a:xfrm>
            <a:off x="785813" y="881063"/>
            <a:ext cx="3857625" cy="582771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srcRect/>
          <a:stretch>
            <a:fillRect/>
          </a:stretch>
        </p:blipFill>
        <p:spPr bwMode="auto">
          <a:xfrm>
            <a:off x="4857750" y="3000375"/>
            <a:ext cx="4286250" cy="3417888"/>
          </a:xfrm>
          <a:prstGeom prst="rect">
            <a:avLst/>
          </a:prstGeom>
          <a:noFill/>
          <a:ln w="9525">
            <a:noFill/>
            <a:miter lim="800000"/>
            <a:headEnd/>
            <a:tailEnd/>
          </a:ln>
        </p:spPr>
      </p:pic>
      <p:sp>
        <p:nvSpPr>
          <p:cNvPr id="3" name="2 İçerik Yer Tutucusu"/>
          <p:cNvSpPr>
            <a:spLocks noGrp="1"/>
          </p:cNvSpPr>
          <p:nvPr>
            <p:ph idx="1"/>
          </p:nvPr>
        </p:nvSpPr>
        <p:spPr>
          <a:xfrm>
            <a:off x="214313" y="1071563"/>
            <a:ext cx="4614862" cy="5429250"/>
          </a:xfrm>
        </p:spPr>
        <p:txBody>
          <a:bodyPr>
            <a:normAutofit fontScale="92500" lnSpcReduction="20000"/>
          </a:bodyPr>
          <a:lstStyle/>
          <a:p>
            <a:pPr marL="274320" indent="-274320" fontAlgn="auto">
              <a:spcAft>
                <a:spcPts val="0"/>
              </a:spcAft>
              <a:buClr>
                <a:schemeClr val="accent3"/>
              </a:buClr>
              <a:buFont typeface="Wingdings 2"/>
              <a:buChar char=""/>
              <a:defRPr/>
            </a:pPr>
            <a:r>
              <a:rPr lang="tr-TR" dirty="0" smtClean="0"/>
              <a:t>Tam yansıma olayından teknolojide de yararlanılmaktadır. </a:t>
            </a:r>
          </a:p>
          <a:p>
            <a:pPr marL="274320" indent="-274320" fontAlgn="auto">
              <a:spcAft>
                <a:spcPts val="0"/>
              </a:spcAft>
              <a:buClr>
                <a:schemeClr val="accent3"/>
              </a:buClr>
              <a:buFont typeface="Wingdings 2"/>
              <a:buChar char=""/>
              <a:defRPr/>
            </a:pPr>
            <a:r>
              <a:rPr lang="tr-TR" dirty="0" smtClean="0"/>
              <a:t>Saç teli kalınlığındaki </a:t>
            </a:r>
            <a:r>
              <a:rPr lang="tr-TR" dirty="0" err="1" smtClean="0"/>
              <a:t>fiberoptik</a:t>
            </a:r>
            <a:r>
              <a:rPr lang="tr-TR" dirty="0" smtClean="0"/>
              <a:t> kablo içerisine gönderilen ışık tam yansıma yoluyla ilerler. Bu kablolar iletişimde (</a:t>
            </a:r>
            <a:r>
              <a:rPr lang="tr-TR" dirty="0" err="1" smtClean="0"/>
              <a:t>telekominikasyonda</a:t>
            </a:r>
            <a:r>
              <a:rPr lang="tr-TR" dirty="0" smtClean="0"/>
              <a:t>) ve tıpta yaygın bir kullanım alanına sahiptir. </a:t>
            </a:r>
          </a:p>
          <a:p>
            <a:pPr marL="274320" indent="-274320" fontAlgn="auto">
              <a:spcAft>
                <a:spcPts val="0"/>
              </a:spcAft>
              <a:buClr>
                <a:schemeClr val="accent3"/>
              </a:buClr>
              <a:buFont typeface="Wingdings 2"/>
              <a:buChar char=""/>
              <a:defRPr/>
            </a:pPr>
            <a:r>
              <a:rPr lang="tr-TR" dirty="0" smtClean="0"/>
              <a:t>Kablolarda lazer ışığı ile binlerce mesaj taşınmakta, yine aynı </a:t>
            </a:r>
            <a:r>
              <a:rPr lang="sv-SE" dirty="0" smtClean="0"/>
              <a:t>kablolar yardımıyla tıpta endoskop denilen</a:t>
            </a:r>
            <a:r>
              <a:rPr lang="tr-TR" dirty="0" smtClean="0"/>
              <a:t> cihazla iç organları görüntülemek mümkün olmaktadır.</a:t>
            </a:r>
            <a:endParaRPr lang="tr-TR" dirty="0"/>
          </a:p>
        </p:txBody>
      </p:sp>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İçerik Yer Tutucusu"/>
          <p:cNvSpPr>
            <a:spLocks noGrp="1"/>
          </p:cNvSpPr>
          <p:nvPr>
            <p:ph idx="1"/>
          </p:nvPr>
        </p:nvSpPr>
        <p:spPr>
          <a:xfrm>
            <a:off x="428625" y="1714500"/>
            <a:ext cx="4757738" cy="4357688"/>
          </a:xfrm>
        </p:spPr>
        <p:txBody>
          <a:bodyPr/>
          <a:lstStyle/>
          <a:p>
            <a:r>
              <a:rPr lang="tr-TR" smtClean="0"/>
              <a:t>Işık ışınları; su, pencere camı veya buzlu cam gibi maddelere çarptığında çarpan ışınlardan bir kısmı bu yüzeyler tarafından kırılırken bir kısmı da bu yüzeylerden yansır. Su yüzeyinin ve camların görünmesinin nedeni yansıyan ışıktır.</a:t>
            </a:r>
          </a:p>
        </p:txBody>
      </p:sp>
      <p:pic>
        <p:nvPicPr>
          <p:cNvPr id="28674" name="Picture 2"/>
          <p:cNvPicPr>
            <a:picLocks noChangeAspect="1" noChangeArrowheads="1"/>
          </p:cNvPicPr>
          <p:nvPr/>
        </p:nvPicPr>
        <p:blipFill>
          <a:blip r:embed="rId2"/>
          <a:srcRect/>
          <a:stretch>
            <a:fillRect/>
          </a:stretch>
        </p:blipFill>
        <p:spPr bwMode="auto">
          <a:xfrm>
            <a:off x="5643563" y="1785938"/>
            <a:ext cx="2871787" cy="3857625"/>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50" y="1357313"/>
            <a:ext cx="4572000" cy="5143500"/>
          </a:xfrm>
        </p:spPr>
        <p:txBody>
          <a:bodyPr>
            <a:normAutofit fontScale="92500" lnSpcReduction="10000"/>
          </a:bodyPr>
          <a:lstStyle/>
          <a:p>
            <a:pPr marL="274320" indent="-274320" fontAlgn="auto">
              <a:spcAft>
                <a:spcPts val="0"/>
              </a:spcAft>
              <a:buClr>
                <a:schemeClr val="accent3"/>
              </a:buClr>
              <a:buFont typeface="Wingdings 2"/>
              <a:buChar char=""/>
              <a:defRPr/>
            </a:pPr>
            <a:r>
              <a:rPr lang="tr-TR" dirty="0" smtClean="0"/>
              <a:t>Dibi görülebilen göl, gölet ve havuz gibi berrak suların göründüklerinden daha derindir.</a:t>
            </a:r>
          </a:p>
          <a:p>
            <a:pPr marL="274320" indent="-274320" fontAlgn="auto">
              <a:spcAft>
                <a:spcPts val="0"/>
              </a:spcAft>
              <a:buClr>
                <a:schemeClr val="accent3"/>
              </a:buClr>
              <a:buFont typeface="Wingdings 2"/>
              <a:buChar char=""/>
              <a:defRPr/>
            </a:pPr>
            <a:r>
              <a:rPr lang="tr-TR" dirty="0" smtClean="0"/>
              <a:t>Az yoğun ortamdan çok yoğun ortama bakılırken, çok yoğun ortamdaki cisimler olduklarından daha yakın görünür.</a:t>
            </a:r>
          </a:p>
          <a:p>
            <a:pPr marL="274320" indent="-274320" fontAlgn="auto">
              <a:spcAft>
                <a:spcPts val="0"/>
              </a:spcAft>
              <a:buClr>
                <a:schemeClr val="accent3"/>
              </a:buClr>
              <a:buFont typeface="Wingdings 2"/>
              <a:buChar char=""/>
              <a:defRPr/>
            </a:pPr>
            <a:r>
              <a:rPr lang="tr-TR" dirty="0" smtClean="0"/>
              <a:t>Avlanma sırasında balığa dik veya dike ne kadar yakın biracıyla bakılırsa balığın avlanması </a:t>
            </a:r>
            <a:r>
              <a:rPr lang="pt-BR" dirty="0" smtClean="0"/>
              <a:t>da o kadar kolay olacaktır.</a:t>
            </a:r>
            <a:endParaRPr lang="tr-TR" dirty="0"/>
          </a:p>
        </p:txBody>
      </p:sp>
      <p:pic>
        <p:nvPicPr>
          <p:cNvPr id="29698" name="Picture 2"/>
          <p:cNvPicPr>
            <a:picLocks noChangeAspect="1" noChangeArrowheads="1"/>
          </p:cNvPicPr>
          <p:nvPr/>
        </p:nvPicPr>
        <p:blipFill>
          <a:blip r:embed="rId2"/>
          <a:srcRect/>
          <a:stretch>
            <a:fillRect/>
          </a:stretch>
        </p:blipFill>
        <p:spPr bwMode="auto">
          <a:xfrm>
            <a:off x="5119688" y="1928813"/>
            <a:ext cx="3736975" cy="364331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i="1" dirty="0"/>
              <a:t>Havadan suya bakınca balık olduğundan daha yakın görünür.</a:t>
            </a:r>
            <a:endParaRPr lang="tr-TR" sz="3600" dirty="0"/>
          </a:p>
        </p:txBody>
      </p:sp>
      <p:pic>
        <p:nvPicPr>
          <p:cNvPr id="5" name="İçerik Yer Tutucusu 4"/>
          <p:cNvPicPr>
            <a:picLocks noGrp="1" noChangeAspect="1"/>
          </p:cNvPicPr>
          <p:nvPr>
            <p:ph idx="1"/>
          </p:nvPr>
        </p:nvPicPr>
        <p:blipFill>
          <a:blip r:embed="rId2"/>
          <a:stretch>
            <a:fillRect/>
          </a:stretch>
        </p:blipFill>
        <p:spPr>
          <a:xfrm>
            <a:off x="611560" y="1935163"/>
            <a:ext cx="8075239" cy="4922837"/>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167407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İçerik Yer Tutucusu"/>
          <p:cNvSpPr>
            <a:spLocks noGrp="1"/>
          </p:cNvSpPr>
          <p:nvPr>
            <p:ph idx="1"/>
          </p:nvPr>
        </p:nvSpPr>
        <p:spPr>
          <a:xfrm>
            <a:off x="500063" y="1643063"/>
            <a:ext cx="4043362" cy="4357687"/>
          </a:xfrm>
        </p:spPr>
        <p:txBody>
          <a:bodyPr/>
          <a:lstStyle/>
          <a:p>
            <a:r>
              <a:rPr lang="tr-TR" smtClean="0"/>
              <a:t>Çok yoğun ortamdan az yoğun ortama bakılırken, az yoğun ortamdaki cisimler olduklarından daha uzakta görünür.</a:t>
            </a:r>
          </a:p>
          <a:p>
            <a:r>
              <a:rPr lang="tr-TR" smtClean="0"/>
              <a:t>Işığın kırılmasının bir başka sonucu su dolu bardağa koyduğumuz kalemlerin kırıkmış gibi görünmesidir.</a:t>
            </a:r>
          </a:p>
        </p:txBody>
      </p:sp>
      <p:pic>
        <p:nvPicPr>
          <p:cNvPr id="30722" name="Picture 2"/>
          <p:cNvPicPr>
            <a:picLocks noChangeAspect="1" noChangeArrowheads="1"/>
          </p:cNvPicPr>
          <p:nvPr/>
        </p:nvPicPr>
        <p:blipFill>
          <a:blip r:embed="rId2"/>
          <a:srcRect/>
          <a:stretch>
            <a:fillRect/>
          </a:stretch>
        </p:blipFill>
        <p:spPr bwMode="auto">
          <a:xfrm>
            <a:off x="5004048" y="919163"/>
            <a:ext cx="3552825" cy="3724275"/>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6119813" y="4643438"/>
            <a:ext cx="1766887" cy="221456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457200" y="1196752"/>
            <a:ext cx="8229600" cy="5581811"/>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42563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İçerik Yer Tutucusu"/>
          <p:cNvSpPr>
            <a:spLocks noGrp="1"/>
          </p:cNvSpPr>
          <p:nvPr>
            <p:ph idx="1"/>
          </p:nvPr>
        </p:nvSpPr>
        <p:spPr>
          <a:xfrm>
            <a:off x="271463" y="1285875"/>
            <a:ext cx="5114925" cy="5038725"/>
          </a:xfrm>
        </p:spPr>
        <p:txBody>
          <a:bodyPr/>
          <a:lstStyle/>
          <a:p>
            <a:r>
              <a:rPr lang="tr-TR" smtClean="0"/>
              <a:t>Işık prizmasına gönderilen ışık prizmayı renklerine ayrılmış olarak terk eder. Kırmızı, turuncu, sarı, yeşil, mavi ve mor olarak sıralanan bu temel renkler birbirinden kesin çizgilerle ayrılmış olarak değil iç içe geçmiş durumda gözlenir. </a:t>
            </a:r>
          </a:p>
          <a:p>
            <a:r>
              <a:rPr lang="tr-TR" smtClean="0"/>
              <a:t>Beyaz ışığın burada renklerine ayrılması ışığın yayılma ortamını değiştirmesindendir.</a:t>
            </a:r>
          </a:p>
        </p:txBody>
      </p:sp>
      <p:pic>
        <p:nvPicPr>
          <p:cNvPr id="31746" name="Picture 2" descr="C:\Users\MUSTAFA\Desktop\kirilma_renk_2.jpg"/>
          <p:cNvPicPr>
            <a:picLocks noChangeAspect="1" noChangeArrowheads="1"/>
          </p:cNvPicPr>
          <p:nvPr/>
        </p:nvPicPr>
        <p:blipFill>
          <a:blip r:embed="rId2"/>
          <a:srcRect/>
          <a:stretch>
            <a:fillRect/>
          </a:stretch>
        </p:blipFill>
        <p:spPr bwMode="auto">
          <a:xfrm>
            <a:off x="5638800" y="2195513"/>
            <a:ext cx="3319463" cy="250031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İçerik Yer Tutucusu"/>
          <p:cNvSpPr>
            <a:spLocks noGrp="1"/>
          </p:cNvSpPr>
          <p:nvPr>
            <p:ph idx="1"/>
          </p:nvPr>
        </p:nvSpPr>
        <p:spPr>
          <a:xfrm>
            <a:off x="500063" y="1285875"/>
            <a:ext cx="8229600" cy="1565275"/>
          </a:xfrm>
        </p:spPr>
        <p:txBody>
          <a:bodyPr/>
          <a:lstStyle/>
          <a:p>
            <a:r>
              <a:rPr lang="tr-TR" smtClean="0"/>
              <a:t>En fazla kırılan mor ışık prizmanın tabanına yakın uçta yer alırken en az kırılan kırmızı ışık ise prizmanın tabanına uzak uçta yer alır.</a:t>
            </a:r>
          </a:p>
        </p:txBody>
      </p:sp>
      <p:pic>
        <p:nvPicPr>
          <p:cNvPr id="32770" name="Picture 2" descr="C:\Users\MUSTAFA\Desktop\015a3.jpg"/>
          <p:cNvPicPr>
            <a:picLocks noChangeAspect="1" noChangeArrowheads="1"/>
          </p:cNvPicPr>
          <p:nvPr/>
        </p:nvPicPr>
        <p:blipFill>
          <a:blip r:embed="rId2"/>
          <a:srcRect/>
          <a:stretch>
            <a:fillRect/>
          </a:stretch>
        </p:blipFill>
        <p:spPr bwMode="auto">
          <a:xfrm>
            <a:off x="284163" y="2959100"/>
            <a:ext cx="8645525" cy="3492500"/>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2 İçerik Yer Tutucusu"/>
          <p:cNvSpPr>
            <a:spLocks noGrp="1"/>
          </p:cNvSpPr>
          <p:nvPr>
            <p:ph idx="1"/>
          </p:nvPr>
        </p:nvSpPr>
        <p:spPr>
          <a:xfrm>
            <a:off x="457200" y="1143000"/>
            <a:ext cx="4329113" cy="5181600"/>
          </a:xfrm>
        </p:spPr>
        <p:txBody>
          <a:bodyPr/>
          <a:lstStyle/>
          <a:p>
            <a:r>
              <a:rPr lang="tr-TR" smtClean="0"/>
              <a:t>Işık prizmasında elde edilen renkler, yağmur damlacıklarının güneş ışığını kırması ve yansıtması sonucunda da oluşur. </a:t>
            </a:r>
          </a:p>
          <a:p>
            <a:r>
              <a:rPr lang="tr-TR" smtClean="0"/>
              <a:t>Güneş ışığı yağmur damlalarında bir dizi kırılma ve tam yansımaya uğrar.</a:t>
            </a:r>
          </a:p>
          <a:p>
            <a:endParaRPr lang="tr-TR" smtClean="0"/>
          </a:p>
        </p:txBody>
      </p:sp>
      <p:pic>
        <p:nvPicPr>
          <p:cNvPr id="33794" name="Picture 2"/>
          <p:cNvPicPr>
            <a:picLocks noChangeAspect="1" noChangeArrowheads="1"/>
          </p:cNvPicPr>
          <p:nvPr/>
        </p:nvPicPr>
        <p:blipFill>
          <a:blip r:embed="rId2"/>
          <a:srcRect/>
          <a:stretch>
            <a:fillRect/>
          </a:stretch>
        </p:blipFill>
        <p:spPr bwMode="auto">
          <a:xfrm>
            <a:off x="5214938" y="785813"/>
            <a:ext cx="3714750" cy="6032500"/>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642938"/>
            <a:ext cx="4929187" cy="6215062"/>
          </a:xfrm>
        </p:spPr>
        <p:txBody>
          <a:bodyPr>
            <a:normAutofit fontScale="92500" lnSpcReduction="10000"/>
          </a:bodyPr>
          <a:lstStyle/>
          <a:p>
            <a:pPr marL="274320" indent="-274320" fontAlgn="auto">
              <a:spcAft>
                <a:spcPts val="0"/>
              </a:spcAft>
              <a:buClr>
                <a:schemeClr val="accent3"/>
              </a:buClr>
              <a:buFont typeface="Wingdings 2"/>
              <a:buChar char=""/>
              <a:defRPr/>
            </a:pPr>
            <a:r>
              <a:rPr lang="tr-TR" dirty="0" smtClean="0"/>
              <a:t>Damla</a:t>
            </a:r>
            <a:r>
              <a:rPr lang="tr-TR" b="1" dirty="0" smtClean="0"/>
              <a:t> </a:t>
            </a:r>
            <a:r>
              <a:rPr lang="tr-TR" dirty="0" smtClean="0"/>
              <a:t>içerisine girerken renklerine ayrılan ışık, damlanın karşı duvarından, ayrılmış olduğu renklere bağlı olarak farklı açılarla tam yansımaya uğrar. Damlayı terk edeceği yüzeye gelen değişik renkteki yansımış ışınlar burada tekrar kırılmaya uğrar. </a:t>
            </a:r>
            <a:endParaRPr lang="tr-TR" b="1" dirty="0" smtClean="0"/>
          </a:p>
          <a:p>
            <a:pPr marL="274320" indent="-274320" fontAlgn="auto">
              <a:spcAft>
                <a:spcPts val="0"/>
              </a:spcAft>
              <a:buClr>
                <a:schemeClr val="accent3"/>
              </a:buClr>
              <a:buFont typeface="Wingdings 2"/>
              <a:buChar char=""/>
              <a:defRPr/>
            </a:pPr>
            <a:r>
              <a:rPr lang="tr-TR" dirty="0" smtClean="0"/>
              <a:t>Aynı renkte olmayan bu ışınlar farklı açılarla kırıldığından her bir damladan sadece bir renk ışık gözümüze ulaşır. </a:t>
            </a:r>
          </a:p>
          <a:p>
            <a:pPr marL="274320" indent="-274320" fontAlgn="auto">
              <a:spcAft>
                <a:spcPts val="0"/>
              </a:spcAft>
              <a:buClr>
                <a:schemeClr val="accent3"/>
              </a:buClr>
              <a:buFont typeface="Wingdings 2"/>
              <a:buChar char=""/>
              <a:defRPr/>
            </a:pPr>
            <a:r>
              <a:rPr lang="tr-TR" dirty="0" smtClean="0"/>
              <a:t>Kırmızı ışığın üstteki damladan, mor ışığın ise daha aşağıdaki damladan gelmesi nedeniyle gökkuşağı renkleri kırmızı üstte, mor altta olacak şekilde sıralanır.</a:t>
            </a:r>
            <a:endParaRPr lang="tr-TR" dirty="0"/>
          </a:p>
        </p:txBody>
      </p:sp>
      <p:pic>
        <p:nvPicPr>
          <p:cNvPr id="34818" name="Picture 3"/>
          <p:cNvPicPr>
            <a:picLocks noChangeAspect="1" noChangeArrowheads="1"/>
          </p:cNvPicPr>
          <p:nvPr/>
        </p:nvPicPr>
        <p:blipFill>
          <a:blip r:embed="rId2"/>
          <a:srcRect/>
          <a:stretch>
            <a:fillRect/>
          </a:stretch>
        </p:blipFill>
        <p:spPr bwMode="auto">
          <a:xfrm>
            <a:off x="5656263" y="1357313"/>
            <a:ext cx="3487737" cy="4429125"/>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İçerik Yer Tutucusu"/>
          <p:cNvSpPr>
            <a:spLocks noGrp="1"/>
          </p:cNvSpPr>
          <p:nvPr>
            <p:ph idx="1"/>
          </p:nvPr>
        </p:nvSpPr>
        <p:spPr>
          <a:xfrm>
            <a:off x="457200" y="1571625"/>
            <a:ext cx="3900488" cy="4752975"/>
          </a:xfrm>
        </p:spPr>
        <p:txBody>
          <a:bodyPr/>
          <a:lstStyle/>
          <a:p>
            <a:r>
              <a:rPr lang="tr-TR" smtClean="0"/>
              <a:t>Bir saydam ortamdan başka bir saydam ortama gönderilen ışık ışınlarının bir kısmı bu iki ortamı ayıran sınır üzerinden yansırken büyük bir kısmı da doğrultusunu ve hızını değiştirerek diğer ortama geçer.</a:t>
            </a:r>
          </a:p>
        </p:txBody>
      </p:sp>
      <p:pic>
        <p:nvPicPr>
          <p:cNvPr id="16386" name="Picture 2"/>
          <p:cNvPicPr>
            <a:picLocks noChangeAspect="1" noChangeArrowheads="1"/>
          </p:cNvPicPr>
          <p:nvPr/>
        </p:nvPicPr>
        <p:blipFill>
          <a:blip r:embed="rId2"/>
          <a:srcRect/>
          <a:stretch>
            <a:fillRect/>
          </a:stretch>
        </p:blipFill>
        <p:spPr bwMode="auto">
          <a:xfrm>
            <a:off x="4357688" y="2000250"/>
            <a:ext cx="4541837" cy="3171825"/>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IŞIĞI KIRAN MADDELER; MERCEKLER</a:t>
            </a:r>
            <a:br>
              <a:rPr lang="tr-TR" sz="3200" dirty="0"/>
            </a:br>
            <a:endParaRPr lang="tr-TR" sz="3200" dirty="0"/>
          </a:p>
        </p:txBody>
      </p:sp>
      <p:sp>
        <p:nvSpPr>
          <p:cNvPr id="3" name="İçerik Yer Tutucusu 2"/>
          <p:cNvSpPr>
            <a:spLocks noGrp="1"/>
          </p:cNvSpPr>
          <p:nvPr>
            <p:ph idx="1"/>
          </p:nvPr>
        </p:nvSpPr>
        <p:spPr/>
        <p:txBody>
          <a:bodyPr/>
          <a:lstStyle/>
          <a:p>
            <a:r>
              <a:rPr lang="tr-TR" dirty="0" smtClean="0"/>
              <a:t>Cisimlerin </a:t>
            </a:r>
            <a:r>
              <a:rPr lang="tr-TR" dirty="0"/>
              <a:t>görüntülerini büyütme, küçültme</a:t>
            </a:r>
          </a:p>
          <a:p>
            <a:r>
              <a:rPr lang="tr-TR" dirty="0"/>
              <a:t>özelliğine sahip, su, cam ya da mika gibi saydam</a:t>
            </a:r>
          </a:p>
          <a:p>
            <a:r>
              <a:rPr lang="tr-TR" dirty="0"/>
              <a:t>maddelerden yapılmış araçlara </a:t>
            </a:r>
            <a:r>
              <a:rPr lang="tr-TR" b="1" dirty="0" err="1"/>
              <a:t>mercek</a:t>
            </a:r>
            <a:r>
              <a:rPr lang="tr-TR" dirty="0" err="1"/>
              <a:t>adı</a:t>
            </a:r>
            <a:r>
              <a:rPr lang="tr-TR" dirty="0"/>
              <a:t> verilir.</a:t>
            </a:r>
          </a:p>
          <a:p>
            <a:r>
              <a:rPr lang="tr-TR" dirty="0"/>
              <a:t>1-İnce Kenarlı Mercekler ( Yakınsak)</a:t>
            </a:r>
          </a:p>
          <a:p>
            <a:r>
              <a:rPr lang="tr-TR" dirty="0"/>
              <a:t>2-Kalın Kenarlı Mercekler( Iraksak)</a:t>
            </a:r>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pic>
        <p:nvPicPr>
          <p:cNvPr id="5" name="Resim 4"/>
          <p:cNvPicPr>
            <a:picLocks noChangeAspect="1"/>
          </p:cNvPicPr>
          <p:nvPr/>
        </p:nvPicPr>
        <p:blipFill>
          <a:blip r:embed="rId2"/>
          <a:stretch>
            <a:fillRect/>
          </a:stretch>
        </p:blipFill>
        <p:spPr>
          <a:xfrm>
            <a:off x="683568" y="4546975"/>
            <a:ext cx="6408712" cy="1809375"/>
          </a:xfrm>
          <a:prstGeom prst="rect">
            <a:avLst/>
          </a:prstGeom>
        </p:spPr>
      </p:pic>
    </p:spTree>
    <p:extLst>
      <p:ext uri="{BB962C8B-B14F-4D97-AF65-F5344CB8AC3E}">
        <p14:creationId xmlns:p14="http://schemas.microsoft.com/office/powerpoint/2010/main" val="1951184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İNCE KENARLI MERCEKLER</a:t>
            </a:r>
            <a:br>
              <a:rPr lang="tr-TR" sz="3600" dirty="0"/>
            </a:br>
            <a:endParaRPr lang="tr-TR" sz="3600" dirty="0"/>
          </a:p>
        </p:txBody>
      </p:sp>
      <p:sp>
        <p:nvSpPr>
          <p:cNvPr id="3" name="İçerik Yer Tutucusu 2"/>
          <p:cNvSpPr>
            <a:spLocks noGrp="1"/>
          </p:cNvSpPr>
          <p:nvPr>
            <p:ph idx="1"/>
          </p:nvPr>
        </p:nvSpPr>
        <p:spPr/>
        <p:txBody>
          <a:bodyPr/>
          <a:lstStyle/>
          <a:p>
            <a:r>
              <a:rPr lang="tr-TR" dirty="0" smtClean="0"/>
              <a:t>•</a:t>
            </a:r>
            <a:r>
              <a:rPr lang="tr-TR" dirty="0"/>
              <a:t>Ortası kalın, kenarları ince olan merceklere </a:t>
            </a:r>
            <a:r>
              <a:rPr lang="tr-TR" b="1" dirty="0"/>
              <a:t>ince kenarlı (yakınsak) </a:t>
            </a:r>
            <a:r>
              <a:rPr lang="tr-TR" b="1" dirty="0" smtClean="0"/>
              <a:t>mercekler </a:t>
            </a:r>
            <a:r>
              <a:rPr lang="tr-TR" dirty="0" smtClean="0"/>
              <a:t>adı </a:t>
            </a:r>
            <a:r>
              <a:rPr lang="tr-TR" dirty="0"/>
              <a:t>verilir. İnce kenarlı merceği basitçe temsil etmek için çift taraflı ok kullanılır.</a:t>
            </a:r>
          </a:p>
          <a:p>
            <a:r>
              <a:rPr lang="tr-TR" dirty="0"/>
              <a:t>•İnce kenarlı mercekte </a:t>
            </a:r>
          </a:p>
          <a:p>
            <a:endParaRPr lang="tr-TR" dirty="0"/>
          </a:p>
          <a:p>
            <a:r>
              <a:rPr lang="tr-TR" dirty="0"/>
              <a:t>özel ışın ve görüntüler</a:t>
            </a:r>
          </a:p>
          <a:p>
            <a:r>
              <a:rPr lang="tr-TR" b="1" i="1" dirty="0"/>
              <a:t>çukur ayna</a:t>
            </a:r>
            <a:r>
              <a:rPr lang="tr-TR" dirty="0"/>
              <a:t>nın aynısıdır.</a:t>
            </a:r>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pic>
        <p:nvPicPr>
          <p:cNvPr id="6" name="Resim 5"/>
          <p:cNvPicPr>
            <a:picLocks noChangeAspect="1"/>
          </p:cNvPicPr>
          <p:nvPr/>
        </p:nvPicPr>
        <p:blipFill>
          <a:blip r:embed="rId2"/>
          <a:stretch>
            <a:fillRect/>
          </a:stretch>
        </p:blipFill>
        <p:spPr>
          <a:xfrm>
            <a:off x="5050581" y="4005064"/>
            <a:ext cx="3501745" cy="2319536"/>
          </a:xfrm>
          <a:prstGeom prst="rect">
            <a:avLst/>
          </a:prstGeom>
        </p:spPr>
      </p:pic>
    </p:spTree>
    <p:extLst>
      <p:ext uri="{BB962C8B-B14F-4D97-AF65-F5344CB8AC3E}">
        <p14:creationId xmlns:p14="http://schemas.microsoft.com/office/powerpoint/2010/main" val="1563932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i="1" dirty="0" smtClean="0"/>
              <a:t>Asal </a:t>
            </a:r>
            <a:r>
              <a:rPr lang="tr-TR" sz="3600" b="1" i="1" dirty="0"/>
              <a:t>eksene paralel gelen ışın</a:t>
            </a:r>
            <a:r>
              <a:rPr lang="tr-TR" sz="3600" dirty="0"/>
              <a:t>, odaktan geçecek şekilde kırılır</a:t>
            </a:r>
            <a:r>
              <a:rPr lang="tr-TR" sz="3600" dirty="0" smtClean="0"/>
              <a:t>. </a:t>
            </a:r>
            <a:endParaRPr lang="tr-TR" sz="3600" dirty="0"/>
          </a:p>
        </p:txBody>
      </p:sp>
      <p:pic>
        <p:nvPicPr>
          <p:cNvPr id="5" name="İçerik Yer Tutucusu 4"/>
          <p:cNvPicPr>
            <a:picLocks noGrp="1" noChangeAspect="1"/>
          </p:cNvPicPr>
          <p:nvPr>
            <p:ph idx="1"/>
          </p:nvPr>
        </p:nvPicPr>
        <p:blipFill>
          <a:blip r:embed="rId2"/>
          <a:stretch>
            <a:fillRect/>
          </a:stretch>
        </p:blipFill>
        <p:spPr>
          <a:xfrm>
            <a:off x="1907704" y="2132856"/>
            <a:ext cx="4505556" cy="2880320"/>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375007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704850"/>
            <a:ext cx="8568952" cy="1143000"/>
          </a:xfrm>
        </p:spPr>
        <p:txBody>
          <a:bodyPr/>
          <a:lstStyle/>
          <a:p>
            <a:r>
              <a:rPr lang="tr-TR" sz="2400" dirty="0" smtClean="0"/>
              <a:t>İnce kenarlı mercekler üzerlerine düşen paralel ışınları tek bir noktada toplanacak şekilde kırarlar. Bu özel nokta ODAK NOKTASI </a:t>
            </a:r>
            <a:r>
              <a:rPr lang="tr-TR" sz="2400" dirty="0" err="1" smtClean="0"/>
              <a:t>dır</a:t>
            </a:r>
            <a:r>
              <a:rPr lang="tr-TR" sz="2400" dirty="0" smtClean="0"/>
              <a:t>.</a:t>
            </a:r>
            <a:endParaRPr lang="tr-TR" sz="2400" dirty="0"/>
          </a:p>
        </p:txBody>
      </p:sp>
      <p:pic>
        <p:nvPicPr>
          <p:cNvPr id="5" name="İçerik Yer Tutucusu 4"/>
          <p:cNvPicPr>
            <a:picLocks noGrp="1" noChangeAspect="1"/>
          </p:cNvPicPr>
          <p:nvPr>
            <p:ph idx="1"/>
          </p:nvPr>
        </p:nvPicPr>
        <p:blipFill>
          <a:blip r:embed="rId2"/>
          <a:stretch>
            <a:fillRect/>
          </a:stretch>
        </p:blipFill>
        <p:spPr>
          <a:xfrm>
            <a:off x="2248221" y="2636912"/>
            <a:ext cx="4326047" cy="3240360"/>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1537793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İNCE KENARLI MERCEKLERİN KULLANIM ALANLARI</a:t>
            </a:r>
            <a:br>
              <a:rPr lang="tr-TR" sz="3200" dirty="0"/>
            </a:br>
            <a:endParaRPr lang="tr-TR" sz="3200" dirty="0"/>
          </a:p>
        </p:txBody>
      </p:sp>
      <p:sp>
        <p:nvSpPr>
          <p:cNvPr id="3" name="İçerik Yer Tutucusu 2"/>
          <p:cNvSpPr>
            <a:spLocks noGrp="1"/>
          </p:cNvSpPr>
          <p:nvPr>
            <p:ph idx="1"/>
          </p:nvPr>
        </p:nvSpPr>
        <p:spPr/>
        <p:txBody>
          <a:bodyPr/>
          <a:lstStyle/>
          <a:p>
            <a:r>
              <a:rPr lang="tr-TR" dirty="0" smtClean="0"/>
              <a:t>•</a:t>
            </a:r>
            <a:r>
              <a:rPr lang="tr-TR" dirty="0"/>
              <a:t>İnce kenarlı mercekler; </a:t>
            </a:r>
            <a:r>
              <a:rPr lang="tr-TR" b="1" i="1" dirty="0"/>
              <a:t>mikroskoplarda, büyüteç olarak, slayt makinelerinde, video, dürbünlerde ve hipermetrop göz kusurunun düzeltilmesi için üretilen gözlüklerin </a:t>
            </a:r>
            <a:r>
              <a:rPr lang="tr-TR" dirty="0"/>
              <a:t>yapımında kullanılır.</a:t>
            </a:r>
          </a:p>
          <a:p>
            <a:r>
              <a:rPr lang="tr-TR" dirty="0"/>
              <a:t>•İnce kenarlı mercekler belirli mesafelerdeki cisimlerin </a:t>
            </a:r>
            <a:r>
              <a:rPr lang="tr-TR" b="1" i="1" dirty="0"/>
              <a:t>düz ve büyük </a:t>
            </a:r>
            <a:r>
              <a:rPr lang="tr-TR" dirty="0"/>
              <a:t>görüntülerini oluştururlar. Bu nedenle büyüteç görevi yaparlar.</a:t>
            </a:r>
          </a:p>
          <a:p>
            <a:r>
              <a:rPr lang="tr-TR" dirty="0"/>
              <a:t>•Ormanlarda bırakılan cam atıklar ince kenarlı mercek etkisi yaparak </a:t>
            </a:r>
            <a:r>
              <a:rPr lang="tr-TR" b="1" i="1" dirty="0"/>
              <a:t>orman yangınlarına </a:t>
            </a:r>
            <a:r>
              <a:rPr lang="tr-TR" dirty="0"/>
              <a:t>sebep olur.</a:t>
            </a:r>
          </a:p>
          <a:p>
            <a:endParaRPr lang="tr-TR" dirty="0"/>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226293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850"/>
            <a:ext cx="8229600" cy="923950"/>
          </a:xfrm>
        </p:spPr>
        <p:txBody>
          <a:bodyPr/>
          <a:lstStyle/>
          <a:p>
            <a:r>
              <a:rPr lang="tr-TR" sz="4400" dirty="0"/>
              <a:t>KALIN KENARLI MERCEKLER</a:t>
            </a:r>
            <a:br>
              <a:rPr lang="tr-TR" sz="4400" dirty="0"/>
            </a:br>
            <a:endParaRPr lang="tr-TR" sz="4400" dirty="0"/>
          </a:p>
        </p:txBody>
      </p:sp>
      <p:sp>
        <p:nvSpPr>
          <p:cNvPr id="3" name="İçerik Yer Tutucusu 2"/>
          <p:cNvSpPr>
            <a:spLocks noGrp="1"/>
          </p:cNvSpPr>
          <p:nvPr>
            <p:ph idx="1"/>
          </p:nvPr>
        </p:nvSpPr>
        <p:spPr>
          <a:xfrm>
            <a:off x="457200" y="1484784"/>
            <a:ext cx="8229600" cy="4389437"/>
          </a:xfrm>
        </p:spPr>
        <p:txBody>
          <a:bodyPr/>
          <a:lstStyle/>
          <a:p>
            <a:r>
              <a:rPr lang="tr-TR" dirty="0" smtClean="0"/>
              <a:t>•</a:t>
            </a:r>
            <a:r>
              <a:rPr lang="tr-TR" dirty="0"/>
              <a:t>Kenarları kalın ortası ince olan merceklere </a:t>
            </a:r>
            <a:r>
              <a:rPr lang="tr-TR" b="1" dirty="0"/>
              <a:t>kalın kenarlı (ıraksak) mercekle</a:t>
            </a:r>
            <a:r>
              <a:rPr lang="tr-TR" dirty="0"/>
              <a:t>r adı </a:t>
            </a:r>
            <a:r>
              <a:rPr lang="tr-TR" dirty="0" err="1"/>
              <a:t>verilir.Kalın</a:t>
            </a:r>
            <a:r>
              <a:rPr lang="tr-TR" dirty="0"/>
              <a:t> kenarlı merceği basitçe temsil etmek için aşağıdaki gibi ok uçları içeri dönük bir şekilde gösterilir. </a:t>
            </a:r>
          </a:p>
          <a:p>
            <a:r>
              <a:rPr lang="tr-TR" dirty="0"/>
              <a:t>•Kalın kenarlı </a:t>
            </a:r>
            <a:r>
              <a:rPr lang="tr-TR" dirty="0" smtClean="0"/>
              <a:t>mercekteki </a:t>
            </a:r>
          </a:p>
          <a:p>
            <a:r>
              <a:rPr lang="tr-TR" dirty="0" smtClean="0"/>
              <a:t>özel </a:t>
            </a:r>
            <a:r>
              <a:rPr lang="tr-TR" dirty="0"/>
              <a:t>ışınlar ve görüntü </a:t>
            </a:r>
          </a:p>
          <a:p>
            <a:r>
              <a:rPr lang="tr-TR" dirty="0"/>
              <a:t>çizimleri </a:t>
            </a:r>
            <a:r>
              <a:rPr lang="tr-TR" b="1" i="1" dirty="0"/>
              <a:t>tümsek ayna</a:t>
            </a:r>
            <a:r>
              <a:rPr lang="tr-TR" dirty="0"/>
              <a:t>daki</a:t>
            </a:r>
          </a:p>
          <a:p>
            <a:r>
              <a:rPr lang="tr-TR" dirty="0"/>
              <a:t>özel ışınlar ve görüntü </a:t>
            </a:r>
          </a:p>
          <a:p>
            <a:r>
              <a:rPr lang="tr-TR" dirty="0"/>
              <a:t>çizimlerinin aynısıdır.</a:t>
            </a:r>
            <a:endParaRPr lang="tr-TR" dirty="0"/>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pic>
        <p:nvPicPr>
          <p:cNvPr id="6" name="Resim 5"/>
          <p:cNvPicPr>
            <a:picLocks noChangeAspect="1"/>
          </p:cNvPicPr>
          <p:nvPr/>
        </p:nvPicPr>
        <p:blipFill>
          <a:blip r:embed="rId2"/>
          <a:stretch>
            <a:fillRect/>
          </a:stretch>
        </p:blipFill>
        <p:spPr>
          <a:xfrm>
            <a:off x="5436096" y="3429000"/>
            <a:ext cx="3538864" cy="2686286"/>
          </a:xfrm>
          <a:prstGeom prst="rect">
            <a:avLst/>
          </a:prstGeom>
        </p:spPr>
      </p:pic>
    </p:spTree>
    <p:extLst>
      <p:ext uri="{BB962C8B-B14F-4D97-AF65-F5344CB8AC3E}">
        <p14:creationId xmlns:p14="http://schemas.microsoft.com/office/powerpoint/2010/main" val="420376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i="1" dirty="0" smtClean="0"/>
              <a:t>Asal </a:t>
            </a:r>
            <a:r>
              <a:rPr lang="tr-TR" sz="3600" b="1" i="1" dirty="0"/>
              <a:t>eksene paralel gelen ışın </a:t>
            </a:r>
            <a:r>
              <a:rPr lang="tr-TR" sz="3600" dirty="0"/>
              <a:t>uzantısı odaktan geçecek şekilde kırılır.</a:t>
            </a:r>
            <a:endParaRPr lang="tr-TR" sz="3600" dirty="0"/>
          </a:p>
        </p:txBody>
      </p:sp>
      <p:pic>
        <p:nvPicPr>
          <p:cNvPr id="5" name="İçerik Yer Tutucusu 4"/>
          <p:cNvPicPr>
            <a:picLocks noGrp="1" noChangeAspect="1"/>
          </p:cNvPicPr>
          <p:nvPr>
            <p:ph idx="1"/>
          </p:nvPr>
        </p:nvPicPr>
        <p:blipFill>
          <a:blip r:embed="rId2"/>
          <a:stretch>
            <a:fillRect/>
          </a:stretch>
        </p:blipFill>
        <p:spPr>
          <a:xfrm>
            <a:off x="1691680" y="2302951"/>
            <a:ext cx="5400600" cy="3601663"/>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1982671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t>Kalın kenarlı mercekler üzerine düşen paralel ışınları sanki tek bir noktadan geliyorlarmış gibi kırar. Bu nokta odak noktasıdır.</a:t>
            </a:r>
            <a:endParaRPr lang="tr-TR" sz="3200" dirty="0"/>
          </a:p>
        </p:txBody>
      </p:sp>
      <p:pic>
        <p:nvPicPr>
          <p:cNvPr id="5" name="İçerik Yer Tutucusu 4"/>
          <p:cNvPicPr>
            <a:picLocks noGrp="1" noChangeAspect="1"/>
          </p:cNvPicPr>
          <p:nvPr>
            <p:ph idx="1"/>
          </p:nvPr>
        </p:nvPicPr>
        <p:blipFill>
          <a:blip r:embed="rId2"/>
          <a:stretch>
            <a:fillRect/>
          </a:stretch>
        </p:blipFill>
        <p:spPr>
          <a:xfrm>
            <a:off x="2400306" y="2996952"/>
            <a:ext cx="3886187" cy="3045147"/>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115510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29778"/>
            <a:ext cx="8229600" cy="1143000"/>
          </a:xfrm>
        </p:spPr>
        <p:txBody>
          <a:bodyPr/>
          <a:lstStyle/>
          <a:p>
            <a:r>
              <a:rPr lang="fi-FI" sz="3600" dirty="0"/>
              <a:t>KALIN KENARLI MERCEKLERİN KULLANIM ALANLARI</a:t>
            </a:r>
            <a:br>
              <a:rPr lang="fi-FI" sz="3600" dirty="0"/>
            </a:br>
            <a:endParaRPr lang="tr-TR" sz="3600" dirty="0"/>
          </a:p>
        </p:txBody>
      </p:sp>
      <p:sp>
        <p:nvSpPr>
          <p:cNvPr id="3" name="İçerik Yer Tutucusu 2"/>
          <p:cNvSpPr>
            <a:spLocks noGrp="1"/>
          </p:cNvSpPr>
          <p:nvPr>
            <p:ph idx="1"/>
          </p:nvPr>
        </p:nvSpPr>
        <p:spPr/>
        <p:txBody>
          <a:bodyPr/>
          <a:lstStyle/>
          <a:p>
            <a:r>
              <a:rPr lang="tr-TR" dirty="0" smtClean="0"/>
              <a:t>•</a:t>
            </a:r>
            <a:r>
              <a:rPr lang="tr-TR" dirty="0"/>
              <a:t>Kalın kenarlı mercekler; </a:t>
            </a:r>
            <a:r>
              <a:rPr lang="tr-TR" b="1" i="1" dirty="0"/>
              <a:t>teleskoplar, mikroskoplar, kameralar ve miyop göz kusurunun düzeltilmesi için üretilen </a:t>
            </a:r>
            <a:r>
              <a:rPr lang="tr-TR" b="1" i="1" dirty="0" err="1"/>
              <a:t>gözlüklerin</a:t>
            </a:r>
            <a:r>
              <a:rPr lang="tr-TR" dirty="0" err="1"/>
              <a:t>yapımında</a:t>
            </a:r>
            <a:r>
              <a:rPr lang="tr-TR" dirty="0"/>
              <a:t> kullanılır.</a:t>
            </a:r>
          </a:p>
          <a:p>
            <a:r>
              <a:rPr lang="tr-TR" dirty="0"/>
              <a:t>•Kalın kenarlı mercekler cisimlerin </a:t>
            </a:r>
            <a:r>
              <a:rPr lang="tr-TR" b="1" i="1" dirty="0"/>
              <a:t>düz ve küçük </a:t>
            </a:r>
            <a:r>
              <a:rPr lang="tr-TR" dirty="0"/>
              <a:t>görüntülerini oluşturur. Cisimleri daha küçük göstererek sürücünün görüş alanını arttırdığı için araçların arka camlarına konulur.</a:t>
            </a:r>
          </a:p>
          <a:p>
            <a:endParaRPr lang="tr-TR" dirty="0"/>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4096842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835696" y="1784478"/>
            <a:ext cx="5472608" cy="4690806"/>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165357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IŞIĞIN KIRILMASI</a:t>
            </a:r>
          </a:p>
          <a:p>
            <a:r>
              <a:rPr lang="tr-TR" dirty="0"/>
              <a:t>•Işık ışınları saydam bir ortamdan başka bir saydam ortama geçerken ışınların bir kısmı yansıyarak geldiği ortama dönerken, bir kısmı da ikinci ortama, doğrultusu ve hızı değişerek geçer. </a:t>
            </a:r>
          </a:p>
          <a:p>
            <a:r>
              <a:rPr lang="tr-TR" dirty="0"/>
              <a:t>•Işığın ikinci bir ortama geçerken </a:t>
            </a:r>
          </a:p>
          <a:p>
            <a:pPr marL="0" indent="0">
              <a:buNone/>
            </a:pPr>
            <a:r>
              <a:rPr lang="tr-TR" dirty="0"/>
              <a:t>doğrultu değiştirmesine</a:t>
            </a:r>
          </a:p>
          <a:p>
            <a:pPr marL="0" indent="0">
              <a:buNone/>
            </a:pPr>
            <a:r>
              <a:rPr lang="tr-TR" b="1" i="1" dirty="0"/>
              <a:t>ışığın kırılması </a:t>
            </a:r>
            <a:r>
              <a:rPr lang="tr-TR" dirty="0"/>
              <a:t>denir.</a:t>
            </a:r>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pic>
        <p:nvPicPr>
          <p:cNvPr id="5" name="Resim 4"/>
          <p:cNvPicPr>
            <a:picLocks noChangeAspect="1"/>
          </p:cNvPicPr>
          <p:nvPr/>
        </p:nvPicPr>
        <p:blipFill>
          <a:blip r:embed="rId2"/>
          <a:stretch>
            <a:fillRect/>
          </a:stretch>
        </p:blipFill>
        <p:spPr>
          <a:xfrm>
            <a:off x="6019800" y="4005064"/>
            <a:ext cx="2493507" cy="2383422"/>
          </a:xfrm>
          <a:prstGeom prst="rect">
            <a:avLst/>
          </a:prstGeom>
        </p:spPr>
      </p:pic>
    </p:spTree>
    <p:extLst>
      <p:ext uri="{BB962C8B-B14F-4D97-AF65-F5344CB8AC3E}">
        <p14:creationId xmlns:p14="http://schemas.microsoft.com/office/powerpoint/2010/main" val="1935159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670278" y="1935163"/>
            <a:ext cx="7803443" cy="4389437"/>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61913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İçerik Yer Tutucusu"/>
          <p:cNvSpPr>
            <a:spLocks noGrp="1"/>
          </p:cNvSpPr>
          <p:nvPr>
            <p:ph idx="1"/>
          </p:nvPr>
        </p:nvSpPr>
        <p:spPr>
          <a:xfrm>
            <a:off x="457200" y="1285875"/>
            <a:ext cx="3186113" cy="5357813"/>
          </a:xfrm>
        </p:spPr>
        <p:txBody>
          <a:bodyPr/>
          <a:lstStyle/>
          <a:p>
            <a:r>
              <a:rPr lang="tr-TR" smtClean="0"/>
              <a:t>Kırılma olayında ortamları ayıran yüzeye gelen ışık ışını ile normal arasındaki açı </a:t>
            </a:r>
            <a:r>
              <a:rPr lang="tr-TR" b="1" smtClean="0"/>
              <a:t>gelme açısı, </a:t>
            </a:r>
            <a:r>
              <a:rPr lang="tr-TR" smtClean="0"/>
              <a:t>kırılan ışın ile normal arasındaki açı da </a:t>
            </a:r>
            <a:r>
              <a:rPr lang="tr-TR" b="1" smtClean="0"/>
              <a:t>kırılma açısı </a:t>
            </a:r>
            <a:r>
              <a:rPr lang="tr-TR" smtClean="0"/>
              <a:t>olarak adlandırılır.</a:t>
            </a:r>
          </a:p>
        </p:txBody>
      </p:sp>
      <p:pic>
        <p:nvPicPr>
          <p:cNvPr id="19458" name="Picture 2" descr="C:\Users\MUSTAFA\Desktop\11.jpg"/>
          <p:cNvPicPr>
            <a:picLocks noChangeAspect="1" noChangeArrowheads="1"/>
          </p:cNvPicPr>
          <p:nvPr/>
        </p:nvPicPr>
        <p:blipFill>
          <a:blip r:embed="rId2"/>
          <a:srcRect/>
          <a:stretch>
            <a:fillRect/>
          </a:stretch>
        </p:blipFill>
        <p:spPr bwMode="auto">
          <a:xfrm>
            <a:off x="3803650" y="1500188"/>
            <a:ext cx="5126038" cy="4071937"/>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704851"/>
            <a:ext cx="8229600" cy="5619750"/>
          </a:xfrm>
        </p:spPr>
        <p:txBody>
          <a:bodyPr/>
          <a:lstStyle/>
          <a:p>
            <a:r>
              <a:rPr lang="tr-TR" b="1" dirty="0"/>
              <a:t>KIRILMA KANUNLARI</a:t>
            </a:r>
            <a:endParaRPr lang="tr-TR" dirty="0"/>
          </a:p>
          <a:p>
            <a:r>
              <a:rPr lang="tr-TR" dirty="0"/>
              <a:t>1.Gelen ışın, kırılan ışın ve yüzeyin normali aynı düzlemdedir.</a:t>
            </a:r>
          </a:p>
          <a:p>
            <a:r>
              <a:rPr lang="tr-TR" dirty="0"/>
              <a:t>2.Işık az yoğun ortamdan çok yoğun ortama geçerken, yüzeyin normaline yaklaşarak kırılır.</a:t>
            </a:r>
          </a:p>
          <a:p>
            <a:r>
              <a:rPr lang="tr-TR" dirty="0"/>
              <a:t>3.Işınlar çok yoğun ortamdan az yoğun ortama geçerken, yüzeyin normalinden uzaklaşarak kırılır.</a:t>
            </a:r>
          </a:p>
          <a:p>
            <a:r>
              <a:rPr lang="tr-TR" dirty="0"/>
              <a:t>4.Yüzeye dik gelen ışın kırılmadan yoluna devam eder.</a:t>
            </a:r>
          </a:p>
          <a:p>
            <a:r>
              <a:rPr lang="tr-TR" dirty="0"/>
              <a:t>5.Işığın bulunduğu ortamdaki sürati, ortamın kırıcılığı ile ters orantılıdır. Hava az kırıcı bir ortam iken, su havadan daha kırıcıdır. Işık havada sudan daha süratli hareket eder.</a:t>
            </a:r>
          </a:p>
        </p:txBody>
      </p:sp>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20973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İçerik Yer Tutucusu"/>
          <p:cNvSpPr>
            <a:spLocks noGrp="1"/>
          </p:cNvSpPr>
          <p:nvPr>
            <p:ph idx="1"/>
          </p:nvPr>
        </p:nvSpPr>
        <p:spPr>
          <a:xfrm>
            <a:off x="571500" y="2357438"/>
            <a:ext cx="3614738" cy="3143250"/>
          </a:xfrm>
        </p:spPr>
        <p:txBody>
          <a:bodyPr/>
          <a:lstStyle/>
          <a:p>
            <a:r>
              <a:rPr lang="tr-TR" i="1" smtClean="0"/>
              <a:t>Işık havadan cama veya camdan havaya 90 </a:t>
            </a:r>
            <a:r>
              <a:rPr lang="tr-TR" i="1" baseline="30000" smtClean="0"/>
              <a:t>o</a:t>
            </a:r>
            <a:r>
              <a:rPr lang="tr-TR" i="1" smtClean="0"/>
              <a:t> lik açı ile gönderildiğinde kırılmaz, sadece hız değiştirir.</a:t>
            </a:r>
            <a:endParaRPr lang="tr-TR" smtClean="0"/>
          </a:p>
        </p:txBody>
      </p:sp>
      <p:pic>
        <p:nvPicPr>
          <p:cNvPr id="17410" name="Picture 2"/>
          <p:cNvPicPr>
            <a:picLocks noChangeAspect="1" noChangeArrowheads="1"/>
          </p:cNvPicPr>
          <p:nvPr/>
        </p:nvPicPr>
        <p:blipFill>
          <a:blip r:embed="rId2"/>
          <a:srcRect/>
          <a:stretch>
            <a:fillRect/>
          </a:stretch>
        </p:blipFill>
        <p:spPr bwMode="auto">
          <a:xfrm>
            <a:off x="4857750" y="1500188"/>
            <a:ext cx="3298825" cy="4214812"/>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77118" y="704850"/>
            <a:ext cx="8409682" cy="5619751"/>
          </a:xfrm>
          <a:prstGeom prst="rect">
            <a:avLst/>
          </a:prstGeom>
        </p:spPr>
      </p:pic>
      <p:sp>
        <p:nvSpPr>
          <p:cNvPr id="4" name="Altbilgi Yer Tutucusu 3"/>
          <p:cNvSpPr>
            <a:spLocks noGrp="1"/>
          </p:cNvSpPr>
          <p:nvPr>
            <p:ph type="ftr" sz="quarter" idx="11"/>
          </p:nvPr>
        </p:nvSpPr>
        <p:spPr/>
        <p:txBody>
          <a:bodyPr/>
          <a:lstStyle/>
          <a:p>
            <a:pPr>
              <a:defRPr/>
            </a:pPr>
            <a:r>
              <a:rPr lang="tr-TR" smtClean="0"/>
              <a:t>...Egitimhane.com...</a:t>
            </a:r>
            <a:endParaRPr lang="tr-TR"/>
          </a:p>
        </p:txBody>
      </p:sp>
    </p:spTree>
    <p:extLst>
      <p:ext uri="{BB962C8B-B14F-4D97-AF65-F5344CB8AC3E}">
        <p14:creationId xmlns:p14="http://schemas.microsoft.com/office/powerpoint/2010/main" val="122160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İçerik Yer Tutucusu"/>
          <p:cNvSpPr>
            <a:spLocks noGrp="1"/>
          </p:cNvSpPr>
          <p:nvPr>
            <p:ph idx="1"/>
          </p:nvPr>
        </p:nvSpPr>
        <p:spPr>
          <a:xfrm>
            <a:off x="714375" y="2286000"/>
            <a:ext cx="3929063" cy="3643313"/>
          </a:xfrm>
        </p:spPr>
        <p:txBody>
          <a:bodyPr/>
          <a:lstStyle/>
          <a:p>
            <a:r>
              <a:rPr lang="es-ES" i="1" smtClean="0"/>
              <a:t>Işık havadan cama veya camdan</a:t>
            </a:r>
            <a:r>
              <a:rPr lang="tr-TR" i="1" smtClean="0"/>
              <a:t> havaya dik olmayacak şekilde gönderildiğinde hem kırılır hem de hız değiştirir.</a:t>
            </a:r>
          </a:p>
          <a:p>
            <a:r>
              <a:rPr lang="tr-TR" smtClean="0">
                <a:solidFill>
                  <a:srgbClr val="FF0000"/>
                </a:solidFill>
              </a:rPr>
              <a:t>Normal: </a:t>
            </a:r>
            <a:r>
              <a:rPr lang="tr-TR" smtClean="0"/>
              <a:t>Bir yüzeye indirilen dikmedir.</a:t>
            </a:r>
          </a:p>
        </p:txBody>
      </p:sp>
      <p:pic>
        <p:nvPicPr>
          <p:cNvPr id="18434" name="Picture 2"/>
          <p:cNvPicPr>
            <a:picLocks noChangeAspect="1" noChangeArrowheads="1"/>
          </p:cNvPicPr>
          <p:nvPr/>
        </p:nvPicPr>
        <p:blipFill>
          <a:blip r:embed="rId2"/>
          <a:srcRect/>
          <a:stretch>
            <a:fillRect/>
          </a:stretch>
        </p:blipFill>
        <p:spPr bwMode="auto">
          <a:xfrm>
            <a:off x="5286375" y="1643063"/>
            <a:ext cx="3317875" cy="3786187"/>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tr-TR" smtClean="0"/>
              <a:t>...Egitimhane.com...</a:t>
            </a: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757</TotalTime>
  <Words>1362</Words>
  <Application>Microsoft Office PowerPoint</Application>
  <PresentationFormat>Ekran Gösterisi (4:3)</PresentationFormat>
  <Paragraphs>128</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Constantia</vt:lpstr>
      <vt:lpstr>Wingdings 2</vt:lpstr>
      <vt:lpstr>Akış</vt:lpstr>
      <vt:lpstr>IŞIK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Serap Olayı</vt:lpstr>
      <vt:lpstr>PowerPoint Sunusu</vt:lpstr>
      <vt:lpstr>PowerPoint Sunusu</vt:lpstr>
      <vt:lpstr>PowerPoint Sunusu</vt:lpstr>
      <vt:lpstr>PowerPoint Sunusu</vt:lpstr>
      <vt:lpstr>Havadan suya bakınca balık olduğundan daha yakın görünür.</vt:lpstr>
      <vt:lpstr>PowerPoint Sunusu</vt:lpstr>
      <vt:lpstr>PowerPoint Sunusu</vt:lpstr>
      <vt:lpstr>PowerPoint Sunusu</vt:lpstr>
      <vt:lpstr>PowerPoint Sunusu</vt:lpstr>
      <vt:lpstr>PowerPoint Sunusu</vt:lpstr>
      <vt:lpstr>PowerPoint Sunusu</vt:lpstr>
      <vt:lpstr>IŞIĞI KIRAN MADDELER; MERCEKLER </vt:lpstr>
      <vt:lpstr>İNCE KENARLI MERCEKLER </vt:lpstr>
      <vt:lpstr>Asal eksene paralel gelen ışın, odaktan geçecek şekilde kırılır. </vt:lpstr>
      <vt:lpstr>İnce kenarlı mercekler üzerlerine düşen paralel ışınları tek bir noktada toplanacak şekilde kırarlar. Bu özel nokta ODAK NOKTASI dır.</vt:lpstr>
      <vt:lpstr>İNCE KENARLI MERCEKLERİN KULLANIM ALANLARI </vt:lpstr>
      <vt:lpstr>KALIN KENARLI MERCEKLER </vt:lpstr>
      <vt:lpstr>Asal eksene paralel gelen ışın uzantısı odaktan geçecek şekilde kırılır.</vt:lpstr>
      <vt:lpstr>Kalın kenarlı mercekler üzerine düşen paralel ışınları sanki tek bir noktadan geliyorlarmış gibi kırar. Bu nokta odak noktasıdır.</vt:lpstr>
      <vt:lpstr>KALIN KENARLI MERCEKLERİN KULLANIM ALANLARI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Admin</cp:lastModifiedBy>
  <cp:revision>107</cp:revision>
  <dcterms:created xsi:type="dcterms:W3CDTF">2010-10-17T16:29:05Z</dcterms:created>
  <dcterms:modified xsi:type="dcterms:W3CDTF">2016-12-30T14:44:24Z</dcterms:modified>
</cp:coreProperties>
</file>