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87" r:id="rId28"/>
    <p:sldId id="289" r:id="rId29"/>
    <p:sldId id="288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BCC49-C7B1-4755-916E-8225072E6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68F746-4FBB-44C3-B49E-C5273B3916C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tr-TR" dirty="0">
            <a:latin typeface="Monotype Corsiva" pitchFamily="66" charset="0"/>
          </a:endParaRPr>
        </a:p>
      </dgm:t>
    </dgm:pt>
    <dgm:pt modelId="{475D2327-3C0B-477C-874F-5BB9E6926EEF}" type="parTrans" cxnId="{D0D72D1E-2429-42B7-8AD2-EBEC4C4694F2}">
      <dgm:prSet/>
      <dgm:spPr/>
      <dgm:t>
        <a:bodyPr/>
        <a:lstStyle/>
        <a:p>
          <a:endParaRPr lang="tr-TR"/>
        </a:p>
      </dgm:t>
    </dgm:pt>
    <dgm:pt modelId="{7F94B25A-8D59-46A4-894E-93FC30F81906}" type="sibTrans" cxnId="{D0D72D1E-2429-42B7-8AD2-EBEC4C4694F2}">
      <dgm:prSet/>
      <dgm:spPr/>
      <dgm:t>
        <a:bodyPr/>
        <a:lstStyle/>
        <a:p>
          <a:endParaRPr lang="tr-TR"/>
        </a:p>
      </dgm:t>
    </dgm:pt>
    <dgm:pt modelId="{6F6F2A7F-7F77-458E-80E7-0EBD079FE58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dirty="0">
            <a:latin typeface="Britannic Bold" panose="020B0903060703020204" pitchFamily="34" charset="0"/>
            <a:cs typeface="Angsana New" panose="02020603050405020304" pitchFamily="18" charset="-34"/>
          </a:endParaRPr>
        </a:p>
      </dgm:t>
    </dgm:pt>
    <dgm:pt modelId="{D0DAB796-680C-46CC-8F6A-0235765F218B}" type="parTrans" cxnId="{93033789-DC79-42F3-9E2D-255639CE801A}">
      <dgm:prSet/>
      <dgm:spPr/>
      <dgm:t>
        <a:bodyPr/>
        <a:lstStyle/>
        <a:p>
          <a:endParaRPr lang="tr-TR"/>
        </a:p>
      </dgm:t>
    </dgm:pt>
    <dgm:pt modelId="{F2AB73B2-27F7-40D5-853C-D790E739E2C0}" type="sibTrans" cxnId="{93033789-DC79-42F3-9E2D-255639CE801A}">
      <dgm:prSet/>
      <dgm:spPr/>
      <dgm:t>
        <a:bodyPr/>
        <a:lstStyle/>
        <a:p>
          <a:endParaRPr lang="tr-TR"/>
        </a:p>
      </dgm:t>
    </dgm:pt>
    <dgm:pt modelId="{0E9A8AB7-8A59-404C-9CB4-B52B3EF34ACA}" type="pres">
      <dgm:prSet presAssocID="{3CABCC49-C7B1-4755-916E-8225072E6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69D2C7-D572-499D-AC01-DB96924F3FF1}" type="pres">
      <dgm:prSet presAssocID="{A068F746-4FBB-44C3-B49E-C5273B3916C2}" presName="hierRoot1" presStyleCnt="0">
        <dgm:presLayoutVars>
          <dgm:hierBranch val="init"/>
        </dgm:presLayoutVars>
      </dgm:prSet>
      <dgm:spPr/>
    </dgm:pt>
    <dgm:pt modelId="{062B137F-7D41-4DEF-A1AC-4B9B944DBEDA}" type="pres">
      <dgm:prSet presAssocID="{A068F746-4FBB-44C3-B49E-C5273B3916C2}" presName="rootComposite1" presStyleCnt="0"/>
      <dgm:spPr/>
    </dgm:pt>
    <dgm:pt modelId="{D1B678F3-D789-4FB2-8904-0815A30A9F2A}" type="pres">
      <dgm:prSet presAssocID="{A068F746-4FBB-44C3-B49E-C5273B3916C2}" presName="rootText1" presStyleLbl="node0" presStyleIdx="0" presStyleCnt="2" custLinFactNeighborX="-7452" custLinFactNeighborY="50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4C2ED5-649A-40B8-ACEE-F8EFF5F7AFF6}" type="pres">
      <dgm:prSet presAssocID="{A068F746-4FBB-44C3-B49E-C5273B3916C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9F5E579-40F1-4365-9C31-C2C1A2A9F365}" type="pres">
      <dgm:prSet presAssocID="{A068F746-4FBB-44C3-B49E-C5273B3916C2}" presName="hierChild2" presStyleCnt="0"/>
      <dgm:spPr/>
    </dgm:pt>
    <dgm:pt modelId="{183966F6-48F0-43C9-91A6-66DD9BB9685C}" type="pres">
      <dgm:prSet presAssocID="{A068F746-4FBB-44C3-B49E-C5273B3916C2}" presName="hierChild3" presStyleCnt="0"/>
      <dgm:spPr/>
    </dgm:pt>
    <dgm:pt modelId="{915FE87E-D4D6-4113-82A0-D8C7CF09C3D8}" type="pres">
      <dgm:prSet presAssocID="{6F6F2A7F-7F77-458E-80E7-0EBD079FE584}" presName="hierRoot1" presStyleCnt="0">
        <dgm:presLayoutVars>
          <dgm:hierBranch val="init"/>
        </dgm:presLayoutVars>
      </dgm:prSet>
      <dgm:spPr/>
    </dgm:pt>
    <dgm:pt modelId="{0A9E8AD3-F01F-4C27-A707-0C200FA95508}" type="pres">
      <dgm:prSet presAssocID="{6F6F2A7F-7F77-458E-80E7-0EBD079FE584}" presName="rootComposite1" presStyleCnt="0"/>
      <dgm:spPr/>
    </dgm:pt>
    <dgm:pt modelId="{4EE0A77B-57FF-4133-AFC6-82D627DFD699}" type="pres">
      <dgm:prSet presAssocID="{6F6F2A7F-7F77-458E-80E7-0EBD079FE584}" presName="rootText1" presStyleLbl="node0" presStyleIdx="1" presStyleCnt="2" custScaleX="118432" custScaleY="148566" custLinFactNeighborX="13317" custLinFactNeighborY="-10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BE6B13-766E-41CC-AC00-7613939EBD6E}" type="pres">
      <dgm:prSet presAssocID="{6F6F2A7F-7F77-458E-80E7-0EBD079FE58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814A307-CBD9-489E-A1AD-F4F079557F5A}" type="pres">
      <dgm:prSet presAssocID="{6F6F2A7F-7F77-458E-80E7-0EBD079FE584}" presName="hierChild2" presStyleCnt="0"/>
      <dgm:spPr/>
    </dgm:pt>
    <dgm:pt modelId="{44028774-058A-4D27-A7F0-80F803DD21B5}" type="pres">
      <dgm:prSet presAssocID="{6F6F2A7F-7F77-458E-80E7-0EBD079FE584}" presName="hierChild3" presStyleCnt="0"/>
      <dgm:spPr/>
    </dgm:pt>
  </dgm:ptLst>
  <dgm:cxnLst>
    <dgm:cxn modelId="{7F42A8F7-D967-485B-A276-EAA7E1A4B5B7}" type="presOf" srcId="{3CABCC49-C7B1-4755-916E-8225072E651A}" destId="{0E9A8AB7-8A59-404C-9CB4-B52B3EF34ACA}" srcOrd="0" destOrd="0" presId="urn:microsoft.com/office/officeart/2005/8/layout/orgChart1"/>
    <dgm:cxn modelId="{D0D72D1E-2429-42B7-8AD2-EBEC4C4694F2}" srcId="{3CABCC49-C7B1-4755-916E-8225072E651A}" destId="{A068F746-4FBB-44C3-B49E-C5273B3916C2}" srcOrd="0" destOrd="0" parTransId="{475D2327-3C0B-477C-874F-5BB9E6926EEF}" sibTransId="{7F94B25A-8D59-46A4-894E-93FC30F81906}"/>
    <dgm:cxn modelId="{93033789-DC79-42F3-9E2D-255639CE801A}" srcId="{3CABCC49-C7B1-4755-916E-8225072E651A}" destId="{6F6F2A7F-7F77-458E-80E7-0EBD079FE584}" srcOrd="1" destOrd="0" parTransId="{D0DAB796-680C-46CC-8F6A-0235765F218B}" sibTransId="{F2AB73B2-27F7-40D5-853C-D790E739E2C0}"/>
    <dgm:cxn modelId="{5462C2B9-7593-48FA-9930-4E3F85700A5C}" type="presOf" srcId="{A068F746-4FBB-44C3-B49E-C5273B3916C2}" destId="{D1B678F3-D789-4FB2-8904-0815A30A9F2A}" srcOrd="0" destOrd="0" presId="urn:microsoft.com/office/officeart/2005/8/layout/orgChart1"/>
    <dgm:cxn modelId="{E722E0BC-BA88-4252-BAFC-0DF8C6EAC402}" type="presOf" srcId="{6F6F2A7F-7F77-458E-80E7-0EBD079FE584}" destId="{E5BE6B13-766E-41CC-AC00-7613939EBD6E}" srcOrd="1" destOrd="0" presId="urn:microsoft.com/office/officeart/2005/8/layout/orgChart1"/>
    <dgm:cxn modelId="{544B7749-0903-428F-8422-CDDFA40D31F8}" type="presOf" srcId="{A068F746-4FBB-44C3-B49E-C5273B3916C2}" destId="{034C2ED5-649A-40B8-ACEE-F8EFF5F7AFF6}" srcOrd="1" destOrd="0" presId="urn:microsoft.com/office/officeart/2005/8/layout/orgChart1"/>
    <dgm:cxn modelId="{7C9159E1-B94C-4C74-9043-DA23CDCCAD8E}" type="presOf" srcId="{6F6F2A7F-7F77-458E-80E7-0EBD079FE584}" destId="{4EE0A77B-57FF-4133-AFC6-82D627DFD699}" srcOrd="0" destOrd="0" presId="urn:microsoft.com/office/officeart/2005/8/layout/orgChart1"/>
    <dgm:cxn modelId="{CFDAD0BC-B23E-40CA-919E-9CE0B523B7E5}" type="presParOf" srcId="{0E9A8AB7-8A59-404C-9CB4-B52B3EF34ACA}" destId="{7069D2C7-D572-499D-AC01-DB96924F3FF1}" srcOrd="0" destOrd="0" presId="urn:microsoft.com/office/officeart/2005/8/layout/orgChart1"/>
    <dgm:cxn modelId="{F0AE97D4-05CB-4548-85F8-71C05FBA34DA}" type="presParOf" srcId="{7069D2C7-D572-499D-AC01-DB96924F3FF1}" destId="{062B137F-7D41-4DEF-A1AC-4B9B944DBEDA}" srcOrd="0" destOrd="0" presId="urn:microsoft.com/office/officeart/2005/8/layout/orgChart1"/>
    <dgm:cxn modelId="{48D57AF8-6544-48A2-8D57-ADF3D36A0B45}" type="presParOf" srcId="{062B137F-7D41-4DEF-A1AC-4B9B944DBEDA}" destId="{D1B678F3-D789-4FB2-8904-0815A30A9F2A}" srcOrd="0" destOrd="0" presId="urn:microsoft.com/office/officeart/2005/8/layout/orgChart1"/>
    <dgm:cxn modelId="{62E79D93-13FD-4632-8FFB-CD438A4C45FF}" type="presParOf" srcId="{062B137F-7D41-4DEF-A1AC-4B9B944DBEDA}" destId="{034C2ED5-649A-40B8-ACEE-F8EFF5F7AFF6}" srcOrd="1" destOrd="0" presId="urn:microsoft.com/office/officeart/2005/8/layout/orgChart1"/>
    <dgm:cxn modelId="{73649A13-4C20-4353-8DC2-0ED672CC5EAD}" type="presParOf" srcId="{7069D2C7-D572-499D-AC01-DB96924F3FF1}" destId="{E9F5E579-40F1-4365-9C31-C2C1A2A9F365}" srcOrd="1" destOrd="0" presId="urn:microsoft.com/office/officeart/2005/8/layout/orgChart1"/>
    <dgm:cxn modelId="{05C25DB1-1F5F-4141-818E-D73E596D49C0}" type="presParOf" srcId="{7069D2C7-D572-499D-AC01-DB96924F3FF1}" destId="{183966F6-48F0-43C9-91A6-66DD9BB9685C}" srcOrd="2" destOrd="0" presId="urn:microsoft.com/office/officeart/2005/8/layout/orgChart1"/>
    <dgm:cxn modelId="{71F0AB09-A334-47F8-AEA7-72FCE12812CB}" type="presParOf" srcId="{0E9A8AB7-8A59-404C-9CB4-B52B3EF34ACA}" destId="{915FE87E-D4D6-4113-82A0-D8C7CF09C3D8}" srcOrd="1" destOrd="0" presId="urn:microsoft.com/office/officeart/2005/8/layout/orgChart1"/>
    <dgm:cxn modelId="{79D9ADC7-19AF-48D3-B438-7E6860031959}" type="presParOf" srcId="{915FE87E-D4D6-4113-82A0-D8C7CF09C3D8}" destId="{0A9E8AD3-F01F-4C27-A707-0C200FA95508}" srcOrd="0" destOrd="0" presId="urn:microsoft.com/office/officeart/2005/8/layout/orgChart1"/>
    <dgm:cxn modelId="{8F2CEA22-79B4-448F-8043-82175B0D641F}" type="presParOf" srcId="{0A9E8AD3-F01F-4C27-A707-0C200FA95508}" destId="{4EE0A77B-57FF-4133-AFC6-82D627DFD699}" srcOrd="0" destOrd="0" presId="urn:microsoft.com/office/officeart/2005/8/layout/orgChart1"/>
    <dgm:cxn modelId="{A65FDE0A-950E-4B6B-8D5C-E29B373A424E}" type="presParOf" srcId="{0A9E8AD3-F01F-4C27-A707-0C200FA95508}" destId="{E5BE6B13-766E-41CC-AC00-7613939EBD6E}" srcOrd="1" destOrd="0" presId="urn:microsoft.com/office/officeart/2005/8/layout/orgChart1"/>
    <dgm:cxn modelId="{B96384F1-6508-437F-8F85-3423415B36E5}" type="presParOf" srcId="{915FE87E-D4D6-4113-82A0-D8C7CF09C3D8}" destId="{B814A307-CBD9-489E-A1AD-F4F079557F5A}" srcOrd="1" destOrd="0" presId="urn:microsoft.com/office/officeart/2005/8/layout/orgChart1"/>
    <dgm:cxn modelId="{7EB03BFA-4232-43CC-82EE-E475C1637892}" type="presParOf" srcId="{915FE87E-D4D6-4113-82A0-D8C7CF09C3D8}" destId="{44028774-058A-4D27-A7F0-80F803DD21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78F3-D789-4FB2-8904-0815A30A9F2A}">
      <dsp:nvSpPr>
        <dsp:cNvPr id="0" name=""/>
        <dsp:cNvSpPr/>
      </dsp:nvSpPr>
      <dsp:spPr>
        <a:xfrm>
          <a:off x="188245" y="60150"/>
          <a:ext cx="2349104" cy="117455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>
            <a:latin typeface="Monotype Corsiva" pitchFamily="66" charset="0"/>
          </a:endParaRPr>
        </a:p>
      </dsp:txBody>
      <dsp:txXfrm>
        <a:off x="188245" y="60150"/>
        <a:ext cx="2349104" cy="1174552"/>
      </dsp:txXfrm>
    </dsp:sp>
    <dsp:sp modelId="{4EE0A77B-57FF-4133-AFC6-82D627DFD699}">
      <dsp:nvSpPr>
        <dsp:cNvPr id="0" name=""/>
        <dsp:cNvSpPr/>
      </dsp:nvSpPr>
      <dsp:spPr>
        <a:xfrm>
          <a:off x="3518548" y="1"/>
          <a:ext cx="2782091" cy="174498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kern="1200" dirty="0">
            <a:latin typeface="Britannic Bold" panose="020B0903060703020204" pitchFamily="34" charset="0"/>
            <a:cs typeface="Angsana New" panose="02020603050405020304" pitchFamily="18" charset="-34"/>
          </a:endParaRPr>
        </a:p>
      </dsp:txBody>
      <dsp:txXfrm>
        <a:off x="3518548" y="1"/>
        <a:ext cx="2782091" cy="1744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27784" y="853984"/>
            <a:ext cx="3816424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2. ÜNİTE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KUVVET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HAREKET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sim 15" descr="http://img2.blogcu.com/images/n/e/d/nedretfen/1227643706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5544616" cy="27138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265" name="Resim 6" descr="https://zzeytinoglu.files.wordpress.com/2011/04/screenhunter_17-apr-09-22-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97152"/>
            <a:ext cx="5832648" cy="20608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3568" y="147992"/>
            <a:ext cx="7643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2.Tür kaldıraç (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yük ortada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)-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TEK TARAFLI KALDIRAÇ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3618890"/>
            <a:ext cx="81369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Daima Kuvvetten kazanç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aynı oranda yoldan kayıp vardır.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El arabası, gazoz açaca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ı, delgeç,  ceviz ve fındık  kıraca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ı, mente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eli kapılar.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7251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http://www.nkfu.com/wp-content/uploads/2016/04/kuvvet-ortada-kaldirac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19360"/>
            <a:ext cx="6552728" cy="2629858"/>
          </a:xfrm>
          <a:prstGeom prst="rect">
            <a:avLst/>
          </a:prstGeom>
          <a:noFill/>
        </p:spPr>
      </p:pic>
      <p:pic>
        <p:nvPicPr>
          <p:cNvPr id="10241" name="Resim 15" descr="http://www.fizikbilimi.gen.tr/wp-content/uploads/kald%C4%B1ra%C3%A7lar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3"/>
            <a:ext cx="2376264" cy="21240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24380" y="156213"/>
            <a:ext cx="80520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3.Tür kaldıraç (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kuvvet ortada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)-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TEK TARAFLI KALDIRAÇ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9512" y="2862516"/>
            <a:ext cx="79563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Yük kolu kuvvet kolundan büyük olduğu için, Daima 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kuvvetten kayıp, aynı oranda yoldan kazanç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vardır.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Ma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a, cımbız, ka</a:t>
            </a:r>
            <a:r>
              <a:rPr lang="tr-TR" sz="2000" b="1" dirty="0" smtClean="0">
                <a:latin typeface="Cambria" pitchFamily="18" charset="0"/>
                <a:ea typeface="TimesNewRoman" charset="-128"/>
                <a:cs typeface="Arial" pitchFamily="34" charset="0"/>
              </a:rPr>
              <a:t>ş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ık,Alt çene, insan kolu, kürek, tenis raketi, olta.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03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Kaldıraç çeşitleri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92696"/>
            <a:ext cx="6696744" cy="2304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8" name="Picture 4" descr="basit makine olta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83" y="4365105"/>
            <a:ext cx="222031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60648"/>
            <a:ext cx="923124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	MAKARALAR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Sabit bir eksen (çizgi) etrafında serbestçe dönebilen sistemlere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makara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denir.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Bayrak direklerinde, vinç halatlarında, inşaat asansörlerinde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Makaralardan 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yararlanılmaktadır.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Makaralarda, denge prensibine göre yukarı yönde çeken kuvvetlerin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 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toplamı, a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 yönde çeken kuvvetlerin toplamına 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ittir.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Makaralarda aynı ipin üzerindeki kuvvetler birbirine 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ittir.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http://www.hizco.com/img/urunler/sulama/MKH-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42" y="4314873"/>
            <a:ext cx="3528392" cy="2345343"/>
          </a:xfrm>
          <a:prstGeom prst="rect">
            <a:avLst/>
          </a:prstGeom>
          <a:noFill/>
        </p:spPr>
      </p:pic>
      <p:pic>
        <p:nvPicPr>
          <p:cNvPr id="9221" name="Picture 5" descr="http://emiroglumetal.com.tr/resimler/8623d0af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3096344" cy="2322259"/>
          </a:xfrm>
          <a:prstGeom prst="rect">
            <a:avLst/>
          </a:prstGeom>
          <a:noFill/>
        </p:spPr>
      </p:pic>
      <p:pic>
        <p:nvPicPr>
          <p:cNvPr id="9223" name="Picture 7" descr="https://encrypted-tbn3.gstatic.com/images?q=tbn:ANd9GcQu7dlJIPGwuwk3IaOGkRiEoqu5ybungXR-5T7w6eIvuc5cF9HB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437" y="4221088"/>
            <a:ext cx="234141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1" y="404664"/>
            <a:ext cx="889248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Sabit makaralar: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Kuvvetin yönünü ve doğrultusunu değiştirerek hareket kolaylığı sağlar.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Kuvvetten kazanç veya kayıp sağlamaz.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Yoldan kazanç veya kayıp sağlamaz.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Bir makaranın sabit olduğunu anlamak için o makaranın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4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bir yüzeye(zemine) bağlı olup olmadığına bakılır.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Sabit makaralarda uygulanan kuvvet yükün ağırlığına eşittir.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35696" y="6016353"/>
            <a:ext cx="6264696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(UYGULANAN KUVVET YÜKE EŞİTTİR.)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Resim 18" descr="https://zzeytinoglu.files.wordpress.com/2011/04/screenhunter_15-apr-10-01-4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6408712" cy="25846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481028"/>
            <a:ext cx="8892480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Hareketli makaralar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Hareketli makaralar yükle beraber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hareket eden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makaralardır.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Bu tip makaralarda kuvvet yükün yarısına eşittir.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Örneğin 40N’luk yükü 20N’la dengelemek mümkün olmaktadır.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Kuvvetten 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kat kazanç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sağlar.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Yoldan iki kat kayba neden olur. (Bu makaralarda yükü 4 metre yukarı kaldırmak için ipin 8 metre çekilmesi gerekir.)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sz="2200" dirty="0" smtClean="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Makaradaki </a:t>
            </a:r>
            <a:r>
              <a:rPr lang="tr-TR" sz="22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ipler yükü paylaşır. </a:t>
            </a:r>
            <a:endParaRPr kumimoji="0" lang="tr-TR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Resim 21" descr="https://zzeytinoglu.files.wordpress.com/2011/04/screenhunter_20-apr-10-02-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606" y="3645024"/>
            <a:ext cx="5967737" cy="25922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512" y="6218148"/>
            <a:ext cx="835292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(UYGULANAN KUVVET 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YÜKÜN YARISIDIR.)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80025"/>
            <a:ext cx="9144000" cy="3354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Bileşik Makaralar (Palangalar)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Bazen tek bir makarayla istediğimiz kuvvet kazancını elde edemeyiz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Bu durumda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sabit ve hareketli makaraları birleştirerek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bir makara sistemi oluşturabiliriz. Bu sistemlere bileşik makaralar denir.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Bileşik makaralarda kuvvetten kazancı sistemdeki hareketi makaraların sayısı belirler. Her hareketli makara kuvvetten iki kat kazanç sağlar.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Örneğin 3 hareketli makara </a:t>
            </a:r>
            <a:r>
              <a:rPr lang="tr-TR" sz="20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varsa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2.2.2 = 8 kat kazanç sağlarız.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Bu da yoldan  8 kat kayıp olacağı anlamına gelmektedir.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Resim 27" descr="http://te.zavantag.com/tw_files2/urls_9/68/d-67025/67025_html_3c37ba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9608"/>
            <a:ext cx="3744416" cy="35283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13" name="12 Grup"/>
          <p:cNvGrpSpPr/>
          <p:nvPr/>
        </p:nvGrpSpPr>
        <p:grpSpPr>
          <a:xfrm>
            <a:off x="0" y="3501008"/>
            <a:ext cx="2771800" cy="1118448"/>
            <a:chOff x="-72008" y="3573016"/>
            <a:chExt cx="2771800" cy="1118448"/>
          </a:xfrm>
        </p:grpSpPr>
        <p:sp>
          <p:nvSpPr>
            <p:cNvPr id="6" name="5 Metin kutusu"/>
            <p:cNvSpPr txBox="1"/>
            <p:nvPr/>
          </p:nvSpPr>
          <p:spPr>
            <a:xfrm>
              <a:off x="-72008" y="3645024"/>
              <a:ext cx="2699792" cy="10464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tr-TR" sz="800" b="1" dirty="0" smtClean="0">
                <a:solidFill>
                  <a:srgbClr val="FF0000"/>
                </a:solidFill>
              </a:endParaRP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Kuvvet</a:t>
              </a:r>
            </a:p>
            <a:p>
              <a:endParaRPr lang="tr-TR" b="1" dirty="0" smtClean="0">
                <a:solidFill>
                  <a:srgbClr val="FF0000"/>
                </a:solidFill>
              </a:endParaRP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1403648" y="357301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Yük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755576" y="37890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=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043608" y="3933056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Makara sayısı</a:t>
              </a: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    (ip sayısı)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10 Düz Bağlayıcı"/>
            <p:cNvCxnSpPr/>
            <p:nvPr/>
          </p:nvCxnSpPr>
          <p:spPr>
            <a:xfrm>
              <a:off x="1115616" y="3933056"/>
              <a:ext cx="1296144" cy="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13 Grup"/>
          <p:cNvGrpSpPr/>
          <p:nvPr/>
        </p:nvGrpSpPr>
        <p:grpSpPr>
          <a:xfrm>
            <a:off x="6300192" y="3501008"/>
            <a:ext cx="2952328" cy="1118448"/>
            <a:chOff x="-72008" y="3573016"/>
            <a:chExt cx="2952328" cy="1118448"/>
          </a:xfrm>
        </p:grpSpPr>
        <p:sp>
          <p:nvSpPr>
            <p:cNvPr id="15" name="14 Metin kutusu"/>
            <p:cNvSpPr txBox="1"/>
            <p:nvPr/>
          </p:nvSpPr>
          <p:spPr>
            <a:xfrm>
              <a:off x="-72008" y="3645024"/>
              <a:ext cx="2843808" cy="10464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tr-TR" sz="800" b="1" dirty="0" smtClean="0">
                <a:solidFill>
                  <a:srgbClr val="FF0000"/>
                </a:solidFill>
              </a:endParaRP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Kuvvet</a:t>
              </a:r>
            </a:p>
            <a:p>
              <a:endParaRPr lang="tr-TR" b="1" dirty="0" smtClean="0">
                <a:solidFill>
                  <a:srgbClr val="FF0000"/>
                </a:solidFill>
              </a:endParaRP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6" name="15 Metin kutusu"/>
            <p:cNvSpPr txBox="1"/>
            <p:nvPr/>
          </p:nvSpPr>
          <p:spPr>
            <a:xfrm>
              <a:off x="1403648" y="357301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Yük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755576" y="37890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=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17 Metin kutusu"/>
            <p:cNvSpPr txBox="1"/>
            <p:nvPr/>
          </p:nvSpPr>
          <p:spPr>
            <a:xfrm>
              <a:off x="936104" y="393305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</a:rPr>
                <a:t>Makara sayısı + 1</a:t>
              </a:r>
            </a:p>
            <a:p>
              <a:r>
                <a:rPr lang="tr-TR" b="1" dirty="0" smtClean="0">
                  <a:solidFill>
                    <a:srgbClr val="FF0000"/>
                  </a:solidFill>
                </a:rPr>
                <a:t>       (ip sayısı)</a:t>
              </a:r>
              <a:endParaRPr lang="tr-TR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18 Düz Bağlayıcı"/>
            <p:cNvCxnSpPr/>
            <p:nvPr/>
          </p:nvCxnSpPr>
          <p:spPr>
            <a:xfrm>
              <a:off x="1115616" y="3933056"/>
              <a:ext cx="1296144" cy="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20 Düz Ok Bağlayıcısı"/>
          <p:cNvCxnSpPr>
            <a:endCxn id="9" idx="2"/>
          </p:cNvCxnSpPr>
          <p:nvPr/>
        </p:nvCxnSpPr>
        <p:spPr>
          <a:xfrm flipH="1" flipV="1">
            <a:off x="1943708" y="4507379"/>
            <a:ext cx="1476164" cy="50579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 flipV="1">
            <a:off x="6084168" y="4365104"/>
            <a:ext cx="1368152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6804248" y="466591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Not: Kuvvetin yönü yukarı ise 1 hareketli makara sayısı ilave edilir.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alanga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572000" cy="5138259"/>
          </a:xfrm>
          <a:prstGeom prst="rect">
            <a:avLst/>
          </a:prstGeom>
          <a:noFill/>
        </p:spPr>
      </p:pic>
      <p:pic>
        <p:nvPicPr>
          <p:cNvPr id="33796" name="Picture 4" descr="Palangala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707904" cy="443711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644008" y="3326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Örnek: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79512" y="727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2F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4949"/>
            <a:ext cx="9144000" cy="3293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EĞİK DÜZLEM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Cisimleri belirli yüksekliklere çıkarmak için kullanılan ve yatayla belli bir açı yapan düzleme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,Bold"/>
                <a:cs typeface="TimesNewRoman,Bold"/>
              </a:rPr>
              <a:t>ğ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ik düzlem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denir.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ik düzlem,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küçük kuvvetlerle büyük yükleri belirli bir yüksekli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 çıkarmak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için kullanılır.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ik düzlemde kuvvetten kazanç, yoldan kayıp vardır.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Rampa, merdiven basamakları ve yoku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yukarı yapılan yollar birer e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ik düzlemdir.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Kuvvetten daha fazla kazanç sa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lanması için 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ik düzlemin uzunlu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u arttırılır veya yüksekli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i azaltılır. Fakat yapılan iş değişmez.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14 Grup"/>
          <p:cNvGrpSpPr/>
          <p:nvPr/>
        </p:nvGrpSpPr>
        <p:grpSpPr>
          <a:xfrm>
            <a:off x="179512" y="3284984"/>
            <a:ext cx="7272808" cy="3456384"/>
            <a:chOff x="179512" y="2924944"/>
            <a:chExt cx="7272808" cy="3456384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267744" y="5589240"/>
              <a:ext cx="1440160" cy="4103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 (Yük)</a:t>
              </a:r>
              <a:endPara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179512" y="2924944"/>
              <a:ext cx="6336704" cy="3456384"/>
              <a:chOff x="7407" y="1055"/>
              <a:chExt cx="3318" cy="1852"/>
            </a:xfrm>
          </p:grpSpPr>
          <p:sp>
            <p:nvSpPr>
              <p:cNvPr id="5123" name="Rectangle 3"/>
              <p:cNvSpPr>
                <a:spLocks noChangeArrowheads="1"/>
              </p:cNvSpPr>
              <p:nvPr/>
            </p:nvSpPr>
            <p:spPr bwMode="auto">
              <a:xfrm>
                <a:off x="7859" y="2444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α</a:t>
                </a:r>
                <a:endPara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4" name="AutoShape 4"/>
              <p:cNvSpPr>
                <a:spLocks noChangeArrowheads="1"/>
              </p:cNvSpPr>
              <p:nvPr/>
            </p:nvSpPr>
            <p:spPr bwMode="auto">
              <a:xfrm rot="16200000">
                <a:off x="8230" y="232"/>
                <a:ext cx="1671" cy="3318"/>
              </a:xfrm>
              <a:prstGeom prst="rtTriangl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720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tr-T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tr-T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tr-T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r-T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auto">
              <a:xfrm>
                <a:off x="7776" y="2545"/>
                <a:ext cx="80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32"/>
                  </a:cxn>
                  <a:cxn ang="0">
                    <a:pos x="80" y="128"/>
                  </a:cxn>
                  <a:cxn ang="0">
                    <a:pos x="64" y="176"/>
                  </a:cxn>
                </a:cxnLst>
                <a:rect l="0" t="0" r="r" b="b"/>
                <a:pathLst>
                  <a:path w="80" h="176">
                    <a:moveTo>
                      <a:pt x="0" y="0"/>
                    </a:moveTo>
                    <a:cubicBezTo>
                      <a:pt x="16" y="11"/>
                      <a:pt x="38" y="16"/>
                      <a:pt x="48" y="32"/>
                    </a:cubicBezTo>
                    <a:cubicBezTo>
                      <a:pt x="66" y="61"/>
                      <a:pt x="80" y="128"/>
                      <a:pt x="80" y="128"/>
                    </a:cubicBezTo>
                    <a:cubicBezTo>
                      <a:pt x="75" y="144"/>
                      <a:pt x="64" y="176"/>
                      <a:pt x="64" y="17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auto">
              <a:xfrm rot="-1451047">
                <a:off x="8127" y="1828"/>
                <a:ext cx="540" cy="36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 flipV="1">
                <a:off x="8487" y="1648"/>
                <a:ext cx="72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 rot="20125958">
                <a:off x="9196" y="1372"/>
                <a:ext cx="85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 (Kuvvet)</a:t>
                </a:r>
                <a:endParaRPr kumimoji="0" lang="tr-T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8487" y="2007"/>
                <a:ext cx="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796136" y="4293096"/>
              <a:ext cx="1656184" cy="410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Yükseklik (h)</a:t>
              </a:r>
              <a:endPara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20005986">
              <a:off x="2936943" y="4469607"/>
              <a:ext cx="1255364" cy="4103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Yol ( l )</a:t>
              </a:r>
              <a:endPara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2" descr="eğik düzle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716428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72" descr="http://fendersi.net/images/clipboard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10" y="2780928"/>
            <a:ext cx="9173310" cy="40770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331640" y="332656"/>
          <a:ext cx="7488832" cy="2376264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627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Yük </a:t>
                      </a:r>
                      <a:r>
                        <a:rPr lang="tr-TR" sz="2400" b="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 x  Yükseklik      </a:t>
                      </a:r>
                      <a:r>
                        <a:rPr lang="tr-TR" sz="28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tr-TR" sz="2400" b="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   Kuvvet  x  Eğik </a:t>
                      </a:r>
                      <a:r>
                        <a:rPr lang="tr-TR" sz="2400" b="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Düzlemin boyu</a:t>
                      </a:r>
                      <a:endParaRPr lang="tr-TR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73">
                <a:tc>
                  <a:txBody>
                    <a:bodyPr/>
                    <a:lstStyle/>
                    <a:p>
                      <a:pPr marL="3568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800" b="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3568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800" b="0" dirty="0" smtClean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568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Eğik </a:t>
                      </a:r>
                      <a:r>
                        <a:rPr lang="tr-TR" sz="2000" b="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Düzlemin Eğimi</a:t>
                      </a:r>
                      <a:r>
                        <a:rPr lang="tr-TR" sz="1800" b="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= </a:t>
                      </a:r>
                      <a:endParaRPr lang="tr-T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43808" y="1052736"/>
          <a:ext cx="280831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enklem" r:id="rId4" imgW="621760" imgH="177646" progId="Equation.3">
                  <p:embed/>
                </p:oleObj>
              </mc:Choice>
              <mc:Fallback>
                <p:oleObj name="Denklem" r:id="rId4" imgW="621760" imgH="17764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052736"/>
                        <a:ext cx="2808312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995936" y="1844824"/>
          <a:ext cx="122413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enklem" r:id="rId6" imgW="152280" imgH="393480" progId="Equation.3">
                  <p:embed/>
                </p:oleObj>
              </mc:Choice>
              <mc:Fallback>
                <p:oleObj name="Denklem" r:id="rId6" imgW="1522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844824"/>
                        <a:ext cx="122413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sim 75" descr="http://galeri3.uludagsozluk.com/147/%C3%A7%C4%B1kr%C4%B1k_213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07954"/>
            <a:ext cx="6192688" cy="22212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3976"/>
            <a:ext cx="7416824" cy="29854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ÇIKRIK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Sabit bir dönme ekseni etrafında serbestçe dönebilen silindir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eklindeki cismin olu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turdu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u basit makineye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çıkrık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denir.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Kuvvetten kazanç, yoldan kayıp sa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lar.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Kuvvet kazancının büyük olması için kuvvet kolunun yani çıkrık kolunun uzun olması gerekir.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Kuyudan su çekme , ip eğirmek aracı(kirman), Tornavida, direksiyon, Bisiklet direksiyonu, anahtar, vana,Bisiklet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pedalı </a:t>
            </a:r>
            <a:r>
              <a:rPr kumimoji="0" lang="tr-T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çıkrığa örnek verilebilir.</a:t>
            </a:r>
            <a:endParaRPr kumimoji="0" lang="tr-T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83568" y="5304236"/>
          <a:ext cx="7992888" cy="1542288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108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F×R= P×r</a:t>
                      </a:r>
                      <a:endParaRPr lang="tr-TR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Kuvvet × kuvvetin uygulandığı kolun uzunluğu 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=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mbria"/>
                          <a:ea typeface="Calibri"/>
                          <a:cs typeface="Times New Roman"/>
                        </a:rPr>
                        <a:t>Yük × yükün bağlandığı silindirin yarıçapı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478802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Yük</a:t>
            </a:r>
            <a:endParaRPr lang="tr-TR" b="1" dirty="0"/>
          </a:p>
        </p:txBody>
      </p:sp>
      <p:cxnSp>
        <p:nvCxnSpPr>
          <p:cNvPr id="7" name="6 Düz Ok Bağlayıcısı"/>
          <p:cNvCxnSpPr/>
          <p:nvPr/>
        </p:nvCxnSpPr>
        <p:spPr>
          <a:xfrm>
            <a:off x="4355976" y="4653136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H="1">
            <a:off x="5220072" y="4653136"/>
            <a:ext cx="5760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V="1">
            <a:off x="4953817" y="4725144"/>
            <a:ext cx="6362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9" descr="http://img2.blogcu.com/images/n/e/d/nedretfen/archimed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07704" y="4869160"/>
            <a:ext cx="5400600" cy="132856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Bana bir destek noktası verin dünyayı yerinden oynatayım.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Arşimet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leşik basit makine kıyma makin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sit makine olt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55556"/>
            <a:ext cx="3177501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bileşik makineler konu anlatımı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5556"/>
            <a:ext cx="3384376" cy="1980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06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sim 78" descr="https://encrypted-tbn2.gstatic.com/images?q=tbn:ANd9GcSioypBkKBE0-aRvyMJ53pud8zbGNoaA31JNjAPeCBuUEpC9I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930597"/>
            <a:ext cx="1645053" cy="392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-111591"/>
            <a:ext cx="8208912" cy="32624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 VİDA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Bir silindir üzerine sarılmı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ik düzleme veya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helezonik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kıvrımlardan olu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an basit makineye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vida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denir.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Kuvvetten kazanç, yoldan kayıp sa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lar.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Vidada ardı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ık iki di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arasındaki uzaklı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vida adımı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denir.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Vida, F kuvvetiyle 1 tam devir yaptı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ında (1 tur döndürüldüğünde) vida adımı (a)  kadar yol alır (ilerler).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Mengene, matkap ucu, kavanoz kapağı, kriko , su şişesi kapağı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birer vidadır.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3635896" y="3356992"/>
            <a:ext cx="424847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 F</a:t>
            </a:r>
            <a:r>
              <a:rPr lang="tr-TR" dirty="0" smtClean="0"/>
              <a:t> → Vidayı Döndüren Kuvvet</a:t>
            </a:r>
          </a:p>
          <a:p>
            <a:r>
              <a:rPr lang="tr-TR" sz="2000" b="1" dirty="0" smtClean="0"/>
              <a:t> P</a:t>
            </a:r>
            <a:r>
              <a:rPr lang="tr-TR" dirty="0" smtClean="0"/>
              <a:t> → Vida Ucuna İletilen Yük veya Kuvvet</a:t>
            </a:r>
          </a:p>
          <a:p>
            <a:r>
              <a:rPr lang="tr-TR" sz="2000" b="1" dirty="0" smtClean="0"/>
              <a:t> r</a:t>
            </a:r>
            <a:r>
              <a:rPr lang="tr-TR" dirty="0" smtClean="0"/>
              <a:t> → Vida Tepesinin yarıçapı</a:t>
            </a:r>
          </a:p>
          <a:p>
            <a:r>
              <a:rPr lang="tr-TR" sz="2000" b="1" dirty="0" smtClean="0"/>
              <a:t> a</a:t>
            </a:r>
            <a:r>
              <a:rPr lang="tr-TR" dirty="0" smtClean="0"/>
              <a:t> → Vida Adımı	</a:t>
            </a:r>
            <a:endParaRPr lang="tr-TR" dirty="0"/>
          </a:p>
        </p:txBody>
      </p:sp>
      <p:pic>
        <p:nvPicPr>
          <p:cNvPr id="2052" name="Picture 4" descr="http://www.anadolcivata.com/images/stories/urunler/paslanmaz_urunler/paslanmaz_agac_vidalari/paslanmaz-yildiz-havsabas-sunta-vidasi-304-kalite-din-75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14611" y="4127588"/>
            <a:ext cx="3528392" cy="16991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6" name="5 Metin kutusu"/>
          <p:cNvSpPr txBox="1"/>
          <p:nvPr/>
        </p:nvSpPr>
        <p:spPr>
          <a:xfrm>
            <a:off x="2555776" y="6255319"/>
            <a:ext cx="3600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675408" y="375942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r</a:t>
            </a:r>
            <a:endParaRPr lang="tr-TR" sz="2400" b="1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419872" y="5085184"/>
          <a:ext cx="5652120" cy="1331976"/>
        </p:xfrm>
        <a:graphic>
          <a:graphicData uri="http://schemas.openxmlformats.org/drawingml/2006/table">
            <a:tbl>
              <a:tblPr/>
              <a:tblGrid>
                <a:gridCol w="5652120"/>
              </a:tblGrid>
              <a:tr h="105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rgbClr val="365F91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365F91"/>
                          </a:solidFill>
                          <a:latin typeface="Cambria"/>
                          <a:ea typeface="TimesNewRoman"/>
                          <a:cs typeface="TimesNewRoman"/>
                        </a:rPr>
                        <a:t>   </a:t>
                      </a:r>
                      <a:r>
                        <a:rPr lang="tr-TR" sz="2400" b="1" dirty="0" smtClean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Kuvvet </a:t>
                      </a:r>
                      <a:r>
                        <a:rPr lang="tr-TR" sz="2400" b="1" dirty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x Kuvvet Kolu = Yük x Yük Kolu</a:t>
                      </a:r>
                      <a:endParaRPr lang="tr-TR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tr-TR" sz="2400" b="1" dirty="0" smtClean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F </a:t>
                      </a:r>
                      <a:r>
                        <a:rPr lang="tr-TR" sz="2400" b="1" dirty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. 2.</a:t>
                      </a:r>
                      <a:r>
                        <a:rPr lang="tr-TR" sz="2400" b="1" dirty="0">
                          <a:solidFill>
                            <a:srgbClr val="C00000"/>
                          </a:solidFill>
                          <a:latin typeface="Cambria"/>
                          <a:ea typeface="TimesNewRoman"/>
                          <a:cs typeface="TimesNewRoman"/>
                        </a:rPr>
                        <a:t>π</a:t>
                      </a:r>
                      <a:r>
                        <a:rPr lang="tr-TR" sz="2400" b="1" dirty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.r = P . a</a:t>
                      </a:r>
                      <a:br>
                        <a:rPr lang="tr-TR" sz="2400" b="1" dirty="0">
                          <a:solidFill>
                            <a:srgbClr val="C00000"/>
                          </a:solidFill>
                          <a:latin typeface="Cambria"/>
                          <a:ea typeface="Calibri"/>
                          <a:cs typeface="Times New Roman"/>
                        </a:rPr>
                      </a:br>
                      <a:endParaRPr lang="tr-TR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rmaksanmakine.com.tr/resimler/11648619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728" y="2924944"/>
            <a:ext cx="2448272" cy="220752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86313"/>
            <a:ext cx="7848872" cy="29546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DİŞLİ ÇARKLAR VE KASNAKLAR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Dönme yönünü, dönme sayısını, dönme hızını de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tiren, kuvvetin ve hareketin iletilmesini ve aktarılmasını sa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layan basit makinelerdir.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Küçük di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çarklara ve kasnaklara uygulanan küçük kuvvetler sayesinde büyük di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çarklardan ve kasnaklardan daha büyük kuvvetler elde edilir. Fakat küçük di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kasnaklara uygulanan kuvvetler fazla yol alırken, büyük di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kasnaklarda elde edilen kuvvetler daha az yol alırlar.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5137450"/>
            <a:ext cx="8352928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Dişli çarklar birçok fabrikada makinelerde, arabaların viteslerinde, saatlerde, değirmenlerde, su motorları, mikser, asansör, matkap, bisikletlerde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kullanılmaktadır.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Kasnaklar ise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yürüyüş bantları, market kasaların yanında bulunan kısımlarda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kullanılır.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moment-expo.com/content/images/42_red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960440" cy="1886745"/>
          </a:xfrm>
          <a:prstGeom prst="rect">
            <a:avLst/>
          </a:prstGeom>
          <a:noFill/>
        </p:spPr>
      </p:pic>
      <p:pic>
        <p:nvPicPr>
          <p:cNvPr id="1032" name="Picture 8" descr="https://tr-static.eodev.com/files/d36/63b31e8519bd0681982f9efa1874a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0828"/>
            <a:ext cx="2232248" cy="17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384340"/>
            <a:ext cx="842493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Aynı (Ortak) Merkezli (Eksenli) Di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,Bold"/>
                <a:cs typeface="TimesNewRoman,Bold"/>
              </a:rPr>
              <a:t>ş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li Çarklar ve Kasnaklar 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Resim 87" descr="https://zzeytinoglu.files.wordpress.com/2011/04/screenhunter_11-apr-10-23-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2302005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4824" name="Picture 8" descr="http://www.fenokulu.net/Deneyler/fenokulunetbasitmaknalar_dosyalar/image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772" y="836712"/>
            <a:ext cx="4775556" cy="28083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4822" name="Picture 6" descr="http://www.ermaksanmakine.com.tr/resimler/11648619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2484784" cy="27918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573016"/>
            <a:ext cx="6263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kasnakların dönme yönleri aynıdır.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kasnakların dönme (devir sayıları) aynıdır.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kasnakların dönme hızları aynıdır.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www.mtbtr.com/uploads/2127H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4286250" cy="22768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4" descr="https://zzeytinoglu.files.wordpress.com/2011/04/screenhunter_09-apr-12-04-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3431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81" descr="https://zzeytinoglu.files.wordpress.com/2011/04/screenhunter_10-apr-10-23-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2733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Resim 90" descr="https://zzeytinoglu.files.wordpress.com/2011/04/screenhunter_07-apr-12-04-352.gif?w=291&amp;h=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13248"/>
            <a:ext cx="2486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Resim 93" descr="http://sselin.files.wordpress.com/2011/04/basit_makineler_22-jp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13285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722549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çarklar ve çapraz ba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lılar zıt yönde, paralel ba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lı kasnaklar aynı yönde dönerler.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kasnakların aldıkları yollar 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ittir.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kasnakların dönme hızları yarıçapları ile ters orantılıdır yani dönme hızları farklıdır. Küçük 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 hızlı, büyük 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 yava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döner.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li çark ve kasnakların dönme (devir) sayıları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yarıçapları ile ters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orantılıdır yani dönme sayıları farklıdır.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Küçük di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li çark (kasnak )fazla, büyük di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li çark(kasnak )daha az döner.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796136" y="10527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Aynı yönlü dönerler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5724128" y="25649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Zıt yönlü dönerler</a:t>
            </a:r>
            <a:endParaRPr lang="tr-TR" b="1" dirty="0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187624" y="5589240"/>
          <a:ext cx="5904656" cy="1145765"/>
        </p:xfrm>
        <a:graphic>
          <a:graphicData uri="http://schemas.openxmlformats.org/drawingml/2006/table">
            <a:tbl>
              <a:tblPr/>
              <a:tblGrid>
                <a:gridCol w="5904656"/>
              </a:tblGrid>
              <a:tr h="11457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800" dirty="0" smtClean="0">
                          <a:latin typeface="Cambria"/>
                          <a:ea typeface="Calibri"/>
                          <a:cs typeface="Times New Roman"/>
                        </a:rPr>
                        <a:t>     1.Dişlinin </a:t>
                      </a:r>
                      <a:r>
                        <a:rPr lang="tr-TR" sz="1800" dirty="0">
                          <a:latin typeface="Cambria"/>
                          <a:ea typeface="Calibri"/>
                          <a:cs typeface="Times New Roman"/>
                        </a:rPr>
                        <a:t>diş sayısı/ yarıçapı × 1. Dişlinin tur 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854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latin typeface="Cambria"/>
                          <a:ea typeface="Calibri"/>
                          <a:cs typeface="Times New Roman"/>
                        </a:rPr>
                        <a:t>                                    = </a:t>
                      </a:r>
                      <a:endParaRPr lang="tr-TR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ambria"/>
                          <a:ea typeface="Calibri"/>
                          <a:cs typeface="Times New Roman"/>
                        </a:rPr>
                        <a:t>       2.Dişlinin diş sayısı/ yarıçapı × 2. Dişlinin tur sayısı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05" marR="4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0962" name="Picture 2" descr="http://us.123rf.com/450wm/happyroman/happyroman1307/happyroman130700046/21166973-vector-bicycle-chain-sprocket-transmission-silhouettes.jpg?ver=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496" y="476672"/>
            <a:ext cx="3024336" cy="1944216"/>
          </a:xfrm>
          <a:prstGeom prst="rect">
            <a:avLst/>
          </a:prstGeom>
          <a:noFill/>
        </p:spPr>
      </p:pic>
      <p:pic>
        <p:nvPicPr>
          <p:cNvPr id="40964" name="Picture 4" descr="https://i.ytimg.com/vi/wyaET8yg9Vw/hq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132856"/>
            <a:ext cx="2592288" cy="1728192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2474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Farklı (Ayrı) Merkezli (Eksenli) Di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NewRoman,Bold"/>
                <a:cs typeface="TimesNewRoman,Bold"/>
              </a:rPr>
              <a:t>ş</a:t>
            </a:r>
            <a:r>
              <a:rPr kumimoji="0" lang="tr-T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li Çarklar ve Kasnaklar :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47860"/>
            <a:ext cx="9144000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KAMA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Demir, çelik veya ah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aptan yapılan sırt sırta yapı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tırılmı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iki 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ik düzlemden olu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an ve kuvvetten kazanç sa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lamak için kullanılan 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ik düzlemin özel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ekline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kama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denir.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Kama ile bir cisim kesilmek istendi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inde kamanın sivri ucu kesilecek noktaya konulur ve üst kısmına sert bir cisimle vurulur. Uygulanan kuvvetin etkisi sivri uca artmı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olarak ula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ır. Sivri uçta elde edilen kuvvetin etkisiyle kama, cismin içine do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ru ilerler. Bu sırada cisim yarılarak iki yana do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ru açılır.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Kamalar günlük hayatta farklı amaçlar için kullanılır.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Demir, çelik ya da ah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aptan yapılmı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ve odun yarmak için kullanılan takoz kamadır.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Sivri uçlu (keskin) bıçak, balta, kazma, keser, orak, tırpan a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ızdaki kesici di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ler, makasın kesici kısımları, iğne, çuvaldız , keski ve pulluk bir tür kamadır.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Resim 99" descr="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5"/>
            <a:ext cx="3644702" cy="3212976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790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"/>
          <p:cNvGrpSpPr/>
          <p:nvPr/>
        </p:nvGrpSpPr>
        <p:grpSpPr>
          <a:xfrm>
            <a:off x="3491880" y="3573016"/>
            <a:ext cx="5400600" cy="3114347"/>
            <a:chOff x="3491880" y="3573016"/>
            <a:chExt cx="5400600" cy="3114347"/>
          </a:xfrm>
        </p:grpSpPr>
        <p:pic>
          <p:nvPicPr>
            <p:cNvPr id="36866" name="Picture 2" descr="http://images.slideplayer.biz.tr/10/2724068/slides/slide_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3573016"/>
              <a:ext cx="5400600" cy="3114347"/>
            </a:xfrm>
            <a:prstGeom prst="rect">
              <a:avLst/>
            </a:prstGeom>
            <a:noFill/>
          </p:spPr>
        </p:pic>
        <p:sp>
          <p:nvSpPr>
            <p:cNvPr id="6" name="5 Yuvarlatılmış Dikdörtgen"/>
            <p:cNvSpPr/>
            <p:nvPr/>
          </p:nvSpPr>
          <p:spPr>
            <a:xfrm>
              <a:off x="3563888" y="3645024"/>
              <a:ext cx="3816424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https://encrypted-tbn3.gstatic.com/images?q=tbn:ANd9GcT4sxmOA3rRoBLZFaIpLpTDGKOk52oIMGFYf8vAdOJdgb35Bb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3573016"/>
            <a:ext cx="2736304" cy="3168352"/>
          </a:xfrm>
          <a:prstGeom prst="rect">
            <a:avLst/>
          </a:prstGeom>
          <a:noFill/>
        </p:spPr>
      </p:pic>
      <p:pic>
        <p:nvPicPr>
          <p:cNvPr id="35843" name="Picture 3" descr="http://st.depositphotos.com/1806106/4007/i/950/depositphotos_40071805-Stone-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695919" cy="2664296"/>
          </a:xfrm>
          <a:prstGeom prst="rect">
            <a:avLst/>
          </a:prstGeom>
          <a:noFill/>
        </p:spPr>
      </p:pic>
      <p:pic>
        <p:nvPicPr>
          <p:cNvPr id="35845" name="Picture 5" descr="http://st.depositphotos.com/1004370/4185/i/110/depositphotos_41854023-First-stone-wh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7" y="3645024"/>
            <a:ext cx="2232248" cy="2376264"/>
          </a:xfrm>
          <a:prstGeom prst="rect">
            <a:avLst/>
          </a:prstGeom>
          <a:noFill/>
        </p:spPr>
      </p:pic>
      <p:pic>
        <p:nvPicPr>
          <p:cNvPr id="35849" name="Picture 9" descr="http://www.yardimcikaynaklar.com/wp-content/uploads/2013/11/g%C3%BCn%C3%BCm%C3%BCz-tekerle%C4%9F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530" y="3789040"/>
            <a:ext cx="1938470" cy="2435709"/>
          </a:xfrm>
          <a:prstGeom prst="rect">
            <a:avLst/>
          </a:prstGeom>
          <a:noFill/>
        </p:spPr>
      </p:pic>
      <p:pic>
        <p:nvPicPr>
          <p:cNvPr id="35851" name="Picture 11" descr="http://yumurtaliekmek.com/wp-content/uploads/2015/06/tekerlegin-icadi-2706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0875" y="0"/>
            <a:ext cx="5953125" cy="2143125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987112"/>
            <a:ext cx="8748464" cy="236988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TEKERLEK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Günümüzden 5000 yıl önce Sümerliler tarafından icat edilen tekerlek sürtünme kuvvetini azalttığı için en önemli buluşlardan biri sayılır. Tekerlek yuvarlanma hareketinden yararlanır.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Araba, otobüs,  paten, bisiklet gibi araçlarda kullanılır.</a:t>
            </a:r>
            <a:endParaRPr kumimoji="0" lang="tr-T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Bileşik basit makine ARAÇ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352928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eşik basit maki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1" y="0"/>
            <a:ext cx="59268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leşik basit maki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1" y="3587577"/>
            <a:ext cx="5926831" cy="32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34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leşik basit makine ARAÇ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6"/>
            <a:ext cx="6588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ileşik basit makine kıyma makines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91614"/>
            <a:ext cx="2555776" cy="34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43608" y="620688"/>
            <a:ext cx="6835397" cy="892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HAYATIMIZI KOLAYLAŞTIRAN    MAKİNELER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BASİT MAKİNELER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683568" y="184482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2800" dirty="0" smtClean="0">
                <a:latin typeface="Cambria" pitchFamily="18" charset="0"/>
                <a:cs typeface="Arial" pitchFamily="34" charset="0"/>
              </a:rPr>
              <a:t>Günlük hayatta i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ş 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yapılmasını kolayla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tıran,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kuvvetin yön ve büyüklü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ünü de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i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tiren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dirty="0" smtClean="0">
                <a:latin typeface="Cambria" pitchFamily="18" charset="0"/>
                <a:cs typeface="Arial" pitchFamily="34" charset="0"/>
              </a:rPr>
              <a:t> çok az parçadan olu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an ve tek bir kuvvet çe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idini kullanan araçlara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Basit Makineler 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denir.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2800" dirty="0" smtClean="0">
                <a:latin typeface="Cambria" pitchFamily="18" charset="0"/>
                <a:cs typeface="Arial" pitchFamily="34" charset="0"/>
              </a:rPr>
              <a:t>Kaldıraç, makara, palanga, e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ik düzlem, çıkrık, di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li çark, kasnak, vida, kama, keski, tekerlek basit makine çe</a:t>
            </a: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itleridir.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2800" dirty="0" smtClean="0">
                <a:latin typeface="Cambria" pitchFamily="18" charset="0"/>
                <a:ea typeface="TimesNewRoman"/>
                <a:cs typeface="TimesNewRoman"/>
              </a:rPr>
              <a:t>İ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ki ya da daha fazla basit makine kullanılarak yapılan makinelere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Bile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,Bold"/>
                <a:cs typeface="TimesNewRoman,Bold"/>
              </a:rPr>
              <a:t>ş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ik Makine </a:t>
            </a:r>
            <a:r>
              <a:rPr lang="tr-TR" sz="2800" dirty="0" smtClean="0">
                <a:latin typeface="Cambria" pitchFamily="18" charset="0"/>
                <a:cs typeface="Arial" pitchFamily="34" charset="0"/>
              </a:rPr>
              <a:t>denir.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http://www.testcin.com/wp-content/uploads/2014/08/7-sinif-fen-ve-teknoloji-basit-makineler-testi-coz-egik-duzlem-disliler-2-unite-soru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673344" cy="3729840"/>
          </a:xfrm>
          <a:prstGeom prst="rect">
            <a:avLst/>
          </a:prstGeom>
          <a:noFill/>
        </p:spPr>
      </p:pic>
      <p:pic>
        <p:nvPicPr>
          <p:cNvPr id="7" name="Picture 4" descr="http://www.testcin.com/wp-content/uploads/2014/08/7-sinif-fen-ve-teknoloji-basit-makineler-testi-coz-egik-duzlem-disliler-2-unite-soru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694" y="0"/>
            <a:ext cx="4481794" cy="3284983"/>
          </a:xfrm>
          <a:prstGeom prst="rect">
            <a:avLst/>
          </a:prstGeom>
          <a:noFill/>
        </p:spPr>
      </p:pic>
      <p:pic>
        <p:nvPicPr>
          <p:cNvPr id="8" name="Picture 10" descr="http://www.testcin.com/wp-content/uploads/2014/08/7-sinif-fen-ve-teknoloji-basit-makineler-testi-coz-2-unite-soru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609271" cy="2780928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39797" y="230031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348573" y="60932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6948264" y="284422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4824" name="Picture 8" descr="http://www.testcin.com/wp-content/uploads/2014/08/7-sinif-fen-ve-teknoloji-basit-makineler-testi-coz-2-unite-soru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205" y="2996952"/>
            <a:ext cx="4202785" cy="3740060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>
            <a:off x="5040992" y="633702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4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testcin.com/wp-content/uploads/2014/08/7-sinif-fen-ve-teknoloji-basit-makineler-testi-coz-2-unite-soru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</p:spPr>
      </p:pic>
      <p:pic>
        <p:nvPicPr>
          <p:cNvPr id="33794" name="Picture 2" descr="http://www.testcin.com/wp-content/uploads/2014/08/7-sinif-fen-ve-teknoloji-basit-makineler-testi-coz-egik-duzlem-disliler-2-unite-soru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972869"/>
          </a:xfrm>
          <a:prstGeom prst="rect">
            <a:avLst/>
          </a:prstGeom>
          <a:noFill/>
        </p:spPr>
      </p:pic>
      <p:grpSp>
        <p:nvGrpSpPr>
          <p:cNvPr id="16" name="15 Grup"/>
          <p:cNvGrpSpPr/>
          <p:nvPr/>
        </p:nvGrpSpPr>
        <p:grpSpPr>
          <a:xfrm>
            <a:off x="251520" y="4161530"/>
            <a:ext cx="3888432" cy="2696470"/>
            <a:chOff x="251520" y="4161530"/>
            <a:chExt cx="3888432" cy="2696470"/>
          </a:xfrm>
        </p:grpSpPr>
        <p:pic>
          <p:nvPicPr>
            <p:cNvPr id="6" name="Picture 2" descr="http://www.sanalokulumuz.com/sr/133/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161530"/>
              <a:ext cx="1440160" cy="2696470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1835696" y="4437112"/>
              <a:ext cx="23042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Şekildeki dengelenmiş sistemde F kaç N </a:t>
              </a:r>
              <a:r>
                <a:rPr lang="tr-TR" dirty="0" err="1" smtClean="0"/>
                <a:t>dir</a:t>
              </a:r>
              <a:r>
                <a:rPr lang="tr-TR" dirty="0" smtClean="0"/>
                <a:t>?</a:t>
              </a:r>
            </a:p>
            <a:p>
              <a:endParaRPr lang="tr-TR" dirty="0" smtClean="0"/>
            </a:p>
            <a:p>
              <a:pPr marL="342900" indent="-342900">
                <a:buAutoNum type="alphaUcParenR"/>
              </a:pPr>
              <a:r>
                <a:rPr lang="tr-TR" dirty="0" smtClean="0"/>
                <a:t>10</a:t>
              </a:r>
            </a:p>
            <a:p>
              <a:pPr marL="342900" indent="-342900">
                <a:buAutoNum type="alphaUcParenR"/>
              </a:pPr>
              <a:r>
                <a:rPr lang="tr-TR" dirty="0" smtClean="0"/>
                <a:t>15</a:t>
              </a:r>
            </a:p>
            <a:p>
              <a:pPr marL="342900" indent="-342900">
                <a:buAutoNum type="alphaUcParenR"/>
              </a:pPr>
              <a:r>
                <a:rPr lang="tr-TR" dirty="0" smtClean="0"/>
                <a:t>20</a:t>
              </a:r>
            </a:p>
            <a:p>
              <a:pPr marL="342900" indent="-342900">
                <a:buAutoNum type="alphaUcParenR"/>
              </a:pPr>
              <a:r>
                <a:rPr lang="tr-TR" dirty="0" smtClean="0"/>
                <a:t>30</a:t>
              </a:r>
            </a:p>
            <a:p>
              <a:endParaRPr lang="tr-TR" dirty="0"/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4644008" y="1"/>
            <a:ext cx="4464496" cy="3428999"/>
            <a:chOff x="4644008" y="1"/>
            <a:chExt cx="4464496" cy="3428999"/>
          </a:xfrm>
        </p:grpSpPr>
        <p:pic>
          <p:nvPicPr>
            <p:cNvPr id="33798" name="Picture 6" descr="http://testleri.gen.tr/wp-content/uploads/2012/11/basit-makineler-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1"/>
              <a:ext cx="2961708" cy="2636912"/>
            </a:xfrm>
            <a:prstGeom prst="rect">
              <a:avLst/>
            </a:prstGeom>
            <a:noFill/>
          </p:spPr>
        </p:pic>
        <p:sp>
          <p:nvSpPr>
            <p:cNvPr id="8" name="7 Metin kutusu"/>
            <p:cNvSpPr txBox="1"/>
            <p:nvPr/>
          </p:nvSpPr>
          <p:spPr>
            <a:xfrm>
              <a:off x="4644008" y="2505670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Şekildeki dengelenmiş sistemde X kaç N </a:t>
              </a:r>
              <a:r>
                <a:rPr lang="tr-TR" dirty="0" err="1" smtClean="0"/>
                <a:t>dir</a:t>
              </a:r>
              <a:r>
                <a:rPr lang="tr-TR" dirty="0" smtClean="0"/>
                <a:t>?</a:t>
              </a:r>
            </a:p>
            <a:p>
              <a:pPr marL="342900" indent="-342900">
                <a:buAutoNum type="alphaUcParenR"/>
              </a:pPr>
              <a:r>
                <a:rPr lang="tr-TR" dirty="0" smtClean="0"/>
                <a:t>20       B) 25      C) 30       D) 40</a:t>
              </a:r>
            </a:p>
            <a:p>
              <a:endParaRPr lang="tr-TR" dirty="0"/>
            </a:p>
          </p:txBody>
        </p:sp>
      </p:grpSp>
      <p:sp>
        <p:nvSpPr>
          <p:cNvPr id="9" name="8 Metin kutusu"/>
          <p:cNvSpPr txBox="1"/>
          <p:nvPr/>
        </p:nvSpPr>
        <p:spPr>
          <a:xfrm>
            <a:off x="-36512" y="39330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6.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788024" y="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7.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427984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8.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69459" y="320426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765358" y="542479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152565" y="268848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6718847" y="48604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encrypted-tbn1.gstatic.com/images?q=tbn:ANd9GcRTbimXDwqTnmeLWJbjRDWd-PeU3khu9kYGcdUgxGq79AtAbb-4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75456"/>
            <a:ext cx="4608512" cy="4491880"/>
          </a:xfrm>
          <a:prstGeom prst="rect">
            <a:avLst/>
          </a:prstGeom>
          <a:noFill/>
        </p:spPr>
      </p:pic>
      <p:pic>
        <p:nvPicPr>
          <p:cNvPr id="44038" name="Picture 6" descr="http://www.sosyaldersleri.com/template/standart/fen-ve-teknoloji/test/3060265884015298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3356992"/>
            <a:ext cx="4464496" cy="3501008"/>
          </a:xfrm>
          <a:prstGeom prst="rect">
            <a:avLst/>
          </a:prstGeom>
          <a:noFill/>
        </p:spPr>
      </p:pic>
      <p:pic>
        <p:nvPicPr>
          <p:cNvPr id="44040" name="Picture 8" descr="http://www.testcin.com/wp-content/uploads/2014/08/7-sinif-fen-ve-teknoloji-basit-makineler-testi-coz-egik-duzlem-disliler-2-unite-soru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281"/>
            <a:ext cx="4355976" cy="3346719"/>
          </a:xfrm>
          <a:prstGeom prst="rect">
            <a:avLst/>
          </a:prstGeom>
          <a:noFill/>
        </p:spPr>
      </p:pic>
      <p:pic>
        <p:nvPicPr>
          <p:cNvPr id="6" name="Picture 4" descr="http://www.testcin.com/wp-content/uploads/2014/08/7-sinif-fen-ve-teknoloji-basit-makineler-testi-coz-egik-duzlem-disliler-2-unite-soru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21297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-36512" y="26064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9.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35496" y="341970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10.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4427984" y="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11.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283968" y="3356992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12.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10192" y="261600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79512" y="644462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868144" y="27333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691632" y="633718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40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40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://bilgiyelpazesi.com/egitim_ogretim/yazili_sorulari_yazili_arsivi/fen_ve_teknoloji_dersi_yazili_sorulari/fen_ve_teknoloji_dersi_7_1_3_yazili/fen_ve_teknoloji_7_sinif_1_donem_3_yazilisi_8_test_dosyalar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861048"/>
            <a:ext cx="4788024" cy="3212976"/>
          </a:xfrm>
          <a:prstGeom prst="rect">
            <a:avLst/>
          </a:prstGeom>
          <a:noFill/>
        </p:spPr>
      </p:pic>
      <p:grpSp>
        <p:nvGrpSpPr>
          <p:cNvPr id="29" name="28 Grup"/>
          <p:cNvGrpSpPr/>
          <p:nvPr/>
        </p:nvGrpSpPr>
        <p:grpSpPr>
          <a:xfrm>
            <a:off x="4932040" y="116632"/>
            <a:ext cx="4211960" cy="2712497"/>
            <a:chOff x="4932040" y="116632"/>
            <a:chExt cx="4211960" cy="2712497"/>
          </a:xfrm>
        </p:grpSpPr>
        <p:pic>
          <p:nvPicPr>
            <p:cNvPr id="6" name="Picture 4" descr="http://testleri.gen.tr/wp-content/uploads/2012/11/basit-makineler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116632"/>
              <a:ext cx="3933825" cy="1524001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5004048" y="1628800"/>
              <a:ext cx="41399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Şekildeki dengelenmiş kaldıraç  sistemi de F kaç N </a:t>
              </a:r>
              <a:r>
                <a:rPr lang="tr-TR" dirty="0" err="1" smtClean="0"/>
                <a:t>dir</a:t>
              </a:r>
              <a:r>
                <a:rPr lang="tr-TR" dirty="0" smtClean="0"/>
                <a:t>?</a:t>
              </a:r>
            </a:p>
            <a:p>
              <a:pPr marL="342900" indent="-342900">
                <a:buAutoNum type="alphaUcParenR"/>
              </a:pPr>
              <a:r>
                <a:rPr lang="tr-TR" dirty="0" smtClean="0"/>
                <a:t>30       B) 40     C) 50     D) 60</a:t>
              </a:r>
            </a:p>
            <a:p>
              <a:endParaRPr lang="tr-TR" dirty="0"/>
            </a:p>
          </p:txBody>
        </p:sp>
      </p:grpSp>
      <p:cxnSp>
        <p:nvCxnSpPr>
          <p:cNvPr id="9" name="8 Düz Bağlayıcı"/>
          <p:cNvCxnSpPr/>
          <p:nvPr/>
        </p:nvCxnSpPr>
        <p:spPr>
          <a:xfrm>
            <a:off x="4788024" y="2636912"/>
            <a:ext cx="435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107504" y="399577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14.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4716016" y="4462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15.</a:t>
            </a:r>
            <a:endParaRPr lang="tr-TR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4211960" y="341970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2519200" y="598585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7343736" y="20730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4860032" y="2636912"/>
            <a:ext cx="4283968" cy="4221088"/>
            <a:chOff x="4860032" y="2636912"/>
            <a:chExt cx="4283968" cy="4221088"/>
          </a:xfrm>
        </p:grpSpPr>
        <p:pic>
          <p:nvPicPr>
            <p:cNvPr id="43016" name="Picture 8" descr="http://www.karmabilgi.net/images/kaldirac-soru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2636912"/>
              <a:ext cx="4283968" cy="4221088"/>
            </a:xfrm>
            <a:prstGeom prst="rect">
              <a:avLst/>
            </a:prstGeom>
            <a:noFill/>
          </p:spPr>
        </p:pic>
        <p:grpSp>
          <p:nvGrpSpPr>
            <p:cNvPr id="32" name="31 Grup"/>
            <p:cNvGrpSpPr/>
            <p:nvPr/>
          </p:nvGrpSpPr>
          <p:grpSpPr>
            <a:xfrm>
              <a:off x="4860032" y="3717032"/>
              <a:ext cx="2664296" cy="2088232"/>
              <a:chOff x="5580112" y="3501008"/>
              <a:chExt cx="2664296" cy="2088232"/>
            </a:xfrm>
          </p:grpSpPr>
          <p:sp>
            <p:nvSpPr>
              <p:cNvPr id="26" name="25 Metin kutusu"/>
              <p:cNvSpPr txBox="1"/>
              <p:nvPr/>
            </p:nvSpPr>
            <p:spPr>
              <a:xfrm>
                <a:off x="7812360" y="3501008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B)</a:t>
                </a:r>
                <a:endParaRPr lang="tr-TR" dirty="0"/>
              </a:p>
            </p:txBody>
          </p:sp>
          <p:sp>
            <p:nvSpPr>
              <p:cNvPr id="27" name="26 Metin kutusu"/>
              <p:cNvSpPr txBox="1"/>
              <p:nvPr/>
            </p:nvSpPr>
            <p:spPr>
              <a:xfrm>
                <a:off x="5580112" y="5100276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C)</a:t>
                </a:r>
                <a:endParaRPr lang="tr-TR" dirty="0"/>
              </a:p>
            </p:txBody>
          </p:sp>
          <p:sp>
            <p:nvSpPr>
              <p:cNvPr id="28" name="27 Metin kutusu"/>
              <p:cNvSpPr txBox="1"/>
              <p:nvPr/>
            </p:nvSpPr>
            <p:spPr>
              <a:xfrm>
                <a:off x="7812360" y="5219908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D)</a:t>
                </a:r>
                <a:endParaRPr lang="tr-TR" dirty="0"/>
              </a:p>
            </p:txBody>
          </p:sp>
        </p:grpSp>
        <p:sp>
          <p:nvSpPr>
            <p:cNvPr id="33" name="32 Metin kutusu"/>
            <p:cNvSpPr txBox="1"/>
            <p:nvPr/>
          </p:nvSpPr>
          <p:spPr>
            <a:xfrm>
              <a:off x="4860032" y="3717032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A)</a:t>
              </a:r>
              <a:endParaRPr lang="tr-TR" dirty="0"/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860032" y="363631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788024" y="26996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16.</a:t>
            </a:r>
            <a:endParaRPr lang="tr-TR" b="1" dirty="0"/>
          </a:p>
        </p:txBody>
      </p:sp>
      <p:grpSp>
        <p:nvGrpSpPr>
          <p:cNvPr id="39" name="38 Grup"/>
          <p:cNvGrpSpPr/>
          <p:nvPr/>
        </p:nvGrpSpPr>
        <p:grpSpPr>
          <a:xfrm>
            <a:off x="-2646" y="127083"/>
            <a:ext cx="4968552" cy="4005064"/>
            <a:chOff x="-108520" y="0"/>
            <a:chExt cx="4968552" cy="4005064"/>
          </a:xfrm>
        </p:grpSpPr>
        <p:grpSp>
          <p:nvGrpSpPr>
            <p:cNvPr id="36" name="35 Grup"/>
            <p:cNvGrpSpPr/>
            <p:nvPr/>
          </p:nvGrpSpPr>
          <p:grpSpPr>
            <a:xfrm>
              <a:off x="-108520" y="0"/>
              <a:ext cx="4788024" cy="3861048"/>
              <a:chOff x="827584" y="0"/>
              <a:chExt cx="4788024" cy="3861048"/>
            </a:xfrm>
          </p:grpSpPr>
          <p:grpSp>
            <p:nvGrpSpPr>
              <p:cNvPr id="35" name="34 Grup"/>
              <p:cNvGrpSpPr/>
              <p:nvPr/>
            </p:nvGrpSpPr>
            <p:grpSpPr>
              <a:xfrm>
                <a:off x="827584" y="0"/>
                <a:ext cx="4788024" cy="3861048"/>
                <a:chOff x="827584" y="0"/>
                <a:chExt cx="4788024" cy="3861048"/>
              </a:xfrm>
            </p:grpSpPr>
            <p:pic>
              <p:nvPicPr>
                <p:cNvPr id="43010" name="Picture 2" descr="http://www.bilgicik.com/wp-content/uploads/2013/04/Basit-Makinalar-%C3%A7%C3%B6z%C3%BCml%C3%BC-test-2003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27584" y="0"/>
                  <a:ext cx="4788024" cy="3861048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16 Metin kutusu"/>
                <p:cNvSpPr txBox="1"/>
                <p:nvPr/>
              </p:nvSpPr>
              <p:spPr>
                <a:xfrm>
                  <a:off x="1835696" y="1124744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h</a:t>
                  </a:r>
                  <a:endParaRPr lang="tr-TR" dirty="0"/>
                </a:p>
              </p:txBody>
            </p:sp>
            <p:sp>
              <p:nvSpPr>
                <p:cNvPr id="18" name="17 Metin kutusu"/>
                <p:cNvSpPr txBox="1"/>
                <p:nvPr/>
              </p:nvSpPr>
              <p:spPr>
                <a:xfrm>
                  <a:off x="2132112" y="827420"/>
                  <a:ext cx="351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 smtClean="0"/>
                    <a:t>l</a:t>
                  </a:r>
                  <a:endParaRPr lang="tr-TR" dirty="0"/>
                </a:p>
              </p:txBody>
            </p:sp>
            <p:sp>
              <p:nvSpPr>
                <p:cNvPr id="19" name="18 Metin kutusu"/>
                <p:cNvSpPr txBox="1"/>
                <p:nvPr/>
              </p:nvSpPr>
              <p:spPr>
                <a:xfrm>
                  <a:off x="2051720" y="2708920"/>
                  <a:ext cx="432048" cy="76944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600" dirty="0" smtClean="0"/>
                    <a:t> l</a:t>
                  </a:r>
                </a:p>
                <a:p>
                  <a:r>
                    <a:rPr lang="tr-TR" sz="1200" b="1" dirty="0" smtClean="0"/>
                    <a:t>---</a:t>
                  </a:r>
                </a:p>
                <a:p>
                  <a:r>
                    <a:rPr lang="tr-TR" sz="1600" dirty="0" smtClean="0"/>
                    <a:t> h</a:t>
                  </a:r>
                  <a:endParaRPr lang="tr-TR" sz="1600" dirty="0"/>
                </a:p>
              </p:txBody>
            </p:sp>
          </p:grpSp>
          <p:sp>
            <p:nvSpPr>
              <p:cNvPr id="21" name="20 Metin kutusu"/>
              <p:cNvSpPr txBox="1"/>
              <p:nvPr/>
            </p:nvSpPr>
            <p:spPr>
              <a:xfrm>
                <a:off x="4427984" y="3383132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  <a:endPara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8" name="37 Yuvarlatılmış Dikdörtgen"/>
            <p:cNvSpPr/>
            <p:nvPr/>
          </p:nvSpPr>
          <p:spPr>
            <a:xfrm>
              <a:off x="3995936" y="3212976"/>
              <a:ext cx="864096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251520" y="188640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13.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179464" y="34290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30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"/>
          <p:cNvGrpSpPr/>
          <p:nvPr/>
        </p:nvGrpSpPr>
        <p:grpSpPr>
          <a:xfrm>
            <a:off x="-36512" y="3356992"/>
            <a:ext cx="4572000" cy="3698542"/>
            <a:chOff x="-36512" y="3356992"/>
            <a:chExt cx="4572000" cy="3698542"/>
          </a:xfrm>
        </p:grpSpPr>
        <p:pic>
          <p:nvPicPr>
            <p:cNvPr id="38918" name="Picture 6" descr="https://encrypted-tbn0.gstatic.com/images?q=tbn:ANd9GcShWiHydQYjx_JGDnS-lNzZNYI-5KerdqwX2TvqL2lmsA9doY84a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3356992"/>
              <a:ext cx="4572000" cy="3577836"/>
            </a:xfrm>
            <a:prstGeom prst="rect">
              <a:avLst/>
            </a:prstGeom>
            <a:noFill/>
          </p:spPr>
        </p:pic>
        <p:sp>
          <p:nvSpPr>
            <p:cNvPr id="8" name="7 Metin kutusu"/>
            <p:cNvSpPr txBox="1"/>
            <p:nvPr/>
          </p:nvSpPr>
          <p:spPr>
            <a:xfrm>
              <a:off x="35496" y="5301208"/>
              <a:ext cx="4464496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Şekildeki dengelenmiş sistemde  X/Y=3/5 olduğuna göre  60 N kuvveti kaldırabilmek için F kaç N olmalıdır? </a:t>
              </a:r>
            </a:p>
            <a:p>
              <a:endParaRPr lang="tr-TR" dirty="0" smtClean="0"/>
            </a:p>
            <a:p>
              <a:pPr marL="342900" indent="-342900">
                <a:buAutoNum type="alphaUcParenR"/>
              </a:pPr>
              <a:r>
                <a:rPr lang="tr-TR" dirty="0" smtClean="0"/>
                <a:t>30    B) 50      C) 60     D)  100</a:t>
              </a:r>
            </a:p>
            <a:p>
              <a:endParaRPr lang="tr-TR" dirty="0"/>
            </a:p>
          </p:txBody>
        </p:sp>
        <p:sp>
          <p:nvSpPr>
            <p:cNvPr id="9" name="8 Sağ Ayraç"/>
            <p:cNvSpPr/>
            <p:nvPr/>
          </p:nvSpPr>
          <p:spPr>
            <a:xfrm rot="16200000">
              <a:off x="1079612" y="3465004"/>
              <a:ext cx="288032" cy="1512168"/>
            </a:xfrm>
            <a:prstGeom prst="rightBrace">
              <a:avLst>
                <a:gd name="adj1" fmla="val 2461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Sağ Ayraç"/>
            <p:cNvSpPr/>
            <p:nvPr/>
          </p:nvSpPr>
          <p:spPr>
            <a:xfrm rot="5400000">
              <a:off x="1775411" y="3259868"/>
              <a:ext cx="432048" cy="2977444"/>
            </a:xfrm>
            <a:prstGeom prst="rightBrace">
              <a:avLst>
                <a:gd name="adj1" fmla="val 24613"/>
                <a:gd name="adj2" fmla="val 508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8914" name="Picture 2" descr="http://www.sanalokulumuz.com/sr/133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2448272" cy="230425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0" y="227687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Şekildeki dengelenmiş sistemde aşağıdaki bilgilerden hangisi </a:t>
            </a:r>
            <a:r>
              <a:rPr lang="tr-TR" b="1" dirty="0" smtClean="0"/>
              <a:t>yanlıştır</a:t>
            </a:r>
            <a:r>
              <a:rPr lang="tr-TR" dirty="0" smtClean="0"/>
              <a:t>?</a:t>
            </a:r>
          </a:p>
          <a:p>
            <a:endParaRPr lang="tr-TR" dirty="0" smtClean="0"/>
          </a:p>
          <a:p>
            <a:pPr marL="342900" indent="-342900">
              <a:buAutoNum type="alphaUcParenR"/>
            </a:pPr>
            <a:r>
              <a:rPr lang="tr-TR" dirty="0" smtClean="0"/>
              <a:t>2X=Y    B) T=Y      C) F=2T       D) X= F </a:t>
            </a:r>
          </a:p>
          <a:p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847419" y="298522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267744" y="630060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-36512" y="11663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17.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35496" y="357301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18.</a:t>
            </a:r>
            <a:endParaRPr lang="tr-TR" b="1" dirty="0"/>
          </a:p>
        </p:txBody>
      </p:sp>
      <p:grpSp>
        <p:nvGrpSpPr>
          <p:cNvPr id="25" name="24 Grup"/>
          <p:cNvGrpSpPr/>
          <p:nvPr/>
        </p:nvGrpSpPr>
        <p:grpSpPr>
          <a:xfrm>
            <a:off x="4603629" y="6482"/>
            <a:ext cx="4572784" cy="3147720"/>
            <a:chOff x="4499992" y="0"/>
            <a:chExt cx="4572784" cy="3147720"/>
          </a:xfrm>
        </p:grpSpPr>
        <p:grpSp>
          <p:nvGrpSpPr>
            <p:cNvPr id="23" name="22 Grup"/>
            <p:cNvGrpSpPr/>
            <p:nvPr/>
          </p:nvGrpSpPr>
          <p:grpSpPr>
            <a:xfrm>
              <a:off x="4499992" y="0"/>
              <a:ext cx="4572784" cy="2996952"/>
              <a:chOff x="4571216" y="0"/>
              <a:chExt cx="4572784" cy="2996952"/>
            </a:xfrm>
          </p:grpSpPr>
          <p:grpSp>
            <p:nvGrpSpPr>
              <p:cNvPr id="21" name="20 Grup"/>
              <p:cNvGrpSpPr/>
              <p:nvPr/>
            </p:nvGrpSpPr>
            <p:grpSpPr>
              <a:xfrm>
                <a:off x="4571216" y="0"/>
                <a:ext cx="4572784" cy="2996952"/>
                <a:chOff x="4571216" y="0"/>
                <a:chExt cx="4572784" cy="2996952"/>
              </a:xfrm>
            </p:grpSpPr>
            <p:pic>
              <p:nvPicPr>
                <p:cNvPr id="38916" name="Picture 4" descr="http://www.fizikciyiz.com/_rsm/sorular-basitmaksor1-1223318306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571216" y="0"/>
                  <a:ext cx="4572784" cy="2996952"/>
                </a:xfrm>
                <a:prstGeom prst="rect">
                  <a:avLst/>
                </a:prstGeom>
                <a:noFill/>
              </p:spPr>
            </p:pic>
            <p:sp>
              <p:nvSpPr>
                <p:cNvPr id="20" name="19 Yuvarlatılmış Dikdörtgen"/>
                <p:cNvSpPr/>
                <p:nvPr/>
              </p:nvSpPr>
              <p:spPr>
                <a:xfrm>
                  <a:off x="6588224" y="1124744"/>
                  <a:ext cx="1152128" cy="57606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22" name="21 Yuvarlatılmış Dikdörtgen"/>
              <p:cNvSpPr/>
              <p:nvPr/>
            </p:nvSpPr>
            <p:spPr>
              <a:xfrm>
                <a:off x="8532440" y="2276872"/>
                <a:ext cx="611560" cy="72008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1" name="10 Metin kutusu"/>
            <p:cNvSpPr txBox="1"/>
            <p:nvPr/>
          </p:nvSpPr>
          <p:spPr>
            <a:xfrm>
              <a:off x="7331750" y="2316723"/>
              <a:ext cx="109705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D)  50 </a:t>
              </a:r>
              <a:r>
                <a:rPr lang="tr-TR" sz="1600" dirty="0" smtClean="0">
                  <a:solidFill>
                    <a:schemeClr val="bg1"/>
                  </a:solidFill>
                </a:rPr>
                <a:t>……………………………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7380312" y="220486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572000" y="4462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19.</a:t>
            </a:r>
            <a:endParaRPr lang="tr-TR" b="1" dirty="0"/>
          </a:p>
        </p:txBody>
      </p:sp>
      <p:pic>
        <p:nvPicPr>
          <p:cNvPr id="38920" name="Picture 8" descr="http://www.testcin.com/wp-content/uploads/2014/08/7-sinif-fen-ve-teknoloji-basit-makineler-testi-coz-2-unite-soru-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512" y="2808312"/>
            <a:ext cx="4499992" cy="4077072"/>
          </a:xfrm>
          <a:prstGeom prst="rect">
            <a:avLst/>
          </a:prstGeom>
          <a:noFill/>
        </p:spPr>
      </p:pic>
      <p:sp>
        <p:nvSpPr>
          <p:cNvPr id="15" name="14 Metin kutusu"/>
          <p:cNvSpPr txBox="1"/>
          <p:nvPr/>
        </p:nvSpPr>
        <p:spPr>
          <a:xfrm>
            <a:off x="4788024" y="63960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O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4572000" y="277163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20.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 rot="21346965">
            <a:off x="1858195" y="951079"/>
            <a:ext cx="31341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Düzenleyen</a:t>
            </a:r>
          </a:p>
        </p:txBody>
      </p:sp>
      <p:grpSp>
        <p:nvGrpSpPr>
          <p:cNvPr id="5" name="Grup 6"/>
          <p:cNvGrpSpPr>
            <a:grpSpLocks/>
          </p:cNvGrpSpPr>
          <p:nvPr/>
        </p:nvGrpSpPr>
        <p:grpSpPr bwMode="auto">
          <a:xfrm>
            <a:off x="395536" y="1935591"/>
            <a:ext cx="6837363" cy="2543175"/>
            <a:chOff x="536476" y="2564904"/>
            <a:chExt cx="6837412" cy="2543175"/>
          </a:xfrm>
        </p:grpSpPr>
        <p:pic>
          <p:nvPicPr>
            <p:cNvPr id="6" name="Picture 6" descr="http://cache2.allpostersimages.com/p/LRG/65/6538/BJZ4100Z/posterler/everything-about-a-person-bbq-sau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2564904"/>
              <a:ext cx="381000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 2"/>
            <p:cNvGrpSpPr>
              <a:grpSpLocks/>
            </p:cNvGrpSpPr>
            <p:nvPr/>
          </p:nvGrpSpPr>
          <p:grpSpPr bwMode="auto">
            <a:xfrm>
              <a:off x="536476" y="2962716"/>
              <a:ext cx="6387052" cy="1747549"/>
              <a:chOff x="1619672" y="2967334"/>
              <a:chExt cx="5666972" cy="1747549"/>
            </a:xfrm>
          </p:grpSpPr>
          <p:graphicFrame>
            <p:nvGraphicFramePr>
              <p:cNvPr id="8" name="7 Diyagram"/>
              <p:cNvGraphicFramePr/>
              <p:nvPr/>
            </p:nvGraphicFramePr>
            <p:xfrm>
              <a:off x="1651520" y="2967334"/>
              <a:ext cx="5635124" cy="17475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Dikdörtgen 1"/>
              <p:cNvSpPr/>
              <p:nvPr/>
            </p:nvSpPr>
            <p:spPr>
              <a:xfrm>
                <a:off x="1619672" y="2996952"/>
                <a:ext cx="2358509" cy="120032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İSMAİL </a:t>
                </a:r>
              </a:p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DEMİROK</a:t>
                </a:r>
                <a:endParaRPr lang="tr-TR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" name="9 Resim" descr="imza yen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859121">
            <a:off x="6881425" y="4686601"/>
            <a:ext cx="15668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476672"/>
            <a:ext cx="8424936" cy="57554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Basit makinelerin özellikleri: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Makineye 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giri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ea typeface="TimesNewRoman"/>
                <a:cs typeface="TimesNewRoman"/>
              </a:rPr>
              <a:t>ş 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kuvveti uygulandı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ında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 makineden 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çıkı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ea typeface="TimesNewRoman"/>
                <a:cs typeface="TimesNewRoman"/>
              </a:rPr>
              <a:t>ş </a:t>
            </a:r>
            <a:r>
              <a:rPr lang="tr-TR" sz="2400" b="1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kuvveti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 elde edilir.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Basit makineler, üzerine uygulanan kuvvetin do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rultusunu,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   yönünü, büyüklü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ünü ve uygulama noktasını de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tirebilir.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Basit makinelerde hiçbir zaman yapılan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işten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 ya da harcanan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enerjiden kazanç sa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lanmaz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. Sadece üzerine uygulanan kuvvetin yönünü ve büyüklü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ünü de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tirerek 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in yapılma hızını de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tirir,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i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"/>
                <a:cs typeface="TimesNewRoman"/>
              </a:rPr>
              <a:t>ş 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yapma kolaylı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ı 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sa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lar.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Basit makineler 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 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prensibine göre çalı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ırlar. Basit makinelerde, uygulanan kuvvetin yaptı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ı 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, yükün yaptı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ı i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e e</a:t>
            </a:r>
            <a:r>
              <a:rPr lang="tr-TR" sz="2400" dirty="0" smtClean="0">
                <a:latin typeface="Cambria" pitchFamily="18" charset="0"/>
                <a:ea typeface="TimesNewRoman"/>
                <a:cs typeface="TimesNewRoman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ittir.</a:t>
            </a:r>
            <a:endParaRPr lang="tr-T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702117" y="1844825"/>
          <a:ext cx="5739765" cy="1224136"/>
        </p:xfrm>
        <a:graphic>
          <a:graphicData uri="http://schemas.openxmlformats.org/drawingml/2006/table">
            <a:tbl>
              <a:tblPr/>
              <a:tblGrid>
                <a:gridCol w="5739765"/>
              </a:tblGrid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5F497A"/>
                          </a:solidFill>
                          <a:latin typeface="Cambria"/>
                          <a:ea typeface="Calibri"/>
                          <a:cs typeface="Times New Roman"/>
                        </a:rPr>
                        <a:t>  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Kuvvetin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yaptığı iş            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=          Yükün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yaptığı iş</a:t>
                      </a:r>
                      <a:endParaRPr lang="tr-T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9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Kuvvet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×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Kuvvet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kolu       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 =          Yük 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× 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Yük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kolu</a:t>
                      </a:r>
                      <a:endParaRPr lang="tr-T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547664" y="3429001"/>
          <a:ext cx="6912768" cy="1185689"/>
        </p:xfrm>
        <a:graphic>
          <a:graphicData uri="http://schemas.openxmlformats.org/drawingml/2006/table">
            <a:tbl>
              <a:tblPr/>
              <a:tblGrid>
                <a:gridCol w="6912768"/>
              </a:tblGrid>
              <a:tr h="1185689">
                <a:tc>
                  <a:txBody>
                    <a:bodyPr/>
                    <a:lstStyle/>
                    <a:p>
                      <a:pPr marL="337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dirty="0">
                        <a:solidFill>
                          <a:srgbClr val="5F497A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337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Yukarı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çeken kuvvetler toplamı   = 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Aşağı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çeken kuvvetler toplamı</a:t>
                      </a:r>
                      <a:endParaRPr lang="tr-T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37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Sağa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çeken kuvvetler toplamı       = 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Sola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çeken kuvvetler toplamı</a:t>
                      </a:r>
                      <a:endParaRPr lang="tr-TR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17" marR="652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35204" y="2123852"/>
            <a:ext cx="167725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İş prensibi: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600" b="1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600" b="1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600" b="1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Denge prensibi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0" y="5589240"/>
            <a:ext cx="9144000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Kuvvet kolu:</a:t>
            </a:r>
            <a:r>
              <a:rPr lang="tr-TR" sz="2000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Kuvvetin, basit makinenin dönme veya destek noktasına uzaklı</a:t>
            </a:r>
            <a:r>
              <a:rPr lang="tr-TR" sz="2000" dirty="0" smtClean="0"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lang="tr-TR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ı.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Yük kolu:</a:t>
            </a:r>
            <a:r>
              <a:rPr lang="tr-TR" sz="2000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Yükün, basit makinenin dönme veya destek noktasına uzaklı</a:t>
            </a:r>
            <a:r>
              <a:rPr lang="tr-TR" sz="2000" dirty="0" smtClean="0"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lang="tr-TR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ı.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http://www.erguven.net/medya/www.erguven.net-basit_makineler_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97579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Basit makineler genelde küçük kuvvetlerle büyük yükleri dengelemek için kullanılır. Bu nedenle basit makinelerde genelde kuvvetten kazanç sa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lanır.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Basit makinelerde yükün kuvvete veya kuvvet kolunun yük koluna oranına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kuvvet kazancı (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kk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)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veya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mekanik avantaj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denir.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Basit makinelerde kuvvetten daha fazla kazanç elde etmek için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0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kuvvet kolunun büyültülmesi, yük kolunun küçültülmesi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gerekir.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Resim 1" descr="http://www.fizikciyiz.com/images/basitm0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2708920"/>
            <a:ext cx="5760640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3528" y="4302388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Bir basit makinede kuvvetten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kaç kat kazanç varsa yoldan da aynı oranda kayıp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vardır.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Bir basit makinede kuvvetten kaç kat kayıp varsa yoldan da aynı oranda kazanç vardır.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sim 7" descr="http://www.karmabilgi.net/images/kaldirac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994" y="692696"/>
            <a:ext cx="6615350" cy="51820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-17517"/>
            <a:ext cx="89644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        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KALDIRAÇLAR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Sabit bir nokta etrafında serbestçe dönebilen sistemlere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kaldıraç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denir.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Kaldıraçlarda kuvvet ve yükten hangisi deste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e yakınsa o daha büyüktür.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Kuvvet kolu ne kadar uzunsa kuvvet kazancı o kadar fazla olur 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  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yükü kaldırmak için daha az kuvvet uygulanır.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http://2.bp.blogspot.com/-fpMBuQaXRx0/TbANZ_zY8JI/AAAAAAAAArk/kx3v94Y4LAw/s1600/kald%25C4%25B1ra%25C3%25A7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7702179" cy="3212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2606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latin typeface="Cambria" pitchFamily="18" charset="0"/>
                <a:cs typeface="Arial" pitchFamily="34" charset="0"/>
              </a:rPr>
              <a:t>Kaldıraçlar,  deste</a:t>
            </a:r>
            <a:r>
              <a:rPr lang="tr-TR" sz="2400" dirty="0" smtClean="0"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in,  yükün ve uygulanan kuvvetin bulundu</a:t>
            </a:r>
            <a:r>
              <a:rPr lang="tr-TR" sz="2400" dirty="0" smtClean="0">
                <a:latin typeface="Cambria" pitchFamily="18" charset="0"/>
                <a:ea typeface="TimesNewRoman" charset="-128"/>
                <a:cs typeface="TimesNewRoman" charset="-128"/>
              </a:rPr>
              <a:t>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u yere göre üç çe</a:t>
            </a:r>
            <a:r>
              <a:rPr lang="tr-TR" sz="2400" dirty="0" smtClean="0"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lang="tr-TR" sz="2400" dirty="0" smtClean="0">
                <a:latin typeface="Cambria" pitchFamily="18" charset="0"/>
                <a:cs typeface="Arial" pitchFamily="34" charset="0"/>
              </a:rPr>
              <a:t>ittir.</a:t>
            </a:r>
            <a:endParaRPr lang="tr-TR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Resim 4" descr="https://kgumrah.files.wordpress.com/2011/04/itftaraf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104456" cy="2232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28765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0" name="AutoShape 2"/>
          <p:cNvSpPr>
            <a:spLocks noChangeAspect="1" noChangeArrowheads="1"/>
          </p:cNvSpPr>
          <p:nvPr/>
        </p:nvSpPr>
        <p:spPr bwMode="auto">
          <a:xfrm>
            <a:off x="0" y="3181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89" name="Resim 12" descr="https://zzeytinoglu.files.wordpress.com/2011/04/screenhunter_14-apr-09-22-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932040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41281" y="1178749"/>
            <a:ext cx="82071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1.TÜR kaldıraç (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destek ortada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)-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ÇİFT TARAFLI KALDIRAÇ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79512" y="4597385"/>
            <a:ext cx="8856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Bu tip kaldıraçta destek kuvvetten ne kadar uzak olursa ya da yüke ne kadar yakın olursa yükü kaldırmak için o kadar az kuvvet uygularız. Az kuvvetle çok iş yapmış oluruz.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Makas, pense, kerpeten, tahterevalli, keser (çivi çekerken), 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" charset="-128"/>
                <a:cs typeface="TimesNewRoman" charset="-128"/>
              </a:rPr>
              <a:t>ş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it kollu terazi</a:t>
            </a:r>
            <a:r>
              <a:rPr kumimoji="0" lang="tr-T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Mandal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</a:t>
            </a:r>
            <a:r>
              <a:rPr kumimoji="0" lang="tr-T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Mancınık.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1696</Words>
  <Application>Microsoft Office PowerPoint</Application>
  <PresentationFormat>Ekran Gösterisi (4:3)</PresentationFormat>
  <Paragraphs>258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7" baseType="lpstr">
      <vt:lpstr>Ofis Teması</vt:lpstr>
      <vt:lpstr>Denklem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Fen Laboratuvarı</dc:creator>
  <cp:lastModifiedBy>Fen Bilimleri Lab</cp:lastModifiedBy>
  <cp:revision>38</cp:revision>
  <dcterms:created xsi:type="dcterms:W3CDTF">2016-06-16T08:29:38Z</dcterms:created>
  <dcterms:modified xsi:type="dcterms:W3CDTF">2017-11-11T09:24:29Z</dcterms:modified>
</cp:coreProperties>
</file>