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62" r:id="rId4"/>
    <p:sldId id="283" r:id="rId5"/>
    <p:sldId id="261" r:id="rId6"/>
    <p:sldId id="260" r:id="rId7"/>
    <p:sldId id="265" r:id="rId8"/>
    <p:sldId id="264" r:id="rId9"/>
    <p:sldId id="266" r:id="rId10"/>
    <p:sldId id="267" r:id="rId11"/>
    <p:sldId id="268" r:id="rId12"/>
    <p:sldId id="259" r:id="rId13"/>
    <p:sldId id="258" r:id="rId14"/>
    <p:sldId id="25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0" r:id="rId23"/>
    <p:sldId id="276" r:id="rId24"/>
    <p:sldId id="277" r:id="rId25"/>
    <p:sldId id="279" r:id="rId26"/>
    <p:sldId id="281" r:id="rId27"/>
    <p:sldId id="284" r:id="rId28"/>
    <p:sldId id="285" r:id="rId29"/>
    <p:sldId id="286" r:id="rId30"/>
    <p:sldId id="287" r:id="rId31"/>
    <p:sldId id="288" r:id="rId32"/>
    <p:sldId id="291" r:id="rId33"/>
    <p:sldId id="290" r:id="rId34"/>
    <p:sldId id="289" r:id="rId35"/>
    <p:sldId id="292" r:id="rId36"/>
    <p:sldId id="293" r:id="rId37"/>
    <p:sldId id="294" r:id="rId38"/>
    <p:sldId id="282" r:id="rId3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0066"/>
    <a:srgbClr val="EDB019"/>
    <a:srgbClr val="F8F9DF"/>
    <a:srgbClr val="D5D933"/>
    <a:srgbClr val="FCFC10"/>
    <a:srgbClr val="EBF01C"/>
    <a:srgbClr val="E4E4E4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ABCC49-C7B1-4755-916E-8225072E651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068F746-4FBB-44C3-B49E-C5273B3916C2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endParaRPr lang="tr-TR" dirty="0">
            <a:latin typeface="Monotype Corsiva" pitchFamily="66" charset="0"/>
          </a:endParaRPr>
        </a:p>
      </dgm:t>
    </dgm:pt>
    <dgm:pt modelId="{475D2327-3C0B-477C-874F-5BB9E6926EEF}" type="parTrans" cxnId="{D0D72D1E-2429-42B7-8AD2-EBEC4C4694F2}">
      <dgm:prSet/>
      <dgm:spPr/>
      <dgm:t>
        <a:bodyPr/>
        <a:lstStyle/>
        <a:p>
          <a:endParaRPr lang="tr-TR"/>
        </a:p>
      </dgm:t>
    </dgm:pt>
    <dgm:pt modelId="{7F94B25A-8D59-46A4-894E-93FC30F81906}" type="sibTrans" cxnId="{D0D72D1E-2429-42B7-8AD2-EBEC4C4694F2}">
      <dgm:prSet/>
      <dgm:spPr/>
      <dgm:t>
        <a:bodyPr/>
        <a:lstStyle/>
        <a:p>
          <a:endParaRPr lang="tr-TR"/>
        </a:p>
      </dgm:t>
    </dgm:pt>
    <dgm:pt modelId="{6F6F2A7F-7F77-458E-80E7-0EBD079FE584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tr-TR" sz="1800" b="1" dirty="0" smtClean="0">
              <a:latin typeface="Britannic Bold" panose="020B0903060703020204" pitchFamily="34" charset="0"/>
              <a:cs typeface="Angsana New" panose="02020603050405020304" pitchFamily="18" charset="-34"/>
            </a:rPr>
            <a:t>ÖZEL</a:t>
          </a:r>
          <a:r>
            <a:rPr lang="tr-TR" sz="2800" b="1" dirty="0" smtClean="0">
              <a:latin typeface="Britannic Bold" panose="020B0903060703020204" pitchFamily="34" charset="0"/>
              <a:cs typeface="Angsana New" panose="02020603050405020304" pitchFamily="18" charset="-34"/>
            </a:rPr>
            <a:t>                    MANAVGAT          </a:t>
          </a:r>
          <a:r>
            <a:rPr lang="tr-TR" sz="3200" b="1" dirty="0" smtClean="0">
              <a:latin typeface="Britannic Bold" panose="020B0903060703020204" pitchFamily="34" charset="0"/>
              <a:cs typeface="Angsana New" panose="02020603050405020304" pitchFamily="18" charset="-34"/>
            </a:rPr>
            <a:t>SINAV                   ORTA OKULU</a:t>
          </a:r>
          <a:endParaRPr lang="tr-TR" sz="2800" b="1" dirty="0">
            <a:latin typeface="Britannic Bold" panose="020B0903060703020204" pitchFamily="34" charset="0"/>
            <a:cs typeface="Angsana New" panose="02020603050405020304" pitchFamily="18" charset="-34"/>
          </a:endParaRPr>
        </a:p>
      </dgm:t>
    </dgm:pt>
    <dgm:pt modelId="{D0DAB796-680C-46CC-8F6A-0235765F218B}" type="parTrans" cxnId="{93033789-DC79-42F3-9E2D-255639CE801A}">
      <dgm:prSet/>
      <dgm:spPr/>
      <dgm:t>
        <a:bodyPr/>
        <a:lstStyle/>
        <a:p>
          <a:endParaRPr lang="tr-TR"/>
        </a:p>
      </dgm:t>
    </dgm:pt>
    <dgm:pt modelId="{F2AB73B2-27F7-40D5-853C-D790E739E2C0}" type="sibTrans" cxnId="{93033789-DC79-42F3-9E2D-255639CE801A}">
      <dgm:prSet/>
      <dgm:spPr/>
      <dgm:t>
        <a:bodyPr/>
        <a:lstStyle/>
        <a:p>
          <a:endParaRPr lang="tr-TR"/>
        </a:p>
      </dgm:t>
    </dgm:pt>
    <dgm:pt modelId="{0E9A8AB7-8A59-404C-9CB4-B52B3EF34ACA}" type="pres">
      <dgm:prSet presAssocID="{3CABCC49-C7B1-4755-916E-8225072E651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7069D2C7-D572-499D-AC01-DB96924F3FF1}" type="pres">
      <dgm:prSet presAssocID="{A068F746-4FBB-44C3-B49E-C5273B3916C2}" presName="hierRoot1" presStyleCnt="0">
        <dgm:presLayoutVars>
          <dgm:hierBranch val="init"/>
        </dgm:presLayoutVars>
      </dgm:prSet>
      <dgm:spPr/>
    </dgm:pt>
    <dgm:pt modelId="{062B137F-7D41-4DEF-A1AC-4B9B944DBEDA}" type="pres">
      <dgm:prSet presAssocID="{A068F746-4FBB-44C3-B49E-C5273B3916C2}" presName="rootComposite1" presStyleCnt="0"/>
      <dgm:spPr/>
    </dgm:pt>
    <dgm:pt modelId="{D1B678F3-D789-4FB2-8904-0815A30A9F2A}" type="pres">
      <dgm:prSet presAssocID="{A068F746-4FBB-44C3-B49E-C5273B3916C2}" presName="rootText1" presStyleLbl="node0" presStyleIdx="0" presStyleCnt="2" custLinFactNeighborX="-7452" custLinFactNeighborY="501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34C2ED5-649A-40B8-ACEE-F8EFF5F7AFF6}" type="pres">
      <dgm:prSet presAssocID="{A068F746-4FBB-44C3-B49E-C5273B3916C2}" presName="rootConnector1" presStyleLbl="node1" presStyleIdx="0" presStyleCnt="0"/>
      <dgm:spPr/>
      <dgm:t>
        <a:bodyPr/>
        <a:lstStyle/>
        <a:p>
          <a:endParaRPr lang="tr-TR"/>
        </a:p>
      </dgm:t>
    </dgm:pt>
    <dgm:pt modelId="{E9F5E579-40F1-4365-9C31-C2C1A2A9F365}" type="pres">
      <dgm:prSet presAssocID="{A068F746-4FBB-44C3-B49E-C5273B3916C2}" presName="hierChild2" presStyleCnt="0"/>
      <dgm:spPr/>
    </dgm:pt>
    <dgm:pt modelId="{183966F6-48F0-43C9-91A6-66DD9BB9685C}" type="pres">
      <dgm:prSet presAssocID="{A068F746-4FBB-44C3-B49E-C5273B3916C2}" presName="hierChild3" presStyleCnt="0"/>
      <dgm:spPr/>
    </dgm:pt>
    <dgm:pt modelId="{915FE87E-D4D6-4113-82A0-D8C7CF09C3D8}" type="pres">
      <dgm:prSet presAssocID="{6F6F2A7F-7F77-458E-80E7-0EBD079FE584}" presName="hierRoot1" presStyleCnt="0">
        <dgm:presLayoutVars>
          <dgm:hierBranch val="init"/>
        </dgm:presLayoutVars>
      </dgm:prSet>
      <dgm:spPr/>
    </dgm:pt>
    <dgm:pt modelId="{0A9E8AD3-F01F-4C27-A707-0C200FA95508}" type="pres">
      <dgm:prSet presAssocID="{6F6F2A7F-7F77-458E-80E7-0EBD079FE584}" presName="rootComposite1" presStyleCnt="0"/>
      <dgm:spPr/>
    </dgm:pt>
    <dgm:pt modelId="{4EE0A77B-57FF-4133-AFC6-82D627DFD699}" type="pres">
      <dgm:prSet presAssocID="{6F6F2A7F-7F77-458E-80E7-0EBD079FE584}" presName="rootText1" presStyleLbl="node0" presStyleIdx="1" presStyleCnt="2" custScaleX="118432" custScaleY="148566" custLinFactNeighborX="92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5BE6B13-766E-41CC-AC00-7613939EBD6E}" type="pres">
      <dgm:prSet presAssocID="{6F6F2A7F-7F77-458E-80E7-0EBD079FE584}" presName="rootConnector1" presStyleLbl="node1" presStyleIdx="0" presStyleCnt="0"/>
      <dgm:spPr/>
      <dgm:t>
        <a:bodyPr/>
        <a:lstStyle/>
        <a:p>
          <a:endParaRPr lang="tr-TR"/>
        </a:p>
      </dgm:t>
    </dgm:pt>
    <dgm:pt modelId="{B814A307-CBD9-489E-A1AD-F4F079557F5A}" type="pres">
      <dgm:prSet presAssocID="{6F6F2A7F-7F77-458E-80E7-0EBD079FE584}" presName="hierChild2" presStyleCnt="0"/>
      <dgm:spPr/>
    </dgm:pt>
    <dgm:pt modelId="{44028774-058A-4D27-A7F0-80F803DD21B5}" type="pres">
      <dgm:prSet presAssocID="{6F6F2A7F-7F77-458E-80E7-0EBD079FE584}" presName="hierChild3" presStyleCnt="0"/>
      <dgm:spPr/>
    </dgm:pt>
  </dgm:ptLst>
  <dgm:cxnLst>
    <dgm:cxn modelId="{D0D72D1E-2429-42B7-8AD2-EBEC4C4694F2}" srcId="{3CABCC49-C7B1-4755-916E-8225072E651A}" destId="{A068F746-4FBB-44C3-B49E-C5273B3916C2}" srcOrd="0" destOrd="0" parTransId="{475D2327-3C0B-477C-874F-5BB9E6926EEF}" sibTransId="{7F94B25A-8D59-46A4-894E-93FC30F81906}"/>
    <dgm:cxn modelId="{93033789-DC79-42F3-9E2D-255639CE801A}" srcId="{3CABCC49-C7B1-4755-916E-8225072E651A}" destId="{6F6F2A7F-7F77-458E-80E7-0EBD079FE584}" srcOrd="1" destOrd="0" parTransId="{D0DAB796-680C-46CC-8F6A-0235765F218B}" sibTransId="{F2AB73B2-27F7-40D5-853C-D790E739E2C0}"/>
    <dgm:cxn modelId="{38F90405-A6D8-4453-83D4-CC81111EC3A3}" type="presOf" srcId="{3CABCC49-C7B1-4755-916E-8225072E651A}" destId="{0E9A8AB7-8A59-404C-9CB4-B52B3EF34ACA}" srcOrd="0" destOrd="0" presId="urn:microsoft.com/office/officeart/2005/8/layout/orgChart1"/>
    <dgm:cxn modelId="{5AB49AD2-F3A9-4F63-9C98-C686ECB88C2E}" type="presOf" srcId="{A068F746-4FBB-44C3-B49E-C5273B3916C2}" destId="{D1B678F3-D789-4FB2-8904-0815A30A9F2A}" srcOrd="0" destOrd="0" presId="urn:microsoft.com/office/officeart/2005/8/layout/orgChart1"/>
    <dgm:cxn modelId="{7ED7FDF1-825F-4458-BC30-8BFEF82F50CD}" type="presOf" srcId="{A068F746-4FBB-44C3-B49E-C5273B3916C2}" destId="{034C2ED5-649A-40B8-ACEE-F8EFF5F7AFF6}" srcOrd="1" destOrd="0" presId="urn:microsoft.com/office/officeart/2005/8/layout/orgChart1"/>
    <dgm:cxn modelId="{F34960CA-4F9F-4A9D-8A11-D1BE39F8F3AF}" type="presOf" srcId="{6F6F2A7F-7F77-458E-80E7-0EBD079FE584}" destId="{E5BE6B13-766E-41CC-AC00-7613939EBD6E}" srcOrd="1" destOrd="0" presId="urn:microsoft.com/office/officeart/2005/8/layout/orgChart1"/>
    <dgm:cxn modelId="{11A0C3E5-0621-458F-9CAD-539F25A78B05}" type="presOf" srcId="{6F6F2A7F-7F77-458E-80E7-0EBD079FE584}" destId="{4EE0A77B-57FF-4133-AFC6-82D627DFD699}" srcOrd="0" destOrd="0" presId="urn:microsoft.com/office/officeart/2005/8/layout/orgChart1"/>
    <dgm:cxn modelId="{78C43909-A650-4951-B319-8DE6CD19B042}" type="presParOf" srcId="{0E9A8AB7-8A59-404C-9CB4-B52B3EF34ACA}" destId="{7069D2C7-D572-499D-AC01-DB96924F3FF1}" srcOrd="0" destOrd="0" presId="urn:microsoft.com/office/officeart/2005/8/layout/orgChart1"/>
    <dgm:cxn modelId="{C5EC7503-D38B-474A-9963-D129F36B92D9}" type="presParOf" srcId="{7069D2C7-D572-499D-AC01-DB96924F3FF1}" destId="{062B137F-7D41-4DEF-A1AC-4B9B944DBEDA}" srcOrd="0" destOrd="0" presId="urn:microsoft.com/office/officeart/2005/8/layout/orgChart1"/>
    <dgm:cxn modelId="{27E836B6-5FC6-452F-9D39-F41228E917B4}" type="presParOf" srcId="{062B137F-7D41-4DEF-A1AC-4B9B944DBEDA}" destId="{D1B678F3-D789-4FB2-8904-0815A30A9F2A}" srcOrd="0" destOrd="0" presId="urn:microsoft.com/office/officeart/2005/8/layout/orgChart1"/>
    <dgm:cxn modelId="{C917FB3A-3AC6-417C-B7BF-63AF082013A7}" type="presParOf" srcId="{062B137F-7D41-4DEF-A1AC-4B9B944DBEDA}" destId="{034C2ED5-649A-40B8-ACEE-F8EFF5F7AFF6}" srcOrd="1" destOrd="0" presId="urn:microsoft.com/office/officeart/2005/8/layout/orgChart1"/>
    <dgm:cxn modelId="{50909712-A1B3-4733-8D2D-CE5E9D63F4CE}" type="presParOf" srcId="{7069D2C7-D572-499D-AC01-DB96924F3FF1}" destId="{E9F5E579-40F1-4365-9C31-C2C1A2A9F365}" srcOrd="1" destOrd="0" presId="urn:microsoft.com/office/officeart/2005/8/layout/orgChart1"/>
    <dgm:cxn modelId="{3FA37894-D8D4-458E-AC37-B4D73C91ADBD}" type="presParOf" srcId="{7069D2C7-D572-499D-AC01-DB96924F3FF1}" destId="{183966F6-48F0-43C9-91A6-66DD9BB9685C}" srcOrd="2" destOrd="0" presId="urn:microsoft.com/office/officeart/2005/8/layout/orgChart1"/>
    <dgm:cxn modelId="{1398956F-815C-4E88-AD95-35C9F2B56F31}" type="presParOf" srcId="{0E9A8AB7-8A59-404C-9CB4-B52B3EF34ACA}" destId="{915FE87E-D4D6-4113-82A0-D8C7CF09C3D8}" srcOrd="1" destOrd="0" presId="urn:microsoft.com/office/officeart/2005/8/layout/orgChart1"/>
    <dgm:cxn modelId="{609B4ADD-AA3E-472E-93E8-9B94ED0702E2}" type="presParOf" srcId="{915FE87E-D4D6-4113-82A0-D8C7CF09C3D8}" destId="{0A9E8AD3-F01F-4C27-A707-0C200FA95508}" srcOrd="0" destOrd="0" presId="urn:microsoft.com/office/officeart/2005/8/layout/orgChart1"/>
    <dgm:cxn modelId="{39D5BF68-3723-4994-A220-64EE9B24D1A3}" type="presParOf" srcId="{0A9E8AD3-F01F-4C27-A707-0C200FA95508}" destId="{4EE0A77B-57FF-4133-AFC6-82D627DFD699}" srcOrd="0" destOrd="0" presId="urn:microsoft.com/office/officeart/2005/8/layout/orgChart1"/>
    <dgm:cxn modelId="{46CE842D-4C30-42BC-A912-D2D163D2B81B}" type="presParOf" srcId="{0A9E8AD3-F01F-4C27-A707-0C200FA95508}" destId="{E5BE6B13-766E-41CC-AC00-7613939EBD6E}" srcOrd="1" destOrd="0" presId="urn:microsoft.com/office/officeart/2005/8/layout/orgChart1"/>
    <dgm:cxn modelId="{E8B4E064-0766-472E-B739-833EA6D07154}" type="presParOf" srcId="{915FE87E-D4D6-4113-82A0-D8C7CF09C3D8}" destId="{B814A307-CBD9-489E-A1AD-F4F079557F5A}" srcOrd="1" destOrd="0" presId="urn:microsoft.com/office/officeart/2005/8/layout/orgChart1"/>
    <dgm:cxn modelId="{B6818C5F-A80C-486C-B7F6-8EB5848CA2E4}" type="presParOf" srcId="{915FE87E-D4D6-4113-82A0-D8C7CF09C3D8}" destId="{44028774-058A-4D27-A7F0-80F803DD21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678F3-D789-4FB2-8904-0815A30A9F2A}">
      <dsp:nvSpPr>
        <dsp:cNvPr id="0" name=""/>
        <dsp:cNvSpPr/>
      </dsp:nvSpPr>
      <dsp:spPr>
        <a:xfrm>
          <a:off x="188245" y="60150"/>
          <a:ext cx="2349104" cy="1174552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6500" kern="1200" dirty="0">
            <a:latin typeface="Monotype Corsiva" pitchFamily="66" charset="0"/>
          </a:endParaRPr>
        </a:p>
      </dsp:txBody>
      <dsp:txXfrm>
        <a:off x="188245" y="60150"/>
        <a:ext cx="2349104" cy="1174552"/>
      </dsp:txXfrm>
    </dsp:sp>
    <dsp:sp modelId="{4EE0A77B-57FF-4133-AFC6-82D627DFD699}">
      <dsp:nvSpPr>
        <dsp:cNvPr id="0" name=""/>
        <dsp:cNvSpPr/>
      </dsp:nvSpPr>
      <dsp:spPr>
        <a:xfrm>
          <a:off x="3227446" y="1281"/>
          <a:ext cx="2782091" cy="1744985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latin typeface="Britannic Bold" panose="020B0903060703020204" pitchFamily="34" charset="0"/>
              <a:cs typeface="Angsana New" panose="02020603050405020304" pitchFamily="18" charset="-34"/>
            </a:rPr>
            <a:t>ÖZEL</a:t>
          </a:r>
          <a:r>
            <a:rPr lang="tr-TR" sz="2800" b="1" kern="1200" dirty="0" smtClean="0">
              <a:latin typeface="Britannic Bold" panose="020B0903060703020204" pitchFamily="34" charset="0"/>
              <a:cs typeface="Angsana New" panose="02020603050405020304" pitchFamily="18" charset="-34"/>
            </a:rPr>
            <a:t>                    MANAVGAT          </a:t>
          </a:r>
          <a:r>
            <a:rPr lang="tr-TR" sz="3200" b="1" kern="1200" dirty="0" smtClean="0">
              <a:latin typeface="Britannic Bold" panose="020B0903060703020204" pitchFamily="34" charset="0"/>
              <a:cs typeface="Angsana New" panose="02020603050405020304" pitchFamily="18" charset="-34"/>
            </a:rPr>
            <a:t>SINAV                   ORTA OKULU</a:t>
          </a:r>
          <a:endParaRPr lang="tr-TR" sz="2800" b="1" kern="1200" dirty="0">
            <a:latin typeface="Britannic Bold" panose="020B0903060703020204" pitchFamily="34" charset="0"/>
            <a:cs typeface="Angsana New" panose="02020603050405020304" pitchFamily="18" charset="-34"/>
          </a:endParaRPr>
        </a:p>
      </dsp:txBody>
      <dsp:txXfrm>
        <a:off x="3227446" y="1281"/>
        <a:ext cx="2782091" cy="1744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12.04.2018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12.04.2018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12.04.2018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12.04.2018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gif"/><Relationship Id="rId5" Type="http://schemas.openxmlformats.org/officeDocument/2006/relationships/image" Target="../media/image32.emf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gif"/><Relationship Id="rId5" Type="http://schemas.openxmlformats.org/officeDocument/2006/relationships/image" Target="../media/image62.gif"/><Relationship Id="rId4" Type="http://schemas.openxmlformats.org/officeDocument/2006/relationships/image" Target="../media/image6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gif"/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gif"/><Relationship Id="rId2" Type="http://schemas.openxmlformats.org/officeDocument/2006/relationships/image" Target="../media/image86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gif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731297" y="392923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YAŞAMIMIZDAKİ ELEKTİRİK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611560" y="103925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Elektrik yüklerinin bir cisimden başka bir cisme geçerek birikmesine </a:t>
            </a:r>
            <a:r>
              <a:rPr lang="tr-TR" b="1" dirty="0">
                <a:solidFill>
                  <a:srgbClr val="FF0000"/>
                </a:solidFill>
              </a:rPr>
              <a:t>elektriklenme</a:t>
            </a:r>
            <a:r>
              <a:rPr lang="tr-TR" b="1" dirty="0"/>
              <a:t> </a:t>
            </a:r>
            <a:r>
              <a:rPr lang="tr-TR" dirty="0"/>
              <a:t>denir.</a:t>
            </a:r>
          </a:p>
        </p:txBody>
      </p:sp>
      <p:pic>
        <p:nvPicPr>
          <p:cNvPr id="1030" name="Picture 6" descr="elektrik2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933" y="95274"/>
            <a:ext cx="1812004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lektrik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1632958" cy="221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lektriklenme ile yapÄ±lan araÃ§lar ile ilgili gÃ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958" y="1628800"/>
            <a:ext cx="2076450" cy="219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LEKTRÄ°KLENME ile ilgili gÃ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14868"/>
            <a:ext cx="2723824" cy="221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EKTRÄ°KLENME ile ilgili gÃ¶rsel sonuc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34174"/>
            <a:ext cx="2579808" cy="239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 7"/>
          <p:cNvGrpSpPr/>
          <p:nvPr/>
        </p:nvGrpSpPr>
        <p:grpSpPr>
          <a:xfrm>
            <a:off x="-1908720" y="3537471"/>
            <a:ext cx="5616624" cy="3275905"/>
            <a:chOff x="-1908720" y="3537471"/>
            <a:chExt cx="5616624" cy="3275905"/>
          </a:xfrm>
        </p:grpSpPr>
        <p:grpSp>
          <p:nvGrpSpPr>
            <p:cNvPr id="6" name="Grup 5"/>
            <p:cNvGrpSpPr/>
            <p:nvPr/>
          </p:nvGrpSpPr>
          <p:grpSpPr>
            <a:xfrm>
              <a:off x="-1908720" y="3537471"/>
              <a:ext cx="5616624" cy="3275905"/>
              <a:chOff x="-1908720" y="2638890"/>
              <a:chExt cx="5715000" cy="3561959"/>
            </a:xfrm>
          </p:grpSpPr>
          <p:pic>
            <p:nvPicPr>
              <p:cNvPr id="1036" name="Picture 12" descr="elektrik99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908720" y="2638890"/>
                <a:ext cx="5715000" cy="35242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Oval 4"/>
              <p:cNvSpPr/>
              <p:nvPr/>
            </p:nvSpPr>
            <p:spPr>
              <a:xfrm>
                <a:off x="-55366" y="5698956"/>
                <a:ext cx="827584" cy="50189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7" name="Metin kutusu 6"/>
            <p:cNvSpPr txBox="1"/>
            <p:nvPr/>
          </p:nvSpPr>
          <p:spPr>
            <a:xfrm>
              <a:off x="1187624" y="4810647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>
                  <a:solidFill>
                    <a:srgbClr val="FF0000"/>
                  </a:solidFill>
                </a:rPr>
                <a:t>Şimşek</a:t>
              </a:r>
              <a:endParaRPr lang="tr-TR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899592" y="5733256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>
                  <a:solidFill>
                    <a:srgbClr val="FF0000"/>
                  </a:solidFill>
                </a:rPr>
                <a:t>Yıldırım</a:t>
              </a:r>
              <a:endParaRPr lang="tr-TR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up 8"/>
          <p:cNvGrpSpPr/>
          <p:nvPr/>
        </p:nvGrpSpPr>
        <p:grpSpPr>
          <a:xfrm>
            <a:off x="3635896" y="3645024"/>
            <a:ext cx="4464496" cy="3643884"/>
            <a:chOff x="3635896" y="3645024"/>
            <a:chExt cx="4464496" cy="3643884"/>
          </a:xfrm>
        </p:grpSpPr>
        <p:pic>
          <p:nvPicPr>
            <p:cNvPr id="1034" name="Picture 10" descr="elektrik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3645024"/>
              <a:ext cx="4464496" cy="3643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Metin kutusu 13"/>
            <p:cNvSpPr txBox="1"/>
            <p:nvPr/>
          </p:nvSpPr>
          <p:spPr>
            <a:xfrm>
              <a:off x="6872140" y="4625981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>
                  <a:solidFill>
                    <a:srgbClr val="FF0000"/>
                  </a:solidFill>
                </a:rPr>
                <a:t>Şimşek</a:t>
              </a:r>
              <a:endParaRPr lang="tr-TR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Metin kutusu 15"/>
            <p:cNvSpPr txBox="1"/>
            <p:nvPr/>
          </p:nvSpPr>
          <p:spPr>
            <a:xfrm>
              <a:off x="4355976" y="4581128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>
                  <a:solidFill>
                    <a:srgbClr val="FF0000"/>
                  </a:solidFill>
                </a:rPr>
                <a:t>Yıldırım</a:t>
              </a:r>
              <a:endParaRPr lang="tr-TR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445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10224" y="179348"/>
            <a:ext cx="4217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AYNI CİNS YÜKLER BİRBİRİNİ İTER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79512" y="2195572"/>
            <a:ext cx="4217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ZIT YÜKLER BİRBİRİNİ ÇEKER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7504" y="4571836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YÜKSÜZ CİSİMLER BİRBİRİNİ NE İTER NE ÇEKER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5580112" y="44624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(</a:t>
            </a:r>
            <a:r>
              <a:rPr lang="tr-TR" sz="3200" b="1" dirty="0" smtClean="0">
                <a:solidFill>
                  <a:srgbClr val="FF0000"/>
                </a:solidFill>
              </a:rPr>
              <a:t>-</a:t>
            </a:r>
            <a:r>
              <a:rPr lang="tr-TR" sz="2000" b="1" dirty="0" smtClean="0">
                <a:solidFill>
                  <a:srgbClr val="FF0000"/>
                </a:solidFill>
              </a:rPr>
              <a:t>) YÜK NÖTRÜ ÇEKER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5508104" y="3183359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FF0000"/>
                </a:solidFill>
              </a:rPr>
              <a:t>(</a:t>
            </a:r>
            <a:r>
              <a:rPr lang="tr-TR" sz="2800" b="1" dirty="0" smtClean="0">
                <a:solidFill>
                  <a:srgbClr val="FF0000"/>
                </a:solidFill>
              </a:rPr>
              <a:t>+</a:t>
            </a:r>
            <a:r>
              <a:rPr lang="tr-TR" sz="2000" b="1" dirty="0" smtClean="0">
                <a:solidFill>
                  <a:srgbClr val="FF0000"/>
                </a:solidFill>
              </a:rPr>
              <a:t>) YÜK NÖTRÜ ÇEKER</a:t>
            </a:r>
            <a:endParaRPr lang="tr-TR" sz="2000" b="1" dirty="0">
              <a:solidFill>
                <a:srgbClr val="FF0000"/>
              </a:solidFill>
            </a:endParaRPr>
          </a:p>
        </p:txBody>
      </p:sp>
      <p:grpSp>
        <p:nvGrpSpPr>
          <p:cNvPr id="5" name="Grup 4"/>
          <p:cNvGrpSpPr/>
          <p:nvPr/>
        </p:nvGrpSpPr>
        <p:grpSpPr>
          <a:xfrm>
            <a:off x="395536" y="4913784"/>
            <a:ext cx="3456384" cy="1944216"/>
            <a:chOff x="395536" y="4913784"/>
            <a:chExt cx="3456384" cy="1944216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913784"/>
              <a:ext cx="3456384" cy="194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Metin kutusu 3"/>
            <p:cNvSpPr txBox="1"/>
            <p:nvPr/>
          </p:nvSpPr>
          <p:spPr>
            <a:xfrm>
              <a:off x="827584" y="6453336"/>
              <a:ext cx="7200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b="1" dirty="0" smtClean="0">
                  <a:solidFill>
                    <a:srgbClr val="FF0000"/>
                  </a:solidFill>
                </a:rPr>
                <a:t>Nötr</a:t>
              </a:r>
              <a:endParaRPr lang="tr-TR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Metin kutusu 13"/>
            <p:cNvSpPr txBox="1"/>
            <p:nvPr/>
          </p:nvSpPr>
          <p:spPr>
            <a:xfrm>
              <a:off x="2662084" y="6453336"/>
              <a:ext cx="7200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b="1" dirty="0" smtClean="0">
                  <a:solidFill>
                    <a:srgbClr val="FF0000"/>
                  </a:solidFill>
                </a:rPr>
                <a:t>Nötr</a:t>
              </a:r>
              <a:endParaRPr lang="tr-TR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up 22"/>
          <p:cNvGrpSpPr/>
          <p:nvPr/>
        </p:nvGrpSpPr>
        <p:grpSpPr>
          <a:xfrm>
            <a:off x="5508104" y="3684282"/>
            <a:ext cx="3345265" cy="2652749"/>
            <a:chOff x="5891754" y="3252231"/>
            <a:chExt cx="2961615" cy="1950293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3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754" y="3252231"/>
              <a:ext cx="2961615" cy="1832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Metin kutusu 16"/>
            <p:cNvSpPr txBox="1"/>
            <p:nvPr/>
          </p:nvSpPr>
          <p:spPr>
            <a:xfrm>
              <a:off x="7668344" y="4744380"/>
              <a:ext cx="720080" cy="338554"/>
            </a:xfrm>
            <a:prstGeom prst="rect">
              <a:avLst/>
            </a:prstGeom>
            <a:solidFill>
              <a:srgbClr val="DEDEDE"/>
            </a:solidFill>
          </p:spPr>
          <p:txBody>
            <a:bodyPr wrap="square" rtlCol="0">
              <a:spAutoFit/>
            </a:bodyPr>
            <a:lstStyle/>
            <a:p>
              <a:r>
                <a:rPr lang="tr-TR" sz="1600" b="1" dirty="0" smtClean="0"/>
                <a:t>Nötr</a:t>
              </a:r>
              <a:endParaRPr lang="tr-TR" sz="1600" b="1" dirty="0"/>
            </a:p>
          </p:txBody>
        </p:sp>
        <p:sp>
          <p:nvSpPr>
            <p:cNvPr id="18" name="Metin kutusu 17"/>
            <p:cNvSpPr txBox="1"/>
            <p:nvPr/>
          </p:nvSpPr>
          <p:spPr>
            <a:xfrm>
              <a:off x="6687940" y="4679304"/>
              <a:ext cx="504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b="1" dirty="0" smtClean="0"/>
                <a:t>+</a:t>
              </a:r>
              <a:endParaRPr lang="tr-TR" sz="2800" b="1" dirty="0"/>
            </a:p>
          </p:txBody>
        </p:sp>
      </p:grpSp>
      <p:grpSp>
        <p:nvGrpSpPr>
          <p:cNvPr id="8" name="Grup 7"/>
          <p:cNvGrpSpPr/>
          <p:nvPr/>
        </p:nvGrpSpPr>
        <p:grpSpPr>
          <a:xfrm>
            <a:off x="215516" y="548680"/>
            <a:ext cx="4320480" cy="1654443"/>
            <a:chOff x="215516" y="548680"/>
            <a:chExt cx="4320480" cy="1654443"/>
          </a:xfrm>
        </p:grpSpPr>
        <p:grpSp>
          <p:nvGrpSpPr>
            <p:cNvPr id="7" name="Grup 6"/>
            <p:cNvGrpSpPr/>
            <p:nvPr/>
          </p:nvGrpSpPr>
          <p:grpSpPr>
            <a:xfrm>
              <a:off x="215516" y="548680"/>
              <a:ext cx="4320480" cy="1598036"/>
              <a:chOff x="215516" y="548680"/>
              <a:chExt cx="4320480" cy="1598036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4">
                <a:lum bright="-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516" y="548680"/>
                <a:ext cx="4320480" cy="1584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Metin kutusu 19"/>
              <p:cNvSpPr txBox="1"/>
              <p:nvPr/>
            </p:nvSpPr>
            <p:spPr>
              <a:xfrm>
                <a:off x="414008" y="1671191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b="1" dirty="0" smtClean="0"/>
                  <a:t>+</a:t>
                </a:r>
                <a:endParaRPr lang="tr-TR" sz="2400" b="1" dirty="0"/>
              </a:p>
            </p:txBody>
          </p:sp>
          <p:sp>
            <p:nvSpPr>
              <p:cNvPr id="21" name="Metin kutusu 20"/>
              <p:cNvSpPr txBox="1"/>
              <p:nvPr/>
            </p:nvSpPr>
            <p:spPr>
              <a:xfrm>
                <a:off x="1422120" y="1685051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b="1" dirty="0" smtClean="0"/>
                  <a:t>+</a:t>
                </a:r>
                <a:endParaRPr lang="tr-TR" sz="2400" b="1" dirty="0"/>
              </a:p>
            </p:txBody>
          </p:sp>
        </p:grpSp>
        <p:sp>
          <p:nvSpPr>
            <p:cNvPr id="25" name="Metin kutusu 24"/>
            <p:cNvSpPr txBox="1"/>
            <p:nvPr/>
          </p:nvSpPr>
          <p:spPr>
            <a:xfrm>
              <a:off x="2851340" y="1556792"/>
              <a:ext cx="4337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 smtClean="0"/>
                <a:t>-</a:t>
              </a:r>
              <a:endParaRPr lang="tr-TR" sz="3600" b="1" dirty="0"/>
            </a:p>
          </p:txBody>
        </p:sp>
        <p:sp>
          <p:nvSpPr>
            <p:cNvPr id="26" name="Metin kutusu 25"/>
            <p:cNvSpPr txBox="1"/>
            <p:nvPr/>
          </p:nvSpPr>
          <p:spPr>
            <a:xfrm>
              <a:off x="3850216" y="1540061"/>
              <a:ext cx="4337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 smtClean="0"/>
                <a:t>-</a:t>
              </a:r>
              <a:endParaRPr lang="tr-TR" sz="3600" b="1" dirty="0"/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179512" y="2619808"/>
            <a:ext cx="3672408" cy="1904687"/>
            <a:chOff x="179512" y="2619808"/>
            <a:chExt cx="3672408" cy="1904687"/>
          </a:xfrm>
        </p:grpSpPr>
        <p:grpSp>
          <p:nvGrpSpPr>
            <p:cNvPr id="6" name="Grup 5"/>
            <p:cNvGrpSpPr/>
            <p:nvPr/>
          </p:nvGrpSpPr>
          <p:grpSpPr>
            <a:xfrm>
              <a:off x="179512" y="2619808"/>
              <a:ext cx="3672408" cy="1889312"/>
              <a:chOff x="179512" y="2619808"/>
              <a:chExt cx="3672408" cy="1889312"/>
            </a:xfrm>
          </p:grpSpPr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5">
                <a:lum bright="-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2619808"/>
                <a:ext cx="3672408" cy="1889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Metin kutusu 21"/>
              <p:cNvSpPr txBox="1"/>
              <p:nvPr/>
            </p:nvSpPr>
            <p:spPr>
              <a:xfrm>
                <a:off x="1303932" y="3928638"/>
                <a:ext cx="504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800" b="1" dirty="0" smtClean="0"/>
                  <a:t>+</a:t>
                </a:r>
                <a:endParaRPr lang="tr-TR" sz="2800" b="1" dirty="0"/>
              </a:p>
            </p:txBody>
          </p:sp>
        </p:grpSp>
        <p:sp>
          <p:nvSpPr>
            <p:cNvPr id="27" name="Metin kutusu 26"/>
            <p:cNvSpPr txBox="1"/>
            <p:nvPr/>
          </p:nvSpPr>
          <p:spPr>
            <a:xfrm>
              <a:off x="2428528" y="3816609"/>
              <a:ext cx="4337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000" b="1" dirty="0" smtClean="0"/>
                <a:t>-</a:t>
              </a:r>
              <a:endParaRPr lang="tr-TR" sz="4000" b="1" dirty="0"/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5364088" y="548680"/>
            <a:ext cx="3438608" cy="2531872"/>
            <a:chOff x="5891754" y="548680"/>
            <a:chExt cx="2910942" cy="2028854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6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754" y="548680"/>
              <a:ext cx="2910942" cy="194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Metin kutusu 15"/>
            <p:cNvSpPr txBox="1"/>
            <p:nvPr/>
          </p:nvSpPr>
          <p:spPr>
            <a:xfrm>
              <a:off x="7596336" y="2151888"/>
              <a:ext cx="720080" cy="338554"/>
            </a:xfrm>
            <a:prstGeom prst="rect">
              <a:avLst/>
            </a:prstGeom>
            <a:solidFill>
              <a:srgbClr val="E4E4E4"/>
            </a:solidFill>
          </p:spPr>
          <p:txBody>
            <a:bodyPr wrap="square" rtlCol="0">
              <a:spAutoFit/>
            </a:bodyPr>
            <a:lstStyle/>
            <a:p>
              <a:r>
                <a:rPr lang="tr-TR" sz="1600" b="1" dirty="0" smtClean="0"/>
                <a:t>Nötr</a:t>
              </a:r>
              <a:endParaRPr lang="tr-TR" sz="1600" b="1" dirty="0"/>
            </a:p>
          </p:txBody>
        </p:sp>
        <p:sp>
          <p:nvSpPr>
            <p:cNvPr id="28" name="Metin kutusu 27"/>
            <p:cNvSpPr txBox="1"/>
            <p:nvPr/>
          </p:nvSpPr>
          <p:spPr>
            <a:xfrm>
              <a:off x="6712814" y="1960961"/>
              <a:ext cx="433752" cy="616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400" b="1" dirty="0" smtClean="0"/>
                <a:t>-</a:t>
              </a:r>
              <a:endParaRPr lang="tr-TR" sz="4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5598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799288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4392488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932" y="3212976"/>
            <a:ext cx="426156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 1"/>
          <p:cNvGrpSpPr/>
          <p:nvPr/>
        </p:nvGrpSpPr>
        <p:grpSpPr>
          <a:xfrm>
            <a:off x="35496" y="2780928"/>
            <a:ext cx="4739436" cy="461665"/>
            <a:chOff x="35496" y="2895327"/>
            <a:chExt cx="4739436" cy="461665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924944"/>
              <a:ext cx="4379396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Metin kutusu 5"/>
            <p:cNvSpPr txBox="1"/>
            <p:nvPr/>
          </p:nvSpPr>
          <p:spPr>
            <a:xfrm>
              <a:off x="35496" y="2895327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 smtClean="0">
                  <a:solidFill>
                    <a:srgbClr val="FF0000"/>
                  </a:solidFill>
                </a:rPr>
                <a:t>1-</a:t>
              </a:r>
              <a:endParaRPr lang="tr-TR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up 7"/>
          <p:cNvGrpSpPr/>
          <p:nvPr/>
        </p:nvGrpSpPr>
        <p:grpSpPr>
          <a:xfrm>
            <a:off x="72008" y="2440632"/>
            <a:ext cx="9036496" cy="4444752"/>
            <a:chOff x="72008" y="2440632"/>
            <a:chExt cx="9036496" cy="4444752"/>
          </a:xfrm>
        </p:grpSpPr>
        <p:grpSp>
          <p:nvGrpSpPr>
            <p:cNvPr id="5" name="Grup 4"/>
            <p:cNvGrpSpPr/>
            <p:nvPr/>
          </p:nvGrpSpPr>
          <p:grpSpPr>
            <a:xfrm>
              <a:off x="72008" y="2440632"/>
              <a:ext cx="9036496" cy="4444752"/>
              <a:chOff x="107504" y="2348880"/>
              <a:chExt cx="9036496" cy="4444752"/>
            </a:xfrm>
          </p:grpSpPr>
          <p:pic>
            <p:nvPicPr>
              <p:cNvPr id="3" name="Picture 2" descr="etki ile elektriklenme ile ilgili gÃ¶rsel sonucu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04" y="2348880"/>
                <a:ext cx="9036496" cy="44447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Metin kutusu 3"/>
              <p:cNvSpPr txBox="1"/>
              <p:nvPr/>
            </p:nvSpPr>
            <p:spPr>
              <a:xfrm>
                <a:off x="7092280" y="3789040"/>
                <a:ext cx="15841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000" b="1" dirty="0" smtClean="0"/>
                  <a:t>Cam çubuk</a:t>
                </a:r>
                <a:endParaRPr lang="tr-TR" sz="2000" b="1" dirty="0"/>
              </a:p>
            </p:txBody>
          </p:sp>
          <p:sp>
            <p:nvSpPr>
              <p:cNvPr id="10" name="Metin kutusu 9"/>
              <p:cNvSpPr txBox="1"/>
              <p:nvPr/>
            </p:nvSpPr>
            <p:spPr>
              <a:xfrm>
                <a:off x="7254692" y="5819114"/>
                <a:ext cx="172819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2000" b="1" dirty="0" smtClean="0">
                    <a:solidFill>
                      <a:srgbClr val="FF0066"/>
                    </a:solidFill>
                  </a:rPr>
                  <a:t>Ebonit(plastik) çubuk</a:t>
                </a:r>
                <a:endParaRPr lang="tr-TR" sz="2000" b="1" dirty="0">
                  <a:solidFill>
                    <a:srgbClr val="FF0066"/>
                  </a:solidFill>
                </a:endParaRPr>
              </a:p>
            </p:txBody>
          </p:sp>
        </p:grpSp>
        <p:sp>
          <p:nvSpPr>
            <p:cNvPr id="7" name="Dikdörtgen 6"/>
            <p:cNvSpPr/>
            <p:nvPr/>
          </p:nvSpPr>
          <p:spPr>
            <a:xfrm>
              <a:off x="467544" y="2636912"/>
              <a:ext cx="720080" cy="432048"/>
            </a:xfrm>
            <a:prstGeom prst="rect">
              <a:avLst/>
            </a:prstGeom>
            <a:solidFill>
              <a:srgbClr val="FCFC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396748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6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6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17032"/>
            <a:ext cx="4355977" cy="311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 1"/>
          <p:cNvGrpSpPr/>
          <p:nvPr/>
        </p:nvGrpSpPr>
        <p:grpSpPr>
          <a:xfrm>
            <a:off x="112827" y="276617"/>
            <a:ext cx="4309834" cy="400110"/>
            <a:chOff x="244164" y="393492"/>
            <a:chExt cx="4309834" cy="40011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76672"/>
              <a:ext cx="3942438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Metin kutusu 5"/>
            <p:cNvSpPr txBox="1"/>
            <p:nvPr/>
          </p:nvSpPr>
          <p:spPr>
            <a:xfrm>
              <a:off x="244164" y="393492"/>
              <a:ext cx="12241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b="1" dirty="0" smtClean="0">
                  <a:solidFill>
                    <a:srgbClr val="FF0000"/>
                  </a:solidFill>
                </a:rPr>
                <a:t>2-</a:t>
              </a:r>
              <a:endParaRPr lang="tr-TR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Metin kutusu 8"/>
          <p:cNvSpPr txBox="1"/>
          <p:nvPr/>
        </p:nvSpPr>
        <p:spPr>
          <a:xfrm>
            <a:off x="5989832" y="4145431"/>
            <a:ext cx="139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Nötr olur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0" y="680639"/>
            <a:ext cx="2843807" cy="295465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300" dirty="0"/>
              <a:t>Dokunma </a:t>
            </a:r>
            <a:r>
              <a:rPr lang="tr-TR" sz="2300" dirty="0" smtClean="0"/>
              <a:t>sonucunda cisimler toplam yükü </a:t>
            </a:r>
            <a:r>
              <a:rPr lang="tr-TR" sz="2800" b="1" u="sng" dirty="0" smtClean="0">
                <a:solidFill>
                  <a:srgbClr val="0070C0"/>
                </a:solidFill>
              </a:rPr>
              <a:t>PAYLAŞIR</a:t>
            </a:r>
            <a:endParaRPr lang="tr-TR" sz="2400" b="1" u="sng" dirty="0" smtClean="0">
              <a:solidFill>
                <a:srgbClr val="0070C0"/>
              </a:solidFill>
            </a:endParaRPr>
          </a:p>
          <a:p>
            <a:r>
              <a:rPr lang="tr-TR" sz="2400" dirty="0" smtClean="0"/>
              <a:t> Ya </a:t>
            </a:r>
            <a:r>
              <a:rPr lang="tr-TR" sz="2400" b="1" dirty="0" smtClean="0">
                <a:solidFill>
                  <a:srgbClr val="FF0000"/>
                </a:solidFill>
              </a:rPr>
              <a:t>AYNI </a:t>
            </a:r>
            <a:r>
              <a:rPr lang="tr-TR" sz="2400" b="1" dirty="0">
                <a:solidFill>
                  <a:srgbClr val="FF0000"/>
                </a:solidFill>
              </a:rPr>
              <a:t>ve EŞİT MİKTARDA YÜKLE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000" dirty="0"/>
              <a:t>yüklenirler</a:t>
            </a:r>
            <a:r>
              <a:rPr lang="tr-TR" sz="2000" dirty="0" smtClean="0"/>
              <a:t>. </a:t>
            </a:r>
          </a:p>
          <a:p>
            <a:r>
              <a:rPr lang="tr-TR" sz="2000" dirty="0" smtClean="0"/>
              <a:t>Ya da </a:t>
            </a:r>
            <a:r>
              <a:rPr lang="tr-TR" sz="2400" b="1" dirty="0" smtClean="0">
                <a:solidFill>
                  <a:srgbClr val="FF0000"/>
                </a:solidFill>
              </a:rPr>
              <a:t>NÖTR</a:t>
            </a:r>
            <a:r>
              <a:rPr lang="tr-TR" sz="2000" dirty="0" smtClean="0"/>
              <a:t> olur.</a:t>
            </a:r>
            <a:endParaRPr lang="tr-TR" sz="2000" dirty="0"/>
          </a:p>
          <a:p>
            <a:endParaRPr lang="tr-TR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680639"/>
            <a:ext cx="6192689" cy="3151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56992"/>
            <a:ext cx="4788024" cy="347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1691680" y="3861048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(+)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839737" y="764704"/>
            <a:ext cx="1012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Örnek:</a:t>
            </a:r>
            <a:endParaRPr lang="tr-T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05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6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323528" y="980728"/>
            <a:ext cx="8496944" cy="4248472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v"/>
            </a:pPr>
            <a:r>
              <a:rPr kumimoji="0" lang="tr-TR" altLang="tr-T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Dokundurulup ayrılan cisimlerin yükleri, işlem yapıldıktan sonra kesinlikle </a:t>
            </a:r>
            <a:r>
              <a:rPr kumimoji="0" lang="tr-TR" altLang="tr-T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farklı olamaz</a:t>
            </a:r>
            <a:r>
              <a:rPr kumimoji="0" lang="tr-TR" altLang="tr-T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v"/>
            </a:pPr>
            <a:r>
              <a:rPr kumimoji="0" lang="tr-TR" altLang="tr-T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Dokundurulup ayrılan cisimler birbirini   	                </a:t>
            </a:r>
            <a:r>
              <a:rPr kumimoji="0" lang="tr-TR" altLang="tr-T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-İTEBİLİR </a:t>
            </a:r>
            <a:r>
              <a:rPr kumimoji="0" lang="tr-TR" altLang="tr-T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(Aynı</a:t>
            </a:r>
            <a:r>
              <a:rPr kumimoji="0" lang="tr-TR" altLang="tr-TR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yüklü olurlarsa)</a:t>
            </a:r>
            <a:r>
              <a:rPr kumimoji="0" lang="tr-TR" altLang="tr-T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ya da                       </a:t>
            </a:r>
            <a:r>
              <a:rPr kumimoji="0" lang="tr-TR" altLang="tr-T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-HAREKETSİZ KALABİLİR</a:t>
            </a:r>
            <a:r>
              <a:rPr kumimoji="0" lang="tr-TR" altLang="tr-T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(Nötr olurlarsa)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v"/>
            </a:pPr>
            <a:r>
              <a:rPr kumimoji="0" lang="tr-TR" altLang="tr-TR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Ama asla birbirini çekmezler.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altLang="tr-T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                  				</a:t>
            </a:r>
            <a:endParaRPr kumimoji="0" lang="tr-TR" alt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37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/>
          <p:cNvGrpSpPr/>
          <p:nvPr/>
        </p:nvGrpSpPr>
        <p:grpSpPr>
          <a:xfrm>
            <a:off x="288186" y="288299"/>
            <a:ext cx="5507951" cy="461665"/>
            <a:chOff x="288186" y="480737"/>
            <a:chExt cx="5507951" cy="46166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9" y="519132"/>
              <a:ext cx="5112568" cy="384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Metin kutusu 2"/>
            <p:cNvSpPr txBox="1"/>
            <p:nvPr/>
          </p:nvSpPr>
          <p:spPr>
            <a:xfrm>
              <a:off x="288186" y="480737"/>
              <a:ext cx="576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 smtClean="0">
                  <a:solidFill>
                    <a:srgbClr val="FF0000"/>
                  </a:solidFill>
                </a:rPr>
                <a:t>3-</a:t>
              </a:r>
              <a:endParaRPr lang="tr-TR" sz="2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8" name="Picture 4" descr="tesir ile elektriklenme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86" y="1988841"/>
            <a:ext cx="2951667" cy="209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esir ile elektriklenme ile ilgili gÃ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0152" y="1916832"/>
            <a:ext cx="295232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esir ile elektriklenme ile ilgili gÃ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2039673"/>
            <a:ext cx="2952328" cy="204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esir ile elektriklenme ile ilgili gÃ¶rsel sonuc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288" y="4139379"/>
            <a:ext cx="4350192" cy="267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-29712" y="716124"/>
            <a:ext cx="93542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600" b="1" dirty="0" smtClean="0">
                <a:solidFill>
                  <a:srgbClr val="002060"/>
                </a:solidFill>
              </a:rPr>
              <a:t>    Yüklü </a:t>
            </a:r>
            <a:r>
              <a:rPr lang="tr-TR" sz="2600" b="1" dirty="0">
                <a:solidFill>
                  <a:srgbClr val="002060"/>
                </a:solidFill>
              </a:rPr>
              <a:t>bir cismin </a:t>
            </a:r>
            <a:r>
              <a:rPr lang="tr-TR" sz="2600" b="1" dirty="0" smtClean="0">
                <a:solidFill>
                  <a:srgbClr val="002060"/>
                </a:solidFill>
              </a:rPr>
              <a:t>Nötr </a:t>
            </a:r>
            <a:r>
              <a:rPr lang="tr-TR" sz="2600" b="1" dirty="0">
                <a:solidFill>
                  <a:srgbClr val="002060"/>
                </a:solidFill>
              </a:rPr>
              <a:t>bir cisme </a:t>
            </a:r>
            <a:r>
              <a:rPr lang="tr-TR" sz="2600" b="1" dirty="0" smtClean="0">
                <a:solidFill>
                  <a:srgbClr val="002060"/>
                </a:solidFill>
              </a:rPr>
              <a:t>dokundurmadan yaklaştırılırsa elektrik </a:t>
            </a:r>
            <a:r>
              <a:rPr lang="tr-TR" sz="2600" b="1" dirty="0">
                <a:solidFill>
                  <a:srgbClr val="002060"/>
                </a:solidFill>
              </a:rPr>
              <a:t>yüklerinin birbirini </a:t>
            </a:r>
            <a:r>
              <a:rPr lang="tr-TR" sz="2600" b="1" dirty="0" smtClean="0">
                <a:solidFill>
                  <a:srgbClr val="002060"/>
                </a:solidFill>
              </a:rPr>
              <a:t>itme </a:t>
            </a:r>
            <a:r>
              <a:rPr lang="tr-TR" sz="2600" b="1" dirty="0">
                <a:solidFill>
                  <a:srgbClr val="002060"/>
                </a:solidFill>
              </a:rPr>
              <a:t>ve </a:t>
            </a:r>
            <a:r>
              <a:rPr lang="tr-TR" sz="2600" b="1" dirty="0" smtClean="0">
                <a:solidFill>
                  <a:srgbClr val="002060"/>
                </a:solidFill>
              </a:rPr>
              <a:t>çekmesi özelliğine göre nötr cisimde yükler </a:t>
            </a:r>
            <a:r>
              <a:rPr lang="tr-TR" sz="2600" b="1" dirty="0" err="1" smtClean="0">
                <a:solidFill>
                  <a:srgbClr val="FF0000"/>
                </a:solidFill>
              </a:rPr>
              <a:t>KUTUPLANIR.</a:t>
            </a:r>
            <a:r>
              <a:rPr lang="tr-TR" sz="2400" b="1" dirty="0" err="1" smtClean="0">
                <a:solidFill>
                  <a:srgbClr val="002060"/>
                </a:solidFill>
              </a:rPr>
              <a:t>Bu</a:t>
            </a:r>
            <a:r>
              <a:rPr lang="tr-TR" sz="2400" b="1" dirty="0" smtClean="0">
                <a:solidFill>
                  <a:srgbClr val="002060"/>
                </a:solidFill>
              </a:rPr>
              <a:t> şekilde yapılan elektriklenme olayıdır</a:t>
            </a:r>
            <a:r>
              <a:rPr lang="tr-TR" sz="2600" b="1" dirty="0" smtClean="0">
                <a:solidFill>
                  <a:srgbClr val="002060"/>
                </a:solidFill>
              </a:rPr>
              <a:t>.</a:t>
            </a:r>
            <a:endParaRPr lang="tr-TR" sz="2600" b="1" dirty="0">
              <a:solidFill>
                <a:srgbClr val="002060"/>
              </a:solidFill>
            </a:endParaRPr>
          </a:p>
        </p:txBody>
      </p:sp>
      <p:pic>
        <p:nvPicPr>
          <p:cNvPr id="1038" name="Picture 14" descr="Ä°lgili resi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861048"/>
            <a:ext cx="273630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2627784" y="4529367"/>
            <a:ext cx="8640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FF0000"/>
                </a:solidFill>
              </a:rPr>
              <a:t>(</a:t>
            </a:r>
            <a:r>
              <a:rPr lang="tr-TR" sz="2400" b="1" dirty="0" smtClean="0">
                <a:solidFill>
                  <a:srgbClr val="FF0000"/>
                </a:solidFill>
              </a:rPr>
              <a:t>-</a:t>
            </a:r>
            <a:r>
              <a:rPr lang="tr-TR" sz="2000" b="1" dirty="0" smtClean="0">
                <a:solidFill>
                  <a:srgbClr val="FF0000"/>
                </a:solidFill>
              </a:rPr>
              <a:t>) yükler itilmiş 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7668344" y="5261428"/>
            <a:ext cx="1332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FF0000"/>
                </a:solidFill>
              </a:rPr>
              <a:t>(+) cisim</a:t>
            </a:r>
          </a:p>
          <a:p>
            <a:pPr algn="ctr"/>
            <a:r>
              <a:rPr lang="tr-TR" sz="2000" b="1" dirty="0" smtClean="0">
                <a:solidFill>
                  <a:srgbClr val="FF0000"/>
                </a:solidFill>
              </a:rPr>
              <a:t>(</a:t>
            </a:r>
            <a:r>
              <a:rPr lang="tr-TR" sz="2400" b="1" dirty="0" smtClean="0">
                <a:solidFill>
                  <a:srgbClr val="FF0000"/>
                </a:solidFill>
              </a:rPr>
              <a:t>-</a:t>
            </a:r>
            <a:r>
              <a:rPr lang="tr-TR" sz="2000" b="1" dirty="0" smtClean="0">
                <a:solidFill>
                  <a:srgbClr val="FF0000"/>
                </a:solidFill>
              </a:rPr>
              <a:t>) yükleri çekmiş </a:t>
            </a:r>
            <a:endParaRPr lang="tr-T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9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6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3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esir ile elektriklenme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27135"/>
            <a:ext cx="8856984" cy="335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54678" y="200834"/>
            <a:ext cx="8981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Etki(Tesir) ile cisimler elektrik yükü ile yüklenebilir: </a:t>
            </a:r>
            <a:r>
              <a:rPr lang="tr-TR" sz="2000" b="1" dirty="0" smtClean="0">
                <a:solidFill>
                  <a:srgbClr val="002060"/>
                </a:solidFill>
              </a:rPr>
              <a:t>Yükler kutuplara çekilince önce cisim ortadan ayrılır. Sonra da tesir eden yüklü cisim ayrılır.</a:t>
            </a:r>
            <a:endParaRPr lang="tr-TR" sz="2000" b="1" dirty="0">
              <a:solidFill>
                <a:srgbClr val="002060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39158" y="3527135"/>
            <a:ext cx="4558386" cy="33308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7" name="Grup 6"/>
          <p:cNvGrpSpPr/>
          <p:nvPr/>
        </p:nvGrpSpPr>
        <p:grpSpPr>
          <a:xfrm>
            <a:off x="157630" y="980729"/>
            <a:ext cx="3910314" cy="2952327"/>
            <a:chOff x="157630" y="836713"/>
            <a:chExt cx="3910314" cy="2952327"/>
          </a:xfrm>
        </p:grpSpPr>
        <p:pic>
          <p:nvPicPr>
            <p:cNvPr id="6" name="Picture 8" descr="Ä°lgili resi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630" y="836713"/>
              <a:ext cx="3910314" cy="2952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Metin kutusu 4"/>
            <p:cNvSpPr txBox="1"/>
            <p:nvPr/>
          </p:nvSpPr>
          <p:spPr>
            <a:xfrm>
              <a:off x="962364" y="1148362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Nötr</a:t>
              </a:r>
              <a:endParaRPr lang="tr-TR" dirty="0"/>
            </a:p>
          </p:txBody>
        </p:sp>
      </p:grpSp>
      <p:sp>
        <p:nvSpPr>
          <p:cNvPr id="9" name="Metin kutusu 8"/>
          <p:cNvSpPr txBox="1"/>
          <p:nvPr/>
        </p:nvSpPr>
        <p:spPr>
          <a:xfrm>
            <a:off x="3559161" y="6048176"/>
            <a:ext cx="976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Önce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7987653" y="6194316"/>
            <a:ext cx="976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Sonra</a:t>
            </a:r>
            <a:endParaRPr lang="tr-TR" sz="2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Ä°lgili resi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08720"/>
            <a:ext cx="543116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tki ile elektriklenme ile ilgili gÃ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5"/>
            <a:ext cx="9136112" cy="580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95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4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51520" y="332655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Topraklama: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tesir ile elektriklenme ve topraklama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20" y="1484784"/>
            <a:ext cx="6984776" cy="266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07504" y="692696"/>
            <a:ext cx="9036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Toprağa-yere temas etme olayıdır. Yer küre çok büyük yük barındırır. (-) yük ihtiyacı olana verir, (-) yük fazlası olandan alır. Kısaca topraklama demek yüklü cisimlerin </a:t>
            </a:r>
            <a:r>
              <a:rPr lang="tr-TR" sz="2000" b="1" dirty="0" smtClean="0">
                <a:solidFill>
                  <a:srgbClr val="FF0000"/>
                </a:solidFill>
              </a:rPr>
              <a:t>NÖTRLENMESİ</a:t>
            </a:r>
            <a:r>
              <a:rPr lang="tr-TR" sz="2000" b="1" dirty="0" smtClean="0"/>
              <a:t> demektir.</a:t>
            </a:r>
            <a:endParaRPr lang="tr-TR" sz="2000" b="1" dirty="0"/>
          </a:p>
        </p:txBody>
      </p:sp>
      <p:pic>
        <p:nvPicPr>
          <p:cNvPr id="3076" name="Picture 4" descr="Ä°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76" y="4221089"/>
            <a:ext cx="396056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esir ile elektriklenmetopraklama ile ilgili gÃ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321" y="4221088"/>
            <a:ext cx="506160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95536" y="3894738"/>
            <a:ext cx="374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(-) yükler toprağa </a:t>
            </a:r>
            <a:r>
              <a:rPr lang="tr-TR" b="1" dirty="0" err="1" smtClean="0">
                <a:solidFill>
                  <a:srgbClr val="FF0000"/>
                </a:solidFill>
              </a:rPr>
              <a:t>akar,cisim</a:t>
            </a:r>
            <a:r>
              <a:rPr lang="tr-TR" b="1" dirty="0" smtClean="0">
                <a:solidFill>
                  <a:srgbClr val="FF0000"/>
                </a:solidFill>
              </a:rPr>
              <a:t> nötrlenir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4427983" y="3862472"/>
            <a:ext cx="4716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(-) yükler topraktan cisme gelir, cisim nötrlenir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93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2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88432" y="476672"/>
            <a:ext cx="87480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600" b="1" dirty="0" smtClean="0">
                <a:solidFill>
                  <a:srgbClr val="FF0000"/>
                </a:solidFill>
              </a:rPr>
              <a:t>Etki ile ve Topraklama yaparak cisimler yüklü hale getirilebilir. </a:t>
            </a:r>
            <a:endParaRPr lang="tr-TR" sz="2600" b="1" dirty="0">
              <a:solidFill>
                <a:srgbClr val="FF0000"/>
              </a:solidFill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107504" y="1130564"/>
            <a:ext cx="9036496" cy="3306548"/>
            <a:chOff x="107504" y="1130564"/>
            <a:chExt cx="9036496" cy="3306548"/>
          </a:xfrm>
        </p:grpSpPr>
        <p:grpSp>
          <p:nvGrpSpPr>
            <p:cNvPr id="2" name="Grup 1"/>
            <p:cNvGrpSpPr/>
            <p:nvPr/>
          </p:nvGrpSpPr>
          <p:grpSpPr>
            <a:xfrm>
              <a:off x="107504" y="1130564"/>
              <a:ext cx="8928992" cy="3306548"/>
              <a:chOff x="107504" y="1130564"/>
              <a:chExt cx="8928992" cy="3306548"/>
            </a:xfrm>
          </p:grpSpPr>
          <p:pic>
            <p:nvPicPr>
              <p:cNvPr id="4098" name="Picture 2" descr="tesir ile elektriklenme ve topraklama ile ilgili gÃ¶rsel sonucu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04" y="1130564"/>
                <a:ext cx="8928992" cy="33065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Metin kutusu 4"/>
              <p:cNvSpPr txBox="1"/>
              <p:nvPr/>
            </p:nvSpPr>
            <p:spPr>
              <a:xfrm>
                <a:off x="813729" y="1872534"/>
                <a:ext cx="12961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800" dirty="0" smtClean="0"/>
                  <a:t>++++++</a:t>
                </a:r>
                <a:endParaRPr lang="tr-TR" sz="4400" b="1" dirty="0"/>
              </a:p>
            </p:txBody>
          </p:sp>
          <p:sp>
            <p:nvSpPr>
              <p:cNvPr id="6" name="Metin kutusu 5"/>
              <p:cNvSpPr txBox="1"/>
              <p:nvPr/>
            </p:nvSpPr>
            <p:spPr>
              <a:xfrm>
                <a:off x="3168753" y="1872534"/>
                <a:ext cx="12961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800" dirty="0" smtClean="0"/>
                  <a:t>+++</a:t>
                </a:r>
                <a:endParaRPr lang="tr-TR" sz="4400" b="1" dirty="0"/>
              </a:p>
            </p:txBody>
          </p:sp>
          <p:sp>
            <p:nvSpPr>
              <p:cNvPr id="7" name="Metin kutusu 6"/>
              <p:cNvSpPr txBox="1"/>
              <p:nvPr/>
            </p:nvSpPr>
            <p:spPr>
              <a:xfrm>
                <a:off x="3141038" y="2213410"/>
                <a:ext cx="12961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800" dirty="0" smtClean="0"/>
                  <a:t>+++</a:t>
                </a:r>
                <a:endParaRPr lang="tr-TR" sz="4400" b="1" dirty="0"/>
              </a:p>
            </p:txBody>
          </p:sp>
        </p:grpSp>
        <p:sp>
          <p:nvSpPr>
            <p:cNvPr id="9" name="Metin kutusu 8"/>
            <p:cNvSpPr txBox="1"/>
            <p:nvPr/>
          </p:nvSpPr>
          <p:spPr>
            <a:xfrm>
              <a:off x="6109145" y="1860849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dirty="0" smtClean="0"/>
                <a:t>+++</a:t>
              </a:r>
              <a:endParaRPr lang="tr-TR" sz="4400" b="1" dirty="0"/>
            </a:p>
          </p:txBody>
        </p:sp>
        <p:sp>
          <p:nvSpPr>
            <p:cNvPr id="10" name="Metin kutusu 9"/>
            <p:cNvSpPr txBox="1"/>
            <p:nvPr/>
          </p:nvSpPr>
          <p:spPr>
            <a:xfrm>
              <a:off x="6109145" y="2215580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dirty="0" smtClean="0"/>
                <a:t>+++</a:t>
              </a:r>
              <a:endParaRPr lang="tr-TR" sz="4400" b="1" dirty="0"/>
            </a:p>
          </p:txBody>
        </p:sp>
        <p:sp>
          <p:nvSpPr>
            <p:cNvPr id="11" name="Metin kutusu 10"/>
            <p:cNvSpPr txBox="1"/>
            <p:nvPr/>
          </p:nvSpPr>
          <p:spPr>
            <a:xfrm>
              <a:off x="7847856" y="1884695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dirty="0" smtClean="0"/>
                <a:t>+  +  +</a:t>
              </a:r>
              <a:endParaRPr lang="tr-TR" sz="4400" b="1" dirty="0"/>
            </a:p>
          </p:txBody>
        </p:sp>
        <p:sp>
          <p:nvSpPr>
            <p:cNvPr id="12" name="Metin kutusu 11"/>
            <p:cNvSpPr txBox="1"/>
            <p:nvPr/>
          </p:nvSpPr>
          <p:spPr>
            <a:xfrm>
              <a:off x="8000256" y="2213410"/>
              <a:ext cx="11437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dirty="0" smtClean="0"/>
                <a:t>+  +  +</a:t>
              </a:r>
              <a:endParaRPr lang="tr-TR" sz="4400" b="1" dirty="0"/>
            </a:p>
          </p:txBody>
        </p:sp>
      </p:grpSp>
      <p:sp>
        <p:nvSpPr>
          <p:cNvPr id="13" name="Metin kutusu 12"/>
          <p:cNvSpPr txBox="1"/>
          <p:nvPr/>
        </p:nvSpPr>
        <p:spPr>
          <a:xfrm>
            <a:off x="871882" y="4209347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Nötr cisim</a:t>
            </a:r>
            <a:endParaRPr lang="tr-TR" sz="2000" b="1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3082885" y="4237057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Nötr cisim </a:t>
            </a:r>
            <a:r>
              <a:rPr lang="tr-TR" sz="2000" b="1" dirty="0" err="1" smtClean="0"/>
              <a:t>kutuplandı</a:t>
            </a:r>
            <a:endParaRPr lang="tr-TR" sz="2000" b="1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4788024" y="4542398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(-) yükler toprağa aktı</a:t>
            </a:r>
            <a:endParaRPr lang="tr-TR" sz="2000" b="1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7674464" y="4262332"/>
            <a:ext cx="1440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Nötr cismin son hali </a:t>
            </a:r>
            <a:r>
              <a:rPr lang="tr-TR" sz="2000" b="1" dirty="0"/>
              <a:t>(+)</a:t>
            </a:r>
          </a:p>
          <a:p>
            <a:r>
              <a:rPr lang="tr-TR" sz="2000" b="1" dirty="0" smtClean="0"/>
              <a:t>yüklüdür</a:t>
            </a:r>
            <a:r>
              <a:rPr lang="tr-TR" sz="2000" b="1" dirty="0"/>
              <a:t>. </a:t>
            </a:r>
          </a:p>
        </p:txBody>
      </p:sp>
      <p:cxnSp>
        <p:nvCxnSpPr>
          <p:cNvPr id="18" name="Düz Ok Bağlayıcısı 17"/>
          <p:cNvCxnSpPr/>
          <p:nvPr/>
        </p:nvCxnSpPr>
        <p:spPr>
          <a:xfrm flipH="1" flipV="1">
            <a:off x="4932040" y="3284984"/>
            <a:ext cx="432048" cy="125741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764774" y="5445224"/>
            <a:ext cx="6903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***Bu tür elektriklenen cisimler etki  	eden cismin zıt yükü ile yüklenir.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5893121" y="4343580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(-) </a:t>
            </a:r>
            <a:r>
              <a:rPr lang="tr-TR" sz="2000" b="1" dirty="0" smtClean="0"/>
              <a:t>yüklü cisim çekildi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121118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5" grpId="0"/>
      <p:bldP spid="16" grpId="0"/>
      <p:bldP spid="17" grpId="0"/>
      <p:bldP spid="4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Ä°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332656"/>
            <a:ext cx="500404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 3"/>
          <p:cNvGrpSpPr/>
          <p:nvPr/>
        </p:nvGrpSpPr>
        <p:grpSpPr>
          <a:xfrm>
            <a:off x="107504" y="628124"/>
            <a:ext cx="4032448" cy="2952328"/>
            <a:chOff x="467544" y="548680"/>
            <a:chExt cx="3816424" cy="2324101"/>
          </a:xfrm>
        </p:grpSpPr>
        <p:pic>
          <p:nvPicPr>
            <p:cNvPr id="1028" name="Picture 4" descr="tesir ile elektriklenme ile ilgili gÃ¶rsel sonuc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48680"/>
              <a:ext cx="3816424" cy="2324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Dikdörtgen 2"/>
            <p:cNvSpPr/>
            <p:nvPr/>
          </p:nvSpPr>
          <p:spPr>
            <a:xfrm>
              <a:off x="467544" y="2689004"/>
              <a:ext cx="1152128" cy="183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5" name="Metin kutusu 4"/>
          <p:cNvSpPr txBox="1"/>
          <p:nvPr/>
        </p:nvSpPr>
        <p:spPr>
          <a:xfrm>
            <a:off x="179512" y="33265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Örnekler: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Ä°lgili resi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15" y="3582297"/>
            <a:ext cx="3744210" cy="267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251623" y="6222089"/>
            <a:ext cx="8712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Her 3 küre de sonuçta (+) yükle yüklenmiş oldu.</a:t>
            </a:r>
            <a:endParaRPr lang="tr-T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36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tki ile elektriklenme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67240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467544" y="404664"/>
            <a:ext cx="2401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ELEKTROSKOP: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699792" y="404664"/>
            <a:ext cx="6447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Bir cismin elektrikle yüklü olup olmadığını, yüklü ise hangi cins elektrikle yüklü olduğunu anlamamıza yarayan araçtır.</a:t>
            </a:r>
            <a:endParaRPr lang="tr-TR" sz="2000" b="1" dirty="0"/>
          </a:p>
        </p:txBody>
      </p:sp>
      <p:pic>
        <p:nvPicPr>
          <p:cNvPr id="3078" name="Picture 6" descr="Ä°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27" y="1772816"/>
            <a:ext cx="4679973" cy="619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tki ile elektriklenme ile ilgili gÃ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648" y="1268760"/>
            <a:ext cx="4897570" cy="580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Ä°lgili resi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6336"/>
            <a:ext cx="4199849" cy="543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52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4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6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4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4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52717" y="586057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Günlük hayatta elektriklenmeden yararlanılarak geliştirilen araçlar ve </a:t>
            </a:r>
            <a:r>
              <a:rPr lang="tr-TR" sz="2400" b="1" dirty="0" smtClean="0">
                <a:solidFill>
                  <a:srgbClr val="FF0000"/>
                </a:solidFill>
              </a:rPr>
              <a:t>gereçler:</a:t>
            </a:r>
            <a:endParaRPr lang="tr-TR" sz="2400" b="1" dirty="0">
              <a:solidFill>
                <a:srgbClr val="FF0000"/>
              </a:solidFill>
            </a:endParaRPr>
          </a:p>
          <a:p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41718" y="1772816"/>
            <a:ext cx="381642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Fotokopi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makinesi</a:t>
            </a:r>
          </a:p>
          <a:p>
            <a:pPr lvl="0"/>
            <a:endPara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Baca temizleme araçları</a:t>
            </a:r>
          </a:p>
          <a:p>
            <a:pPr lvl="0"/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Fabrika bacası duman </a:t>
            </a:r>
            <a:endPara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filtre sistemi</a:t>
            </a:r>
          </a:p>
          <a:p>
            <a:pPr lvl="0"/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Boya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tabancası</a:t>
            </a:r>
          </a:p>
          <a:p>
            <a:pPr lvl="0"/>
            <a:endPara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Metalik boya yapma sistemleri</a:t>
            </a:r>
          </a:p>
          <a:p>
            <a:pPr lvl="0"/>
            <a:endPara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Parmak izi </a:t>
            </a:r>
            <a:r>
              <a:rPr lang="tr-T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tesbiti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pic>
        <p:nvPicPr>
          <p:cNvPr id="2052" name="Picture 4" descr="Ä°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189" y="1104566"/>
            <a:ext cx="4498795" cy="278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etin Kutusu 2"/>
          <p:cNvSpPr txBox="1">
            <a:spLocks noChangeArrowheads="1"/>
          </p:cNvSpPr>
          <p:nvPr/>
        </p:nvSpPr>
        <p:spPr bwMode="auto">
          <a:xfrm>
            <a:off x="3635896" y="3909917"/>
            <a:ext cx="5508104" cy="13681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tr-TR" altLang="tr-TR" sz="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altLang="tr-T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Kâğıt ya da plastik yüzeylerdeki parmak izlerini belirlemede elektriklenme özellikleri kullanılır.                                                             </a:t>
            </a:r>
            <a:r>
              <a:rPr kumimoji="0" lang="tr-TR" altLang="tr-T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Parmağın yüzeye değen ince kısımları yüzeyde bir iz bırakır. Bu izlerin olduğu yerlerin elektrik yüklenme özelliği iz olmayan yerlere göre farklılık gösterir. Bu özelliği ölçen tarama cihazlarıyla parmak izi belirlenir.</a:t>
            </a:r>
            <a:endParaRPr kumimoji="0" lang="tr-TR" altLang="tr-TR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36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tki ile elektriklenme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549979"/>
            <a:ext cx="2545457" cy="330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 2"/>
          <p:cNvGrpSpPr/>
          <p:nvPr/>
        </p:nvGrpSpPr>
        <p:grpSpPr>
          <a:xfrm>
            <a:off x="395535" y="0"/>
            <a:ext cx="7730033" cy="3666497"/>
            <a:chOff x="395535" y="0"/>
            <a:chExt cx="7730033" cy="3666497"/>
          </a:xfrm>
        </p:grpSpPr>
        <p:pic>
          <p:nvPicPr>
            <p:cNvPr id="5122" name="Picture 2" descr="Ä°lgili resi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5" y="0"/>
              <a:ext cx="7730033" cy="3666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Dikdörtgen 1"/>
            <p:cNvSpPr/>
            <p:nvPr/>
          </p:nvSpPr>
          <p:spPr>
            <a:xfrm>
              <a:off x="7111134" y="3140968"/>
              <a:ext cx="216024" cy="216024"/>
            </a:xfrm>
            <a:prstGeom prst="rect">
              <a:avLst/>
            </a:prstGeom>
            <a:solidFill>
              <a:srgbClr val="F8F9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pic>
        <p:nvPicPr>
          <p:cNvPr id="9" name="Picture 4" descr="elektroskop animasyon ile ilgili gÃ¶rsel sonucu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66497"/>
            <a:ext cx="3368471" cy="376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Ä°lgili resim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3666497"/>
            <a:ext cx="2880320" cy="33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Ä°lgili resim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373962"/>
            <a:ext cx="3480396" cy="398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84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etki ile elektriklenme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58" y="1515122"/>
            <a:ext cx="2877190" cy="342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23528" y="364014"/>
            <a:ext cx="316835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Elektroskop ile çalışmalar: 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92944" y="836712"/>
            <a:ext cx="3558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1- Nötr elektroskopa yüklü bir             cisim yaklaştırılırsa;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395536" y="4852284"/>
            <a:ext cx="21602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rgbClr val="FF0000"/>
                </a:solidFill>
              </a:rPr>
              <a:t>Yapraklar açılır.</a:t>
            </a:r>
          </a:p>
          <a:p>
            <a:pPr algn="ctr"/>
            <a:r>
              <a:rPr lang="tr-TR" sz="2200" b="1" dirty="0" smtClean="0">
                <a:solidFill>
                  <a:srgbClr val="FF0000"/>
                </a:solidFill>
              </a:rPr>
              <a:t>K cismiyle aynı  olan (-) yükler </a:t>
            </a:r>
            <a:r>
              <a:rPr lang="tr-TR" sz="2200" b="1" dirty="0">
                <a:solidFill>
                  <a:srgbClr val="FF0000"/>
                </a:solidFill>
              </a:rPr>
              <a:t>yapraklara </a:t>
            </a:r>
            <a:r>
              <a:rPr lang="tr-TR" sz="2200" b="1" dirty="0" smtClean="0">
                <a:solidFill>
                  <a:srgbClr val="FF0000"/>
                </a:solidFill>
              </a:rPr>
              <a:t>itilir</a:t>
            </a:r>
            <a:endParaRPr lang="tr-TR" sz="2200" b="1" dirty="0">
              <a:solidFill>
                <a:srgbClr val="FF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5436096" y="5373215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(-) yükler topuza toplanır. Yapraklar da kalan (+) yükler nedeniyle yapraklar açılır.</a:t>
            </a:r>
            <a:endParaRPr lang="tr-TR" sz="2000" b="1" dirty="0">
              <a:solidFill>
                <a:srgbClr val="FF0000"/>
              </a:solidFill>
            </a:endParaRPr>
          </a:p>
        </p:txBody>
      </p:sp>
      <p:grpSp>
        <p:nvGrpSpPr>
          <p:cNvPr id="7" name="Grup 6"/>
          <p:cNvGrpSpPr/>
          <p:nvPr/>
        </p:nvGrpSpPr>
        <p:grpSpPr>
          <a:xfrm>
            <a:off x="5292079" y="434472"/>
            <a:ext cx="5472609" cy="4665131"/>
            <a:chOff x="4194091" y="564069"/>
            <a:chExt cx="4949909" cy="4665131"/>
          </a:xfrm>
        </p:grpSpPr>
        <p:pic>
          <p:nvPicPr>
            <p:cNvPr id="6154" name="Picture 10" descr="elektroskop Ã§alÄ±ÅmasÄ± ile ilgili gÃ¶rsel sonuc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4091" y="920140"/>
              <a:ext cx="4949909" cy="4179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Dikdörtgen 5"/>
            <p:cNvSpPr/>
            <p:nvPr/>
          </p:nvSpPr>
          <p:spPr>
            <a:xfrm>
              <a:off x="6669045" y="564069"/>
              <a:ext cx="2474955" cy="46651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381270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Ä°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28407"/>
            <a:ext cx="2808312" cy="379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Ä°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86" y="1800533"/>
            <a:ext cx="2933878" cy="353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etin kutusu 10"/>
          <p:cNvSpPr txBox="1"/>
          <p:nvPr/>
        </p:nvSpPr>
        <p:spPr>
          <a:xfrm>
            <a:off x="478066" y="404664"/>
            <a:ext cx="7190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2- Yüklü elektroskopa yüklü bir  cisim yaklaştırılırsa;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539552" y="1196752"/>
            <a:ext cx="2623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A) Aynı yüklü olursa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6012160" y="1192741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B) </a:t>
            </a:r>
            <a:r>
              <a:rPr lang="tr-TR" sz="2000" b="1" dirty="0">
                <a:solidFill>
                  <a:srgbClr val="FF0000"/>
                </a:solidFill>
              </a:rPr>
              <a:t>Zıt </a:t>
            </a:r>
            <a:r>
              <a:rPr lang="tr-TR" sz="2000" b="1" dirty="0" smtClean="0">
                <a:solidFill>
                  <a:srgbClr val="FF0000"/>
                </a:solidFill>
              </a:rPr>
              <a:t>yüklü olursa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53415" y="5186221"/>
            <a:ext cx="43398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Açık olan Yapraklar biraz daha açılır.</a:t>
            </a:r>
          </a:p>
          <a:p>
            <a:r>
              <a:rPr lang="tr-TR" b="1" dirty="0" smtClean="0"/>
              <a:t>(Topuzdaki </a:t>
            </a:r>
            <a:r>
              <a:rPr lang="tr-TR" b="1" dirty="0" smtClean="0"/>
              <a:t>(-)yükler </a:t>
            </a:r>
            <a:r>
              <a:rPr lang="tr-TR" b="1" dirty="0" smtClean="0"/>
              <a:t>yapraklara itilecektir</a:t>
            </a:r>
            <a:r>
              <a:rPr lang="tr-TR" b="1" dirty="0" smtClean="0"/>
              <a:t>.)</a:t>
            </a:r>
          </a:p>
          <a:p>
            <a:endParaRPr lang="tr-TR" b="1" dirty="0" smtClean="0"/>
          </a:p>
          <a:p>
            <a:r>
              <a:rPr lang="tr-TR" b="1" dirty="0" smtClean="0"/>
              <a:t>Yükler (+) olursa bu defa cisim (-) yükleri topuza çeker yapraklar biraz daha açılır</a:t>
            </a:r>
            <a:endParaRPr lang="tr-TR" b="1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4963546" y="5579367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- Açık olan Yapraklar biraz kapanır</a:t>
            </a:r>
          </a:p>
          <a:p>
            <a:r>
              <a:rPr lang="tr-TR" sz="2000" b="1" dirty="0" smtClean="0">
                <a:solidFill>
                  <a:srgbClr val="FF0000"/>
                </a:solidFill>
              </a:rPr>
              <a:t>- Tamamen kapanabilir.</a:t>
            </a:r>
          </a:p>
          <a:p>
            <a:r>
              <a:rPr lang="tr-TR" sz="2000" b="1" dirty="0" smtClean="0"/>
              <a:t>    </a:t>
            </a:r>
            <a:endParaRPr lang="tr-TR" sz="2000" b="1" dirty="0"/>
          </a:p>
        </p:txBody>
      </p:sp>
      <p:pic>
        <p:nvPicPr>
          <p:cNvPr id="6148" name="Picture 4" descr="Ä°lgili resi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01454"/>
            <a:ext cx="3626891" cy="396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ol Ok 9"/>
          <p:cNvSpPr/>
          <p:nvPr/>
        </p:nvSpPr>
        <p:spPr>
          <a:xfrm rot="1428584" flipH="1">
            <a:off x="4401911" y="3918137"/>
            <a:ext cx="305445" cy="107296"/>
          </a:xfrm>
          <a:prstGeom prst="leftArrow">
            <a:avLst>
              <a:gd name="adj1" fmla="val 50000"/>
              <a:gd name="adj2" fmla="val 244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Sol Ok 15"/>
          <p:cNvSpPr/>
          <p:nvPr/>
        </p:nvSpPr>
        <p:spPr>
          <a:xfrm rot="19727041">
            <a:off x="5141872" y="3925574"/>
            <a:ext cx="283094" cy="1220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2808541" y="3026426"/>
            <a:ext cx="13314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b="1" dirty="0"/>
              <a:t>Yapraktaki </a:t>
            </a:r>
            <a:r>
              <a:rPr lang="tr-TR" b="1" dirty="0" smtClean="0"/>
              <a:t>(-) yükler </a:t>
            </a:r>
            <a:r>
              <a:rPr lang="tr-TR" b="1" dirty="0"/>
              <a:t>topuza çekilecektir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7812359" y="3458432"/>
            <a:ext cx="11521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Topuzdaki </a:t>
            </a:r>
            <a:r>
              <a:rPr lang="tr-TR" b="1" dirty="0"/>
              <a:t>(-) yükler yaprağa itilecek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9054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5" grpId="0"/>
      <p:bldP spid="13" grpId="0"/>
      <p:bldP spid="14" grpId="0" build="p"/>
      <p:bldP spid="10" grpId="0" animBg="1"/>
      <p:bldP spid="16" grpId="0" animBg="1"/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elektroskop Ã§alÄ±ÅmasÄ±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296" y="1695432"/>
            <a:ext cx="399102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Ä°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595660"/>
            <a:ext cx="4320480" cy="378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143201" y="321901"/>
            <a:ext cx="3558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3- Nötr elektroskopa yüklü bir             cisim dokundurulursa;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5292080" y="198790"/>
            <a:ext cx="3923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4- Yüklü bir elektroskopa yüklü bir cisim dokunursa;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5577333" y="1224627"/>
            <a:ext cx="322625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A) Aynı yüklü olursa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0" y="5367840"/>
            <a:ext cx="470392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FF0000"/>
                </a:solidFill>
              </a:rPr>
              <a:t>Elektroskop cisimle aynı </a:t>
            </a:r>
            <a:r>
              <a:rPr lang="tr-TR" sz="2000" b="1" dirty="0" smtClean="0">
                <a:solidFill>
                  <a:srgbClr val="FF0000"/>
                </a:solidFill>
              </a:rPr>
              <a:t>yükle yüklenir.          Kapalı </a:t>
            </a:r>
            <a:r>
              <a:rPr lang="tr-TR" sz="2000" b="1" dirty="0" smtClean="0">
                <a:solidFill>
                  <a:srgbClr val="FF0000"/>
                </a:solidFill>
              </a:rPr>
              <a:t>olan Yapraklar açılır.</a:t>
            </a:r>
          </a:p>
          <a:p>
            <a:pPr algn="ctr"/>
            <a:r>
              <a:rPr lang="tr-TR" b="1" dirty="0" smtClean="0"/>
              <a:t>(Cisimdeki yükler yapraklara gelecek ve yapraklar aynı yüklü olunca birbirini itecektir.)</a:t>
            </a:r>
            <a:endParaRPr lang="tr-TR" b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4847130" y="5291336"/>
            <a:ext cx="454940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-Açık olan Yapraklar biraz daha </a:t>
            </a:r>
            <a:r>
              <a:rPr lang="tr-TR" sz="2000" b="1" dirty="0" err="1" smtClean="0">
                <a:solidFill>
                  <a:srgbClr val="FF0000"/>
                </a:solidFill>
              </a:rPr>
              <a:t>açılabir</a:t>
            </a:r>
            <a:r>
              <a:rPr lang="tr-TR" sz="20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tr-TR" sz="2000" b="1" dirty="0" smtClean="0">
                <a:solidFill>
                  <a:srgbClr val="FF0000"/>
                </a:solidFill>
              </a:rPr>
              <a:t>-Yapraklar biraz kapanabilir.</a:t>
            </a:r>
          </a:p>
          <a:p>
            <a:r>
              <a:rPr lang="tr-TR" b="1" dirty="0" smtClean="0"/>
              <a:t>(Cisim ile elektroskopun yük miktarlarına </a:t>
            </a:r>
            <a:r>
              <a:rPr lang="tr-TR" b="1" dirty="0" smtClean="0"/>
              <a:t> göre</a:t>
            </a:r>
            <a:r>
              <a:rPr lang="tr-TR" b="1" dirty="0" smtClean="0"/>
              <a:t>)</a:t>
            </a:r>
            <a:endParaRPr lang="tr-TR" b="1" dirty="0"/>
          </a:p>
        </p:txBody>
      </p:sp>
      <p:sp>
        <p:nvSpPr>
          <p:cNvPr id="2" name="Metin kutusu 1"/>
          <p:cNvSpPr txBox="1"/>
          <p:nvPr/>
        </p:nvSpPr>
        <p:spPr>
          <a:xfrm>
            <a:off x="3059832" y="116632"/>
            <a:ext cx="2376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002060"/>
                </a:solidFill>
              </a:rPr>
              <a:t>DOKUNAN CİSİMLER TOPLAM YÜKÜ PAYLAŞIR.</a:t>
            </a:r>
            <a:endParaRPr lang="tr-TR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6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3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1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36" name="Grup 9235"/>
          <p:cNvGrpSpPr/>
          <p:nvPr/>
        </p:nvGrpSpPr>
        <p:grpSpPr>
          <a:xfrm>
            <a:off x="2412260" y="1757049"/>
            <a:ext cx="3082772" cy="4030964"/>
            <a:chOff x="2411761" y="2206348"/>
            <a:chExt cx="3082772" cy="4030964"/>
          </a:xfrm>
        </p:grpSpPr>
        <p:pic>
          <p:nvPicPr>
            <p:cNvPr id="11" name="Picture 2" descr="Ä°lgili resi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1" y="2206348"/>
              <a:ext cx="3082772" cy="4030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Metin kutusu 15"/>
            <p:cNvSpPr txBox="1"/>
            <p:nvPr/>
          </p:nvSpPr>
          <p:spPr>
            <a:xfrm>
              <a:off x="4306950" y="3014771"/>
              <a:ext cx="7936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b="1" dirty="0" smtClean="0"/>
                <a:t>-2q</a:t>
              </a:r>
              <a:endParaRPr lang="tr-TR" sz="2000" b="1" dirty="0"/>
            </a:p>
          </p:txBody>
        </p:sp>
        <p:sp>
          <p:nvSpPr>
            <p:cNvPr id="17" name="Metin kutusu 16"/>
            <p:cNvSpPr txBox="1"/>
            <p:nvPr/>
          </p:nvSpPr>
          <p:spPr>
            <a:xfrm>
              <a:off x="4168371" y="4997207"/>
              <a:ext cx="7936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b="1" dirty="0" smtClean="0"/>
                <a:t>+10q</a:t>
              </a:r>
              <a:endParaRPr lang="tr-TR" sz="2000" b="1" dirty="0"/>
            </a:p>
          </p:txBody>
        </p:sp>
        <p:cxnSp>
          <p:nvCxnSpPr>
            <p:cNvPr id="26" name="Düz Bağlayıcı 25"/>
            <p:cNvCxnSpPr/>
            <p:nvPr/>
          </p:nvCxnSpPr>
          <p:spPr>
            <a:xfrm>
              <a:off x="3905074" y="4653136"/>
              <a:ext cx="162870" cy="1266087"/>
            </a:xfrm>
            <a:prstGeom prst="line">
              <a:avLst/>
            </a:prstGeom>
            <a:ln w="25400">
              <a:solidFill>
                <a:srgbClr val="FF66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Düz Bağlayıcı 27"/>
            <p:cNvCxnSpPr/>
            <p:nvPr/>
          </p:nvCxnSpPr>
          <p:spPr>
            <a:xfrm flipH="1">
              <a:off x="3689050" y="4630657"/>
              <a:ext cx="112886" cy="1279139"/>
            </a:xfrm>
            <a:prstGeom prst="line">
              <a:avLst/>
            </a:prstGeom>
            <a:ln w="25400">
              <a:solidFill>
                <a:srgbClr val="FF66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Metin kutusu 6"/>
          <p:cNvSpPr txBox="1"/>
          <p:nvPr/>
        </p:nvSpPr>
        <p:spPr>
          <a:xfrm>
            <a:off x="520509" y="260648"/>
            <a:ext cx="808937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B) Elektroskop ve dokunan cisim ZIT yüklü olursa; </a:t>
            </a:r>
          </a:p>
          <a:p>
            <a:r>
              <a:rPr lang="tr-TR" sz="2000" b="1" dirty="0" smtClean="0">
                <a:solidFill>
                  <a:srgbClr val="002060"/>
                </a:solidFill>
              </a:rPr>
              <a:t>3 çeşit etkileşim olur.</a:t>
            </a:r>
            <a:endParaRPr lang="tr-TR" sz="2000" b="1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190685"/>
            <a:ext cx="29523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rgbClr val="FF0000"/>
                </a:solidFill>
              </a:rPr>
              <a:t>1- Yükler eşit olursa: Elektroskop nötrlenir. Yapraklar kapanır.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5821893" y="1077582"/>
            <a:ext cx="30868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rgbClr val="FF0000"/>
                </a:solidFill>
              </a:rPr>
              <a:t>3- Cismin yükü büyükse; yapraklar önce kapanır,                sonra açılır.</a:t>
            </a:r>
            <a:endParaRPr lang="tr-TR" sz="2200" b="1" dirty="0">
              <a:solidFill>
                <a:srgbClr val="FF0000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2680938" y="1205181"/>
            <a:ext cx="3043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>
                <a:solidFill>
                  <a:srgbClr val="FF0000"/>
                </a:solidFill>
              </a:rPr>
              <a:t>2- Cismin yükü küçükse: </a:t>
            </a:r>
            <a:endParaRPr lang="tr-TR" sz="2200" b="1" dirty="0" smtClean="0">
              <a:solidFill>
                <a:srgbClr val="FF0000"/>
              </a:solidFill>
            </a:endParaRPr>
          </a:p>
          <a:p>
            <a:r>
              <a:rPr lang="tr-TR" sz="2200" b="1" dirty="0" smtClean="0">
                <a:solidFill>
                  <a:srgbClr val="FF0000"/>
                </a:solidFill>
              </a:rPr>
              <a:t>Yapraklar </a:t>
            </a:r>
            <a:r>
              <a:rPr lang="tr-TR" sz="2200" b="1" dirty="0">
                <a:solidFill>
                  <a:srgbClr val="FF0000"/>
                </a:solidFill>
              </a:rPr>
              <a:t>biraz kapanır.</a:t>
            </a:r>
          </a:p>
          <a:p>
            <a:endParaRPr lang="tr-TR" sz="2200" b="1" dirty="0">
              <a:solidFill>
                <a:srgbClr val="FF0000"/>
              </a:solidFill>
            </a:endParaRPr>
          </a:p>
        </p:txBody>
      </p:sp>
      <p:grpSp>
        <p:nvGrpSpPr>
          <p:cNvPr id="9235" name="Grup 9234"/>
          <p:cNvGrpSpPr/>
          <p:nvPr/>
        </p:nvGrpSpPr>
        <p:grpSpPr>
          <a:xfrm>
            <a:off x="-252536" y="2636912"/>
            <a:ext cx="2809875" cy="3287712"/>
            <a:chOff x="-252536" y="2636912"/>
            <a:chExt cx="2809875" cy="3287712"/>
          </a:xfrm>
        </p:grpSpPr>
        <p:pic>
          <p:nvPicPr>
            <p:cNvPr id="9218" name="Picture 2" descr="Ä°lgili resi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2536" y="2636912"/>
              <a:ext cx="2809875" cy="3287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Metin kutusu 9"/>
            <p:cNvSpPr txBox="1"/>
            <p:nvPr/>
          </p:nvSpPr>
          <p:spPr>
            <a:xfrm>
              <a:off x="1475656" y="4819104"/>
              <a:ext cx="7936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b="1" dirty="0" smtClean="0"/>
                <a:t>+10q</a:t>
              </a:r>
              <a:endParaRPr lang="tr-TR" sz="2000" b="1" dirty="0"/>
            </a:p>
          </p:txBody>
        </p:sp>
        <p:sp>
          <p:nvSpPr>
            <p:cNvPr id="14" name="Metin kutusu 13"/>
            <p:cNvSpPr txBox="1"/>
            <p:nvPr/>
          </p:nvSpPr>
          <p:spPr>
            <a:xfrm>
              <a:off x="1547664" y="3214826"/>
              <a:ext cx="7936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b="1" dirty="0" smtClean="0"/>
                <a:t>-10q</a:t>
              </a:r>
              <a:endParaRPr lang="tr-TR" sz="2000" b="1" dirty="0"/>
            </a:p>
          </p:txBody>
        </p:sp>
        <p:cxnSp>
          <p:nvCxnSpPr>
            <p:cNvPr id="20" name="Düz Bağlayıcı 19"/>
            <p:cNvCxnSpPr/>
            <p:nvPr/>
          </p:nvCxnSpPr>
          <p:spPr>
            <a:xfrm>
              <a:off x="1005900" y="4618836"/>
              <a:ext cx="0" cy="1042412"/>
            </a:xfrm>
            <a:prstGeom prst="line">
              <a:avLst/>
            </a:prstGeom>
            <a:ln w="25400">
              <a:solidFill>
                <a:srgbClr val="FF66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Düz Bağlayıcı 22"/>
            <p:cNvCxnSpPr/>
            <p:nvPr/>
          </p:nvCxnSpPr>
          <p:spPr>
            <a:xfrm>
              <a:off x="1115616" y="4634282"/>
              <a:ext cx="0" cy="1042412"/>
            </a:xfrm>
            <a:prstGeom prst="line">
              <a:avLst/>
            </a:prstGeom>
            <a:ln w="25400">
              <a:solidFill>
                <a:srgbClr val="FF66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up 1"/>
          <p:cNvGrpSpPr/>
          <p:nvPr/>
        </p:nvGrpSpPr>
        <p:grpSpPr>
          <a:xfrm>
            <a:off x="5417242" y="2093245"/>
            <a:ext cx="3290809" cy="3562792"/>
            <a:chOff x="5417242" y="2093245"/>
            <a:chExt cx="3290809" cy="3562792"/>
          </a:xfrm>
        </p:grpSpPr>
        <p:pic>
          <p:nvPicPr>
            <p:cNvPr id="12" name="Picture 2" descr="Ä°lgili resi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7242" y="2093245"/>
              <a:ext cx="3290809" cy="3562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Metin kutusu 17"/>
            <p:cNvSpPr txBox="1"/>
            <p:nvPr/>
          </p:nvSpPr>
          <p:spPr>
            <a:xfrm>
              <a:off x="7298952" y="4367986"/>
              <a:ext cx="8349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b="1" dirty="0" smtClean="0"/>
                <a:t>+2q</a:t>
              </a:r>
              <a:endParaRPr lang="tr-TR" sz="2000" b="1" dirty="0"/>
            </a:p>
          </p:txBody>
        </p:sp>
        <p:sp>
          <p:nvSpPr>
            <p:cNvPr id="19" name="Metin kutusu 18"/>
            <p:cNvSpPr txBox="1"/>
            <p:nvPr/>
          </p:nvSpPr>
          <p:spPr>
            <a:xfrm>
              <a:off x="7441618" y="2643325"/>
              <a:ext cx="8349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b="1" dirty="0" smtClean="0"/>
                <a:t>-10q</a:t>
              </a:r>
              <a:endParaRPr lang="tr-TR" sz="2000" b="1" dirty="0"/>
            </a:p>
          </p:txBody>
        </p:sp>
      </p:grpSp>
      <p:cxnSp>
        <p:nvCxnSpPr>
          <p:cNvPr id="32" name="Düz Bağlayıcı 31"/>
          <p:cNvCxnSpPr/>
          <p:nvPr/>
        </p:nvCxnSpPr>
        <p:spPr>
          <a:xfrm>
            <a:off x="6908118" y="4234385"/>
            <a:ext cx="0" cy="1091669"/>
          </a:xfrm>
          <a:prstGeom prst="line">
            <a:avLst/>
          </a:prstGeom>
          <a:ln w="25400">
            <a:solidFill>
              <a:srgbClr val="FF66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Düz Bağlayıcı 32"/>
          <p:cNvCxnSpPr/>
          <p:nvPr/>
        </p:nvCxnSpPr>
        <p:spPr>
          <a:xfrm>
            <a:off x="7021819" y="4262666"/>
            <a:ext cx="40828" cy="1063388"/>
          </a:xfrm>
          <a:prstGeom prst="line">
            <a:avLst/>
          </a:prstGeom>
          <a:ln w="25400">
            <a:solidFill>
              <a:srgbClr val="FF66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Düz Bağlayıcı 39"/>
          <p:cNvCxnSpPr/>
          <p:nvPr/>
        </p:nvCxnSpPr>
        <p:spPr>
          <a:xfrm>
            <a:off x="7062647" y="4234385"/>
            <a:ext cx="551560" cy="1091669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Düz Bağlayıcı 41"/>
          <p:cNvCxnSpPr/>
          <p:nvPr/>
        </p:nvCxnSpPr>
        <p:spPr>
          <a:xfrm flipH="1">
            <a:off x="6326330" y="4210138"/>
            <a:ext cx="546698" cy="1115916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0" name="Sol Ok 9239"/>
          <p:cNvSpPr/>
          <p:nvPr/>
        </p:nvSpPr>
        <p:spPr>
          <a:xfrm rot="20349100">
            <a:off x="1162751" y="5702011"/>
            <a:ext cx="240897" cy="642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1" name="Sol Ok 60"/>
          <p:cNvSpPr/>
          <p:nvPr/>
        </p:nvSpPr>
        <p:spPr>
          <a:xfrm rot="921443" flipH="1" flipV="1">
            <a:off x="794945" y="5683207"/>
            <a:ext cx="215658" cy="776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2" name="Sol Ok 61"/>
          <p:cNvSpPr/>
          <p:nvPr/>
        </p:nvSpPr>
        <p:spPr>
          <a:xfrm rot="21001568">
            <a:off x="4055401" y="5489203"/>
            <a:ext cx="189062" cy="893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3" name="Sol Ok 62"/>
          <p:cNvSpPr/>
          <p:nvPr/>
        </p:nvSpPr>
        <p:spPr>
          <a:xfrm rot="1428584" flipH="1">
            <a:off x="3503556" y="5467588"/>
            <a:ext cx="199236" cy="99847"/>
          </a:xfrm>
          <a:prstGeom prst="leftArrow">
            <a:avLst>
              <a:gd name="adj1" fmla="val 50000"/>
              <a:gd name="adj2" fmla="val 244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5" name="Sol Ok 64"/>
          <p:cNvSpPr/>
          <p:nvPr/>
        </p:nvSpPr>
        <p:spPr>
          <a:xfrm rot="1428584" flipH="1">
            <a:off x="6655621" y="5365931"/>
            <a:ext cx="224136" cy="92477"/>
          </a:xfrm>
          <a:prstGeom prst="leftArrow">
            <a:avLst>
              <a:gd name="adj1" fmla="val 50000"/>
              <a:gd name="adj2" fmla="val 244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6" name="Sol Ok 65"/>
          <p:cNvSpPr/>
          <p:nvPr/>
        </p:nvSpPr>
        <p:spPr>
          <a:xfrm rot="21001568">
            <a:off x="7104464" y="5369601"/>
            <a:ext cx="189062" cy="8936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241" name="Sol Ok 9240"/>
          <p:cNvSpPr/>
          <p:nvPr/>
        </p:nvSpPr>
        <p:spPr>
          <a:xfrm rot="1298432">
            <a:off x="6315189" y="5491603"/>
            <a:ext cx="672702" cy="1312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8" name="Sol Ok 67"/>
          <p:cNvSpPr/>
          <p:nvPr/>
        </p:nvSpPr>
        <p:spPr>
          <a:xfrm rot="9573801">
            <a:off x="7028986" y="5497660"/>
            <a:ext cx="672702" cy="1312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Metin kutusu 33"/>
          <p:cNvSpPr txBox="1"/>
          <p:nvPr/>
        </p:nvSpPr>
        <p:spPr>
          <a:xfrm>
            <a:off x="179512" y="5900499"/>
            <a:ext cx="223224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Açık olan Yapraklar Tamamen kapanır. Nötr olur.</a:t>
            </a:r>
          </a:p>
          <a:p>
            <a:endParaRPr lang="tr-TR" b="1" dirty="0"/>
          </a:p>
        </p:txBody>
      </p:sp>
      <p:sp>
        <p:nvSpPr>
          <p:cNvPr id="35" name="Metin kutusu 34"/>
          <p:cNvSpPr txBox="1"/>
          <p:nvPr/>
        </p:nvSpPr>
        <p:spPr>
          <a:xfrm>
            <a:off x="2896961" y="5618044"/>
            <a:ext cx="2232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Açık olan Yapraklar </a:t>
            </a:r>
            <a:r>
              <a:rPr lang="tr-TR" sz="2000" b="1" dirty="0">
                <a:solidFill>
                  <a:srgbClr val="FF0000"/>
                </a:solidFill>
              </a:rPr>
              <a:t> </a:t>
            </a:r>
            <a:r>
              <a:rPr lang="tr-TR" sz="2000" b="1" dirty="0" smtClean="0">
                <a:solidFill>
                  <a:srgbClr val="FF0000"/>
                </a:solidFill>
              </a:rPr>
              <a:t>biraz kapanır.</a:t>
            </a:r>
            <a:endParaRPr lang="tr-TR" b="1" dirty="0"/>
          </a:p>
        </p:txBody>
      </p:sp>
      <p:sp>
        <p:nvSpPr>
          <p:cNvPr id="36" name="Metin kutusu 35"/>
          <p:cNvSpPr txBox="1"/>
          <p:nvPr/>
        </p:nvSpPr>
        <p:spPr>
          <a:xfrm>
            <a:off x="5292080" y="5770444"/>
            <a:ext cx="3851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FF0000"/>
                </a:solidFill>
              </a:rPr>
              <a:t>Açık olan yapraklar  önce kapanır. Sonra zıt yükle yükleneceği için tekrar açılır.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4299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3" grpId="0"/>
      <p:bldP spid="9240" grpId="0" animBg="1"/>
      <p:bldP spid="61" grpId="0" animBg="1"/>
      <p:bldP spid="62" grpId="0" animBg="1"/>
      <p:bldP spid="63" grpId="0" animBg="1"/>
      <p:bldP spid="65" grpId="0" animBg="1"/>
      <p:bldP spid="66" grpId="0" animBg="1"/>
      <p:bldP spid="9241" grpId="0" animBg="1"/>
      <p:bldP spid="68" grpId="0" animBg="1"/>
      <p:bldP spid="34" grpId="0"/>
      <p:bldP spid="35" grpId="0"/>
      <p:bldP spid="3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Ä°lgili resi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3816597" cy="349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235600" y="3863878"/>
            <a:ext cx="45365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Elektroskoplar da Topraklanabilir.</a:t>
            </a:r>
          </a:p>
          <a:p>
            <a:r>
              <a:rPr lang="tr-TR" sz="2800" b="1" dirty="0" smtClean="0">
                <a:solidFill>
                  <a:srgbClr val="FF0000"/>
                </a:solidFill>
              </a:rPr>
              <a:t>Topraklanan ya da  dokunulan elektroskop nötrlenir.</a:t>
            </a:r>
            <a:endParaRPr lang="tr-TR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elektroskop Ã§alÄ±ÅmasÄ±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39915"/>
            <a:ext cx="4403973" cy="329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4605493" y="3863384"/>
            <a:ext cx="432928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Nötr Elektroskop topraklanma yapılarak (+) yükle yüklenmiş.                           </a:t>
            </a:r>
            <a:r>
              <a:rPr lang="tr-TR" b="1" dirty="0" smtClean="0"/>
              <a:t>(Cismin (-) yükü etkisiyle (+) yükler kalmış, (-) yükler toprağa akmıştır.)</a:t>
            </a:r>
            <a:endParaRPr lang="tr-TR" sz="2800" b="1" dirty="0"/>
          </a:p>
        </p:txBody>
      </p:sp>
      <p:sp>
        <p:nvSpPr>
          <p:cNvPr id="3" name="Metin kutusu 2"/>
          <p:cNvSpPr txBox="1"/>
          <p:nvPr/>
        </p:nvSpPr>
        <p:spPr>
          <a:xfrm>
            <a:off x="4283968" y="22057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Örnek: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2238562" y="6021288"/>
            <a:ext cx="6876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*** Etki altındaki yükler topraklanmaz***</a:t>
            </a:r>
            <a:endParaRPr lang="tr-TR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0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043608" y="1556792"/>
            <a:ext cx="6264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smtClean="0">
                <a:solidFill>
                  <a:srgbClr val="FF0000"/>
                </a:solidFill>
              </a:rPr>
              <a:t>PEKİŞTİRME SORULARI</a:t>
            </a:r>
            <a:endParaRPr lang="tr-TR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67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Ä°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780" y="-30044"/>
            <a:ext cx="7167266" cy="684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1619672" y="5662989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O</a:t>
            </a:r>
            <a:endParaRPr lang="tr-TR" sz="3600" b="1" dirty="0">
              <a:solidFill>
                <a:srgbClr val="FF0000"/>
              </a:solidFill>
            </a:endParaRPr>
          </a:p>
        </p:txBody>
      </p:sp>
      <p:grpSp>
        <p:nvGrpSpPr>
          <p:cNvPr id="3" name="Grup 2"/>
          <p:cNvGrpSpPr/>
          <p:nvPr/>
        </p:nvGrpSpPr>
        <p:grpSpPr>
          <a:xfrm>
            <a:off x="0" y="78392"/>
            <a:ext cx="8676456" cy="6813374"/>
            <a:chOff x="-252537" y="404664"/>
            <a:chExt cx="6429375" cy="5373216"/>
          </a:xfrm>
        </p:grpSpPr>
        <p:pic>
          <p:nvPicPr>
            <p:cNvPr id="2050" name="Picture 2" descr="elektriklenme sorularÄ± ile ilgili gÃ¶rsel sonuc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2537" y="404664"/>
              <a:ext cx="6429375" cy="5373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Dikdörtgen 1"/>
            <p:cNvSpPr/>
            <p:nvPr/>
          </p:nvSpPr>
          <p:spPr>
            <a:xfrm>
              <a:off x="-252537" y="404664"/>
              <a:ext cx="648073" cy="792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" name="Metin kutusu 3"/>
          <p:cNvSpPr txBox="1"/>
          <p:nvPr/>
        </p:nvSpPr>
        <p:spPr>
          <a:xfrm>
            <a:off x="539552" y="4798893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O</a:t>
            </a:r>
            <a:endParaRPr lang="tr-T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9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Ä°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32737"/>
            <a:ext cx="9001000" cy="682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67544" y="3901630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O</a:t>
            </a:r>
            <a:endParaRPr lang="tr-TR" sz="3600" b="1" dirty="0">
              <a:solidFill>
                <a:srgbClr val="FF0000"/>
              </a:solidFill>
            </a:endParaRPr>
          </a:p>
        </p:txBody>
      </p:sp>
      <p:grpSp>
        <p:nvGrpSpPr>
          <p:cNvPr id="3" name="Grup 2"/>
          <p:cNvGrpSpPr/>
          <p:nvPr/>
        </p:nvGrpSpPr>
        <p:grpSpPr>
          <a:xfrm>
            <a:off x="-32562" y="0"/>
            <a:ext cx="8565002" cy="6743269"/>
            <a:chOff x="-32562" y="1"/>
            <a:chExt cx="7776864" cy="6152950"/>
          </a:xfrm>
        </p:grpSpPr>
        <p:pic>
          <p:nvPicPr>
            <p:cNvPr id="3074" name="Picture 2" descr="Ä°lgili resi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562" y="1"/>
              <a:ext cx="7776864" cy="5805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Metin kutusu 1"/>
            <p:cNvSpPr txBox="1"/>
            <p:nvPr/>
          </p:nvSpPr>
          <p:spPr>
            <a:xfrm>
              <a:off x="107504" y="5691286"/>
              <a:ext cx="763679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sz="2400" b="1" dirty="0" smtClean="0"/>
                <a:t>    A) I                 B) II               C) I ve II                      D) I,II ve III              </a:t>
              </a:r>
              <a:endParaRPr lang="tr-TR" sz="2400" b="1" dirty="0"/>
            </a:p>
          </p:txBody>
        </p:sp>
      </p:grpSp>
      <p:sp>
        <p:nvSpPr>
          <p:cNvPr id="7" name="Metin kutusu 6"/>
          <p:cNvSpPr txBox="1"/>
          <p:nvPr/>
        </p:nvSpPr>
        <p:spPr>
          <a:xfrm>
            <a:off x="3491880" y="6165304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O</a:t>
            </a:r>
            <a:endParaRPr lang="tr-T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5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Ä°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8754"/>
            <a:ext cx="7186382" cy="672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555402" y="4869160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O</a:t>
            </a:r>
            <a:endParaRPr lang="tr-TR" sz="36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elektriklenme sorularÄ±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8754"/>
            <a:ext cx="8424936" cy="664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987450" y="4653136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O</a:t>
            </a:r>
            <a:endParaRPr lang="tr-T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5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Ä°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604448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41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lektriklenme sorularÄ±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712879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23528" y="4653136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O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51520" y="6224653"/>
            <a:ext cx="40324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124" name="Picture 4" descr="elektriklenme sorularÄ±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3649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4932040" y="4221088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O</a:t>
            </a:r>
            <a:endParaRPr lang="tr-T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70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/>
          <p:cNvGrpSpPr/>
          <p:nvPr/>
        </p:nvGrpSpPr>
        <p:grpSpPr>
          <a:xfrm>
            <a:off x="251520" y="188640"/>
            <a:ext cx="8438789" cy="5953125"/>
            <a:chOff x="395536" y="260648"/>
            <a:chExt cx="8438789" cy="5953125"/>
          </a:xfrm>
        </p:grpSpPr>
        <p:pic>
          <p:nvPicPr>
            <p:cNvPr id="6148" name="Picture 4" descr="elektroskop sorularÄ± ile ilgili gÃ¶rsel sonucu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60648"/>
              <a:ext cx="8438789" cy="595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Düz Bağlayıcı 2"/>
            <p:cNvCxnSpPr/>
            <p:nvPr/>
          </p:nvCxnSpPr>
          <p:spPr>
            <a:xfrm>
              <a:off x="2771800" y="999200"/>
              <a:ext cx="2160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Metin kutusu 6"/>
          <p:cNvSpPr txBox="1"/>
          <p:nvPr/>
        </p:nvSpPr>
        <p:spPr>
          <a:xfrm>
            <a:off x="899592" y="5600424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O</a:t>
            </a:r>
            <a:endParaRPr lang="tr-TR" sz="36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elektroskop sorularÄ±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9" y="188829"/>
            <a:ext cx="8640960" cy="59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etin kutusu 7"/>
          <p:cNvSpPr txBox="1"/>
          <p:nvPr/>
        </p:nvSpPr>
        <p:spPr>
          <a:xfrm>
            <a:off x="251520" y="5145751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O</a:t>
            </a:r>
            <a:endParaRPr lang="tr-T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46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urgun elektrik ve elektroskop sorularÄ±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1321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5004048" y="4941168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O</a:t>
            </a:r>
            <a:endParaRPr lang="tr-TR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durgun elektrik ve elektroskop sorularÄ±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381219" cy="618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323528" y="4152562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O</a:t>
            </a:r>
            <a:endParaRPr lang="tr-T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22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urgun elektrik ve elektroskop sorularÄ±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0891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11560" y="5301208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O</a:t>
            </a:r>
            <a:endParaRPr lang="tr-TR" sz="36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Ä°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0208"/>
            <a:ext cx="8341246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5004048" y="5334137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O</a:t>
            </a:r>
            <a:endParaRPr lang="tr-T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0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/>
          <p:cNvGrpSpPr/>
          <p:nvPr/>
        </p:nvGrpSpPr>
        <p:grpSpPr>
          <a:xfrm>
            <a:off x="611560" y="333076"/>
            <a:ext cx="8173888" cy="5702216"/>
            <a:chOff x="598240" y="527775"/>
            <a:chExt cx="8173888" cy="5702216"/>
          </a:xfrm>
        </p:grpSpPr>
        <p:pic>
          <p:nvPicPr>
            <p:cNvPr id="1030" name="Picture 6" descr="Ä°lgili resi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240" y="1050994"/>
              <a:ext cx="8173888" cy="5178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Metin kutusu 1"/>
            <p:cNvSpPr txBox="1"/>
            <p:nvPr/>
          </p:nvSpPr>
          <p:spPr>
            <a:xfrm>
              <a:off x="762217" y="527775"/>
              <a:ext cx="784887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sz="2800" b="1" dirty="0" smtClean="0"/>
                <a:t>Aşağıdaki şekil ve açıklamaların hangisi doğrudur?</a:t>
              </a:r>
              <a:endParaRPr lang="tr-TR" sz="2800" b="1" dirty="0"/>
            </a:p>
          </p:txBody>
        </p:sp>
      </p:grpSp>
      <p:sp>
        <p:nvSpPr>
          <p:cNvPr id="4" name="Metin kutusu 3"/>
          <p:cNvSpPr txBox="1"/>
          <p:nvPr/>
        </p:nvSpPr>
        <p:spPr>
          <a:xfrm>
            <a:off x="810498" y="980728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O</a:t>
            </a:r>
            <a:endParaRPr lang="tr-TR" sz="3600" b="1" dirty="0">
              <a:solidFill>
                <a:srgbClr val="FF0000"/>
              </a:solidFill>
            </a:endParaRPr>
          </a:p>
        </p:txBody>
      </p:sp>
      <p:grpSp>
        <p:nvGrpSpPr>
          <p:cNvPr id="7" name="Grup 6"/>
          <p:cNvGrpSpPr/>
          <p:nvPr/>
        </p:nvGrpSpPr>
        <p:grpSpPr>
          <a:xfrm>
            <a:off x="484567" y="302113"/>
            <a:ext cx="8300881" cy="6299154"/>
            <a:chOff x="323528" y="298198"/>
            <a:chExt cx="8300881" cy="6299154"/>
          </a:xfrm>
        </p:grpSpPr>
        <p:grpSp>
          <p:nvGrpSpPr>
            <p:cNvPr id="6" name="Grup 5"/>
            <p:cNvGrpSpPr/>
            <p:nvPr/>
          </p:nvGrpSpPr>
          <p:grpSpPr>
            <a:xfrm>
              <a:off x="323528" y="298198"/>
              <a:ext cx="8300881" cy="6299154"/>
              <a:chOff x="323528" y="298198"/>
              <a:chExt cx="8568952" cy="5931794"/>
            </a:xfrm>
          </p:grpSpPr>
          <p:pic>
            <p:nvPicPr>
              <p:cNvPr id="1026" name="Picture 2" descr="Ä°lgili resi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528" y="298198"/>
                <a:ext cx="8568952" cy="59317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Dikdörtgen 4"/>
              <p:cNvSpPr/>
              <p:nvPr/>
            </p:nvSpPr>
            <p:spPr>
              <a:xfrm>
                <a:off x="2734856" y="1475548"/>
                <a:ext cx="99716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10" name="Metin kutusu 9"/>
            <p:cNvSpPr txBox="1"/>
            <p:nvPr/>
          </p:nvSpPr>
          <p:spPr>
            <a:xfrm>
              <a:off x="6606403" y="1912500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>
                  <a:solidFill>
                    <a:srgbClr val="FF0000"/>
                  </a:solidFill>
                </a:rPr>
                <a:t>Nötr elektroskop</a:t>
              </a:r>
              <a:endParaRPr lang="tr-TR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Metin kutusu 8"/>
          <p:cNvSpPr txBox="1"/>
          <p:nvPr/>
        </p:nvSpPr>
        <p:spPr>
          <a:xfrm>
            <a:off x="4932040" y="5301208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O</a:t>
            </a:r>
            <a:endParaRPr lang="tr-T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0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899592" y="222993"/>
            <a:ext cx="6982896" cy="6056611"/>
            <a:chOff x="899592" y="222993"/>
            <a:chExt cx="6982896" cy="6056611"/>
          </a:xfrm>
        </p:grpSpPr>
        <p:grpSp>
          <p:nvGrpSpPr>
            <p:cNvPr id="3" name="Grup 2"/>
            <p:cNvGrpSpPr/>
            <p:nvPr/>
          </p:nvGrpSpPr>
          <p:grpSpPr>
            <a:xfrm>
              <a:off x="899592" y="222993"/>
              <a:ext cx="6768752" cy="6056611"/>
              <a:chOff x="1331640" y="332656"/>
              <a:chExt cx="7726382" cy="6056611"/>
            </a:xfrm>
          </p:grpSpPr>
          <p:pic>
            <p:nvPicPr>
              <p:cNvPr id="2052" name="Picture 4" descr="Ä°lgili resi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640" y="332656"/>
                <a:ext cx="7272808" cy="4680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Metin kutusu 1"/>
              <p:cNvSpPr txBox="1"/>
              <p:nvPr/>
            </p:nvSpPr>
            <p:spPr>
              <a:xfrm>
                <a:off x="1835696" y="5065828"/>
                <a:ext cx="7222326" cy="13234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r-TR" sz="2000" b="1" dirty="0" smtClean="0"/>
                  <a:t>Yukarıdaki bilgiye göre cisimlerin son durumu aşağıdakilerden hangisi yada hangileri gibi olabilir. </a:t>
                </a:r>
              </a:p>
              <a:p>
                <a:endParaRPr lang="tr-TR" sz="2000" b="1" dirty="0"/>
              </a:p>
              <a:p>
                <a:r>
                  <a:rPr lang="tr-TR" sz="2000" b="1" dirty="0"/>
                  <a:t> </a:t>
                </a:r>
                <a:r>
                  <a:rPr lang="tr-TR" sz="2000" b="1" dirty="0" smtClean="0"/>
                  <a:t>       A) I ve II          B) II ve III       C) Yalnız II       D) Yalnız III</a:t>
                </a:r>
                <a:endParaRPr lang="tr-TR" sz="2000" b="1" dirty="0"/>
              </a:p>
            </p:txBody>
          </p:sp>
        </p:grpSp>
        <p:sp>
          <p:nvSpPr>
            <p:cNvPr id="4" name="Metin kutusu 3"/>
            <p:cNvSpPr txBox="1"/>
            <p:nvPr/>
          </p:nvSpPr>
          <p:spPr>
            <a:xfrm>
              <a:off x="7197099" y="1656508"/>
              <a:ext cx="6853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ine</a:t>
              </a:r>
              <a:endParaRPr lang="tr-TR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8" name="Metin kutusu 7"/>
          <p:cNvSpPr txBox="1"/>
          <p:nvPr/>
        </p:nvSpPr>
        <p:spPr>
          <a:xfrm>
            <a:off x="3131840" y="5739635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O</a:t>
            </a:r>
            <a:endParaRPr lang="tr-TR" sz="36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elektriklenme sorularÄ±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2351"/>
            <a:ext cx="8280920" cy="626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etin kutusu 8"/>
          <p:cNvSpPr txBox="1"/>
          <p:nvPr/>
        </p:nvSpPr>
        <p:spPr>
          <a:xfrm>
            <a:off x="637388" y="5357037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O</a:t>
            </a:r>
            <a:endParaRPr lang="tr-T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61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971600" y="136499"/>
            <a:ext cx="7704856" cy="6408453"/>
            <a:chOff x="1115617" y="136500"/>
            <a:chExt cx="7704856" cy="6408453"/>
          </a:xfrm>
        </p:grpSpPr>
        <p:pic>
          <p:nvPicPr>
            <p:cNvPr id="4100" name="Picture 4" descr="Ä°lgili resi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7" y="194716"/>
              <a:ext cx="7704856" cy="6350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Dikdörtgen 3"/>
            <p:cNvSpPr/>
            <p:nvPr/>
          </p:nvSpPr>
          <p:spPr>
            <a:xfrm>
              <a:off x="1331641" y="136500"/>
              <a:ext cx="576063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8" name="Metin kutusu 7"/>
          <p:cNvSpPr txBox="1"/>
          <p:nvPr/>
        </p:nvSpPr>
        <p:spPr>
          <a:xfrm>
            <a:off x="1285460" y="4922696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O</a:t>
            </a:r>
            <a:endParaRPr lang="tr-TR" sz="3600" b="1" dirty="0">
              <a:solidFill>
                <a:srgbClr val="FF0000"/>
              </a:solidFill>
            </a:endParaRPr>
          </a:p>
        </p:txBody>
      </p:sp>
      <p:grpSp>
        <p:nvGrpSpPr>
          <p:cNvPr id="3" name="Grup 2"/>
          <p:cNvGrpSpPr/>
          <p:nvPr/>
        </p:nvGrpSpPr>
        <p:grpSpPr>
          <a:xfrm>
            <a:off x="611560" y="102559"/>
            <a:ext cx="8208912" cy="6741368"/>
            <a:chOff x="88319" y="0"/>
            <a:chExt cx="7580025" cy="6741368"/>
          </a:xfrm>
        </p:grpSpPr>
        <p:pic>
          <p:nvPicPr>
            <p:cNvPr id="4098" name="Picture 2" descr="Ä°lgili resi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19" y="6075"/>
              <a:ext cx="7272808" cy="6618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Dikdörtgen 1"/>
            <p:cNvSpPr/>
            <p:nvPr/>
          </p:nvSpPr>
          <p:spPr>
            <a:xfrm>
              <a:off x="7164288" y="0"/>
              <a:ext cx="504056" cy="6741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9" name="Metin kutusu 8"/>
          <p:cNvSpPr txBox="1"/>
          <p:nvPr/>
        </p:nvSpPr>
        <p:spPr>
          <a:xfrm>
            <a:off x="630032" y="4337396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O</a:t>
            </a:r>
            <a:endParaRPr lang="tr-T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77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lektriklenme sorularÄ±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4151"/>
            <a:ext cx="7809309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411760" y="5446965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O</a:t>
            </a:r>
            <a:endParaRPr lang="tr-T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4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imza yen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40879">
            <a:off x="7097713" y="4686300"/>
            <a:ext cx="1566862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Dikdörtgen"/>
          <p:cNvSpPr/>
          <p:nvPr/>
        </p:nvSpPr>
        <p:spPr>
          <a:xfrm rot="20045266">
            <a:off x="1875770" y="1143356"/>
            <a:ext cx="3134191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tr-TR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Düzenleyen</a:t>
            </a:r>
          </a:p>
        </p:txBody>
      </p:sp>
      <p:grpSp>
        <p:nvGrpSpPr>
          <p:cNvPr id="3" name="Grup 6"/>
          <p:cNvGrpSpPr>
            <a:grpSpLocks/>
          </p:cNvGrpSpPr>
          <p:nvPr/>
        </p:nvGrpSpPr>
        <p:grpSpPr bwMode="auto">
          <a:xfrm>
            <a:off x="761697" y="2565400"/>
            <a:ext cx="6612243" cy="2543175"/>
            <a:chOff x="761599" y="2564904"/>
            <a:chExt cx="6612289" cy="2543175"/>
          </a:xfrm>
        </p:grpSpPr>
        <p:pic>
          <p:nvPicPr>
            <p:cNvPr id="52229" name="Picture 6" descr="http://cache2.allpostersimages.com/p/LRG/65/6538/BJZ4100Z/posterler/everything-about-a-person-bbq-sauc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2564904"/>
              <a:ext cx="3810000" cy="254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2230" name="Grup 2"/>
            <p:cNvGrpSpPr>
              <a:grpSpLocks/>
            </p:cNvGrpSpPr>
            <p:nvPr/>
          </p:nvGrpSpPr>
          <p:grpSpPr bwMode="auto">
            <a:xfrm>
              <a:off x="761599" y="2962716"/>
              <a:ext cx="6441458" cy="1747549"/>
              <a:chOff x="1819415" y="2967334"/>
              <a:chExt cx="5715247" cy="1747549"/>
            </a:xfrm>
          </p:grpSpPr>
          <p:graphicFrame>
            <p:nvGraphicFramePr>
              <p:cNvPr id="4" name="3 Diyagram"/>
              <p:cNvGraphicFramePr/>
              <p:nvPr>
                <p:extLst>
                  <p:ext uri="{D42A27DB-BD31-4B8C-83A1-F6EECF244321}">
                    <p14:modId xmlns:p14="http://schemas.microsoft.com/office/powerpoint/2010/main" val="178464799"/>
                  </p:ext>
                </p:extLst>
              </p:nvPr>
            </p:nvGraphicFramePr>
            <p:xfrm>
              <a:off x="1899538" y="2967334"/>
              <a:ext cx="5635124" cy="174754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sp>
            <p:nvSpPr>
              <p:cNvPr id="2" name="Dikdörtgen 1"/>
              <p:cNvSpPr/>
              <p:nvPr/>
            </p:nvSpPr>
            <p:spPr>
              <a:xfrm>
                <a:off x="1819415" y="2996952"/>
                <a:ext cx="2358509" cy="1200329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tr-TR" sz="36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Monotype Corsiva" pitchFamily="66" charset="0"/>
                  </a:rPr>
                  <a:t>İSMAİL </a:t>
                </a:r>
              </a:p>
              <a:p>
                <a:pPr algn="ctr">
                  <a:defRPr/>
                </a:pPr>
                <a:r>
                  <a:rPr lang="tr-TR" sz="36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Monotype Corsiva" pitchFamily="66" charset="0"/>
                  </a:rPr>
                  <a:t>DEMİROK</a:t>
                </a:r>
                <a:endParaRPr lang="tr-TR" sz="3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881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4041" y="19535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tr-TR" sz="2800" b="1" dirty="0" smtClean="0">
                <a:solidFill>
                  <a:srgbClr val="FF0000"/>
                </a:solidFill>
              </a:rPr>
              <a:t>ELEKTRİKLENMENİN ZARARLARI DA OLABİLİR</a:t>
            </a:r>
            <a:endParaRPr lang="tr-TR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elektriklenmenin zararlarÄ±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2" y="1964604"/>
            <a:ext cx="2555776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ektriklenmenin zararlarÄ±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031" y="3815006"/>
            <a:ext cx="3406289" cy="206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lektriklenmenin zararlarÄ± ile ilgili gÃ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602" y="126279"/>
            <a:ext cx="17526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Ä°lgili resi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369" y="4509120"/>
            <a:ext cx="3138632" cy="235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Ä°lgili resi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129" y="4181872"/>
            <a:ext cx="2836239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0" y="2041589"/>
            <a:ext cx="52565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000" b="1" dirty="0" smtClean="0"/>
              <a:t>Küçük elektrik çarpmaları(arada toprağa basmak gerekir)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000" b="1" dirty="0" smtClean="0"/>
              <a:t>Elbiselerin birbirine yapışması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000" b="1" dirty="0" smtClean="0"/>
              <a:t>Elektronik araç ile ölçmede hatalar, elektronik sistemlerde sorunlar.(zeminler elektrostatik kaplama yapılır)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000" b="1" dirty="0" smtClean="0"/>
              <a:t>Akaryakıt istasyonunda oluşacak küçük kıvılcımlar(Gaz dolum noktalarında topraklama bulunur)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000" b="1" dirty="0" smtClean="0"/>
              <a:t>Akaryakıt taşıyan araçlarda yanmalar(Bu nedenle tankerlerde yere değen zincir bulunur)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000" b="1" dirty="0" smtClean="0"/>
              <a:t>Yıldırımın düştüğü yeri yakması(Paratoner bu nedenle koruyucudur)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tr-TR" sz="2000" b="1" dirty="0"/>
          </a:p>
        </p:txBody>
      </p:sp>
      <p:pic>
        <p:nvPicPr>
          <p:cNvPr id="1036" name="Picture 12" descr="Ä°lgili resi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963" y="1162535"/>
            <a:ext cx="3784421" cy="351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13226" y="836712"/>
            <a:ext cx="6996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Bazen durgun elektriğin (statik elektrik) zararları da olabilir. Küçük te olsa kıvılcım çıkarması ya da elektrik yükünün bir bölgede toplanması zarar verebilir.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246070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8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267744" y="188640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ELEKTRİK YÜKLERİ</a:t>
            </a:r>
            <a:endParaRPr lang="tr-TR" sz="3200" dirty="0">
              <a:solidFill>
                <a:srgbClr val="FF0000"/>
              </a:solidFill>
            </a:endParaRPr>
          </a:p>
          <a:p>
            <a:pPr algn="ctr"/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80974" y="764704"/>
            <a:ext cx="885552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Atomun yapısında atom altı parçacıklar da dediğimiz </a:t>
            </a:r>
            <a:r>
              <a:rPr lang="tr-TR" sz="2400" dirty="0">
                <a:solidFill>
                  <a:srgbClr val="FF0000"/>
                </a:solidFill>
              </a:rPr>
              <a:t>proton nötron </a:t>
            </a:r>
            <a:r>
              <a:rPr lang="tr-TR" sz="2400" dirty="0"/>
              <a:t>ve </a:t>
            </a:r>
            <a:r>
              <a:rPr lang="tr-TR" sz="2400" dirty="0">
                <a:solidFill>
                  <a:srgbClr val="FF0000"/>
                </a:solidFill>
              </a:rPr>
              <a:t>elektron</a:t>
            </a:r>
            <a:r>
              <a:rPr lang="tr-TR" sz="2400" dirty="0"/>
              <a:t> bulunur. Proton ve nötron çekirdekte bulunduğu için hareketsizdir. Elektronlar ise katmanlarda hareketlidir. </a:t>
            </a:r>
          </a:p>
          <a:p>
            <a:r>
              <a:rPr lang="tr-TR" sz="800" dirty="0"/>
              <a:t> </a:t>
            </a:r>
          </a:p>
          <a:p>
            <a:r>
              <a:rPr lang="tr-TR" sz="2400" dirty="0"/>
              <a:t>Bir atomda, (+ ) yüklü tanecikler olan </a:t>
            </a:r>
            <a:r>
              <a:rPr lang="tr-TR" sz="2400" b="1" dirty="0">
                <a:solidFill>
                  <a:srgbClr val="FF0000"/>
                </a:solidFill>
              </a:rPr>
              <a:t>protonlar hareketsiz</a:t>
            </a:r>
            <a:r>
              <a:rPr lang="tr-TR" sz="2400" dirty="0"/>
              <a:t> olduğu için (+) yük sayısı değişmez. Ama </a:t>
            </a:r>
            <a:r>
              <a:rPr lang="tr-TR" sz="2400" b="1" dirty="0">
                <a:solidFill>
                  <a:srgbClr val="FF0000"/>
                </a:solidFill>
              </a:rPr>
              <a:t>(-) yüklü elektronlar hareket </a:t>
            </a:r>
            <a:r>
              <a:rPr lang="tr-TR" sz="2400" b="1" dirty="0" smtClean="0">
                <a:solidFill>
                  <a:srgbClr val="FF0000"/>
                </a:solidFill>
              </a:rPr>
              <a:t>edebildiği</a:t>
            </a:r>
            <a:r>
              <a:rPr lang="tr-TR" sz="2400" dirty="0" smtClean="0"/>
              <a:t>, kolayca alınıp verildiği için atomun </a:t>
            </a:r>
            <a:r>
              <a:rPr lang="tr-TR" sz="2400" dirty="0"/>
              <a:t>(-) yük sayısı değişebilir</a:t>
            </a:r>
            <a:r>
              <a:rPr lang="tr-TR" sz="2400" dirty="0" smtClean="0"/>
              <a:t>.</a:t>
            </a:r>
          </a:p>
          <a:p>
            <a:r>
              <a:rPr lang="tr-TR" sz="2400" dirty="0" smtClean="0"/>
              <a:t>	</a:t>
            </a:r>
            <a:r>
              <a:rPr lang="tr-TR" sz="2400" b="1" dirty="0" smtClean="0"/>
              <a:t>Maddenin yükünü elektronlar belirler diyebiliriz.</a:t>
            </a:r>
            <a:endParaRPr lang="tr-TR" sz="2400" b="1" dirty="0"/>
          </a:p>
          <a:p>
            <a:endParaRPr lang="tr-TR" sz="2400" dirty="0"/>
          </a:p>
        </p:txBody>
      </p:sp>
      <p:pic>
        <p:nvPicPr>
          <p:cNvPr id="4098" name="Resim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22574"/>
            <a:ext cx="5910585" cy="245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Resim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4" y="3668841"/>
            <a:ext cx="3094882" cy="307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Ä°lgili resi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2" y="3668568"/>
            <a:ext cx="3131066" cy="307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79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6871" y="332656"/>
            <a:ext cx="5904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Cisimlerin yük durumları sahip oldukları </a:t>
            </a:r>
            <a:r>
              <a:rPr lang="tr-TR" sz="2400" b="1" dirty="0" smtClean="0">
                <a:solidFill>
                  <a:srgbClr val="FF0000"/>
                </a:solidFill>
              </a:rPr>
              <a:t>     (+) </a:t>
            </a:r>
            <a:r>
              <a:rPr lang="tr-TR" sz="2400" b="1" dirty="0">
                <a:solidFill>
                  <a:srgbClr val="FF0000"/>
                </a:solidFill>
              </a:rPr>
              <a:t>ve (-) yüklerinin miktarına göre belirlenir.</a:t>
            </a:r>
          </a:p>
          <a:p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0" y="137307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Bir cismin yük </a:t>
            </a:r>
            <a:r>
              <a:rPr lang="tr-TR" sz="2000" b="1" dirty="0" err="1" smtClean="0"/>
              <a:t>durumu,sahip</a:t>
            </a:r>
            <a:r>
              <a:rPr lang="tr-TR" sz="2000" b="1" dirty="0" smtClean="0"/>
              <a:t> </a:t>
            </a:r>
            <a:r>
              <a:rPr lang="tr-TR" sz="2000" b="1" dirty="0"/>
              <a:t>olduğu (+) ve (-) yük miktarına göre 3 farklı şekildedir.</a:t>
            </a:r>
          </a:p>
        </p:txBody>
      </p:sp>
      <p:sp>
        <p:nvSpPr>
          <p:cNvPr id="4" name="Metin Kutusu 2"/>
          <p:cNvSpPr txBox="1">
            <a:spLocks noChangeArrowheads="1"/>
          </p:cNvSpPr>
          <p:nvPr/>
        </p:nvSpPr>
        <p:spPr bwMode="auto">
          <a:xfrm>
            <a:off x="0" y="1916832"/>
            <a:ext cx="3275856" cy="1825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Cisimde pozitif       (+) yük sayısı              negatif yük (-) sayısına eşitse cisim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NÖTR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dür.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altLang="tr-T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(+) = (-)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tr-TR" altLang="tr-T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tr-TR" altLang="tr-T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tr-TR" altLang="tr-T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tr-TR" altLang="tr-T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275856" y="1916832"/>
            <a:ext cx="2952328" cy="3662541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2800" b="1" dirty="0"/>
              <a:t>Cisimde </a:t>
            </a:r>
            <a:r>
              <a:rPr lang="tr-TR" sz="2800" b="1" dirty="0" smtClean="0"/>
              <a:t>pozitif (+) </a:t>
            </a:r>
            <a:r>
              <a:rPr lang="tr-TR" sz="2800" b="1" dirty="0"/>
              <a:t>yük sayısı              negatif yük (-) sayısından </a:t>
            </a:r>
            <a:r>
              <a:rPr lang="tr-TR" sz="2800" b="1" dirty="0" smtClean="0"/>
              <a:t>fazla         </a:t>
            </a:r>
          </a:p>
          <a:p>
            <a:pPr algn="ctr"/>
            <a:r>
              <a:rPr lang="tr-TR" sz="2800" b="1" dirty="0" smtClean="0"/>
              <a:t>ise </a:t>
            </a:r>
            <a:r>
              <a:rPr lang="tr-TR" sz="2800" b="1" dirty="0"/>
              <a:t>cisim </a:t>
            </a:r>
            <a:r>
              <a:rPr lang="tr-TR" sz="2800" b="1" dirty="0" smtClean="0"/>
              <a:t>  </a:t>
            </a:r>
          </a:p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POZİTİF </a:t>
            </a:r>
            <a:r>
              <a:rPr lang="tr-TR" sz="2800" b="1" dirty="0">
                <a:solidFill>
                  <a:srgbClr val="FF0000"/>
                </a:solidFill>
              </a:rPr>
              <a:t>YÜKLÜ </a:t>
            </a:r>
            <a:endParaRPr lang="tr-TR" sz="2800" b="1" dirty="0"/>
          </a:p>
          <a:p>
            <a:pPr algn="ctr"/>
            <a:r>
              <a:rPr lang="tr-TR" sz="3200" b="1" dirty="0" smtClean="0"/>
              <a:t>(+) </a:t>
            </a:r>
            <a:r>
              <a:rPr lang="tr-TR" sz="3200" b="1" dirty="0"/>
              <a:t>&gt; </a:t>
            </a:r>
            <a:r>
              <a:rPr lang="tr-TR" sz="3200" b="1" dirty="0" smtClean="0"/>
              <a:t>(-)</a:t>
            </a:r>
          </a:p>
          <a:p>
            <a:pPr algn="ctr"/>
            <a:endParaRPr lang="tr-TR" sz="3200" b="1" dirty="0"/>
          </a:p>
        </p:txBody>
      </p:sp>
      <p:sp>
        <p:nvSpPr>
          <p:cNvPr id="7" name="Metin Kutusu 2"/>
          <p:cNvSpPr txBox="1">
            <a:spLocks noChangeArrowheads="1"/>
          </p:cNvSpPr>
          <p:nvPr/>
        </p:nvSpPr>
        <p:spPr bwMode="auto">
          <a:xfrm>
            <a:off x="6228184" y="1928666"/>
            <a:ext cx="2808311" cy="43546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Cisimde negatif yük (-) sayısı pozitif(+) yük sayısından fazla</a:t>
            </a:r>
            <a:r>
              <a:rPr kumimoji="0" lang="tr-TR" altLang="tr-T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ise cisim                    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NEGATİF YÜKLÜ </a:t>
            </a:r>
            <a:endParaRPr kumimoji="0" lang="tr-TR" altLang="tr-T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altLang="tr-T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(+) &lt; (-)</a:t>
            </a:r>
            <a:endParaRPr kumimoji="0" lang="tr-TR" altLang="tr-T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tr-TR" altLang="tr-T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tr-TR" altLang="tr-T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tr-TR" altLang="tr-T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7" name="Picture 7" descr="http://www.fenodevi.com/wp-content/uploads/2012/05/fenodevi.com-elektrostatik-pozitif-yuklu-cis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301208"/>
            <a:ext cx="273630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ttp://www.fenodevi.com/wp-content/uploads/2012/05/fenodevi.com-elektrostatik-negatif-yuklu-cisi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528" y="5316951"/>
            <a:ext cx="2425824" cy="150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 4"/>
          <p:cNvGrpSpPr/>
          <p:nvPr/>
        </p:nvGrpSpPr>
        <p:grpSpPr>
          <a:xfrm>
            <a:off x="728653" y="5157192"/>
            <a:ext cx="2214086" cy="1584176"/>
            <a:chOff x="728653" y="5157192"/>
            <a:chExt cx="2214086" cy="1584176"/>
          </a:xfrm>
        </p:grpSpPr>
        <p:pic>
          <p:nvPicPr>
            <p:cNvPr id="5125" name="Picture 5" descr="http://www.fenodevi.com/wp-content/uploads/2012/05/fenodevi.com-elektrostatik-yuksuz-cisim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53" y="5157192"/>
              <a:ext cx="2214086" cy="1584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Metin kutusu 7"/>
            <p:cNvSpPr txBox="1"/>
            <p:nvPr/>
          </p:nvSpPr>
          <p:spPr>
            <a:xfrm>
              <a:off x="1295636" y="6165304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 smtClean="0"/>
                <a:t>N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39227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3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/>
          <p:cNvGrpSpPr/>
          <p:nvPr/>
        </p:nvGrpSpPr>
        <p:grpSpPr>
          <a:xfrm>
            <a:off x="0" y="-243408"/>
            <a:ext cx="9144000" cy="6696744"/>
            <a:chOff x="0" y="-243408"/>
            <a:chExt cx="9144000" cy="6696744"/>
          </a:xfrm>
        </p:grpSpPr>
        <p:grpSp>
          <p:nvGrpSpPr>
            <p:cNvPr id="4" name="Grup 3"/>
            <p:cNvGrpSpPr/>
            <p:nvPr/>
          </p:nvGrpSpPr>
          <p:grpSpPr>
            <a:xfrm>
              <a:off x="0" y="-243408"/>
              <a:ext cx="9144000" cy="6696744"/>
              <a:chOff x="0" y="260648"/>
              <a:chExt cx="9144000" cy="6696744"/>
            </a:xfrm>
          </p:grpSpPr>
          <p:pic>
            <p:nvPicPr>
              <p:cNvPr id="7170" name="Picture 2" descr="elektrik yÃ¼k miktarlarÄ± ile ilgili gÃ¶rsel sonucu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60040"/>
                <a:ext cx="9095890" cy="65973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Dikdörtgen 1"/>
              <p:cNvSpPr/>
              <p:nvPr/>
            </p:nvSpPr>
            <p:spPr>
              <a:xfrm>
                <a:off x="0" y="6002816"/>
                <a:ext cx="9095890" cy="8367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3" name="Dikdörtgen 2"/>
              <p:cNvSpPr/>
              <p:nvPr/>
            </p:nvSpPr>
            <p:spPr>
              <a:xfrm>
                <a:off x="0" y="260648"/>
                <a:ext cx="9144000" cy="15841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9" name="Metin kutusu 8"/>
            <p:cNvSpPr txBox="1"/>
            <p:nvPr/>
          </p:nvSpPr>
          <p:spPr>
            <a:xfrm>
              <a:off x="101220" y="555278"/>
              <a:ext cx="28083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dirty="0" smtClean="0">
                  <a:solidFill>
                    <a:srgbClr val="FF0000"/>
                  </a:solidFill>
                </a:rPr>
                <a:t>1</a:t>
              </a:r>
              <a:endParaRPr lang="tr-TR" sz="3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" name="Metin kutusu 4"/>
          <p:cNvSpPr txBox="1"/>
          <p:nvPr/>
        </p:nvSpPr>
        <p:spPr>
          <a:xfrm>
            <a:off x="101220" y="5516089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>
                <a:solidFill>
                  <a:srgbClr val="FF0000"/>
                </a:solidFill>
              </a:rPr>
              <a:t>Negatif yüklü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347864" y="559395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>
                <a:solidFill>
                  <a:srgbClr val="FF0000"/>
                </a:solidFill>
              </a:rPr>
              <a:t>Pozitif yüklü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6588224" y="5689141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>
                <a:solidFill>
                  <a:srgbClr val="FF0000"/>
                </a:solidFill>
              </a:rPr>
              <a:t>Nötr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3347864" y="694437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>
                <a:solidFill>
                  <a:srgbClr val="FF0000"/>
                </a:solidFill>
              </a:rPr>
              <a:t>2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6335688" y="70938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>
                <a:solidFill>
                  <a:srgbClr val="FF0000"/>
                </a:solidFill>
              </a:rPr>
              <a:t>3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236216" y="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rgbClr val="FF0000"/>
                </a:solidFill>
              </a:rPr>
              <a:t>ÖRNEK</a:t>
            </a:r>
            <a:endParaRPr lang="tr-T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092029" y="244205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YÜKLERİN OLUŞUMU:</a:t>
            </a: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95536" y="714848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Cisimlerde (+) ve (-) yükler bulunur. (+) yükler hareketsizdir. </a:t>
            </a:r>
            <a:endParaRPr lang="tr-TR" sz="2000" b="1" dirty="0" smtClean="0"/>
          </a:p>
          <a:p>
            <a:r>
              <a:rPr lang="tr-TR" sz="2000" b="1" dirty="0" smtClean="0"/>
              <a:t>Cisimlerin </a:t>
            </a:r>
            <a:r>
              <a:rPr lang="tr-TR" sz="2000" b="1" dirty="0"/>
              <a:t>yükünü değiştiren (-) </a:t>
            </a:r>
            <a:r>
              <a:rPr lang="tr-TR" sz="2000" b="1" dirty="0" smtClean="0"/>
              <a:t>yüklerdir</a:t>
            </a:r>
            <a:r>
              <a:rPr lang="tr-TR" sz="2000" b="1" dirty="0"/>
              <a:t> </a:t>
            </a:r>
            <a:r>
              <a:rPr lang="tr-TR" sz="2000" b="1" dirty="0" smtClean="0"/>
              <a:t>yani elektronlardır.</a:t>
            </a:r>
            <a:endParaRPr lang="tr-TR" sz="2000" b="1" dirty="0"/>
          </a:p>
          <a:p>
            <a:endParaRPr lang="tr-TR" sz="2000" b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995187" y="1552639"/>
            <a:ext cx="7681269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Nötr bir cisim </a:t>
            </a:r>
            <a:r>
              <a:rPr lang="tr-TR" sz="2800" b="1" dirty="0" smtClean="0">
                <a:solidFill>
                  <a:srgbClr val="FF0000"/>
                </a:solidFill>
              </a:rPr>
              <a:t>elektron alırsa, (-)yük fazlalaşır.</a:t>
            </a:r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sz="2800" b="1" dirty="0" smtClean="0">
                <a:solidFill>
                  <a:srgbClr val="FF0000"/>
                </a:solidFill>
              </a:rPr>
              <a:t>                           Negatif </a:t>
            </a:r>
            <a:r>
              <a:rPr lang="tr-TR" sz="2800" b="1" dirty="0">
                <a:solidFill>
                  <a:srgbClr val="FF0000"/>
                </a:solidFill>
              </a:rPr>
              <a:t>yüklü olur</a:t>
            </a:r>
            <a:r>
              <a:rPr lang="tr-TR" sz="2800" b="1" dirty="0" smtClean="0">
                <a:solidFill>
                  <a:srgbClr val="FF0000"/>
                </a:solidFill>
              </a:rPr>
              <a:t>.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</a:p>
          <a:p>
            <a:r>
              <a:rPr lang="tr-TR" sz="900" b="1" dirty="0">
                <a:solidFill>
                  <a:srgbClr val="FF0000"/>
                </a:solidFill>
              </a:rPr>
              <a:t> </a:t>
            </a:r>
          </a:p>
          <a:p>
            <a:pPr lvl="0"/>
            <a:r>
              <a:rPr lang="tr-TR" sz="2800" b="1" dirty="0">
                <a:solidFill>
                  <a:srgbClr val="FF0000"/>
                </a:solidFill>
              </a:rPr>
              <a:t>Nötr bir cisim </a:t>
            </a:r>
            <a:r>
              <a:rPr lang="tr-TR" sz="2800" b="1" dirty="0" smtClean="0">
                <a:solidFill>
                  <a:srgbClr val="FF0000"/>
                </a:solidFill>
              </a:rPr>
              <a:t>elektron verirse (-) </a:t>
            </a:r>
            <a:r>
              <a:rPr lang="tr-TR" sz="2800" b="1" dirty="0">
                <a:solidFill>
                  <a:srgbClr val="FF0000"/>
                </a:solidFill>
              </a:rPr>
              <a:t>yük </a:t>
            </a:r>
            <a:r>
              <a:rPr lang="tr-TR" sz="2800" b="1" dirty="0" smtClean="0">
                <a:solidFill>
                  <a:srgbClr val="FF0000"/>
                </a:solidFill>
              </a:rPr>
              <a:t>azalır, proton sayısı, (+) yük fazla olur.</a:t>
            </a:r>
          </a:p>
          <a:p>
            <a:pPr lvl="0"/>
            <a:r>
              <a:rPr lang="tr-TR" sz="2800" b="1" dirty="0" smtClean="0">
                <a:solidFill>
                  <a:srgbClr val="FF0000"/>
                </a:solidFill>
              </a:rPr>
              <a:t>                           Pozitif </a:t>
            </a:r>
            <a:r>
              <a:rPr lang="tr-TR" sz="2800" b="1" dirty="0">
                <a:solidFill>
                  <a:srgbClr val="FF0000"/>
                </a:solidFill>
              </a:rPr>
              <a:t>yüklü olur</a:t>
            </a:r>
            <a:r>
              <a:rPr lang="tr-TR" sz="2800" b="1" dirty="0" smtClean="0">
                <a:solidFill>
                  <a:srgbClr val="FF0000"/>
                </a:solidFill>
              </a:rPr>
              <a:t>.</a:t>
            </a:r>
          </a:p>
          <a:p>
            <a:endParaRPr lang="tr-TR" sz="2800" b="1" dirty="0" smtClean="0"/>
          </a:p>
          <a:p>
            <a:r>
              <a:rPr lang="tr-TR" sz="2800" b="1" dirty="0" smtClean="0"/>
              <a:t>Bu  </a:t>
            </a:r>
            <a:r>
              <a:rPr lang="tr-TR" sz="2800" b="1" dirty="0"/>
              <a:t>bilgilerden de anlaşılacağı gibi bir cismin </a:t>
            </a:r>
            <a:r>
              <a:rPr lang="tr-TR" sz="2800" b="1" dirty="0" smtClean="0"/>
              <a:t>proton sayısı ((+) yükü)  asla </a:t>
            </a:r>
            <a:r>
              <a:rPr lang="tr-TR" sz="2800" b="1" dirty="0"/>
              <a:t>değişmez. Sadece </a:t>
            </a:r>
            <a:r>
              <a:rPr lang="tr-TR" sz="2800" b="1" dirty="0" smtClean="0"/>
              <a:t>elektron ((-) yüklü tanecik)  alınır </a:t>
            </a:r>
            <a:r>
              <a:rPr lang="tr-TR" sz="2800" b="1" dirty="0"/>
              <a:t>yada </a:t>
            </a:r>
            <a:r>
              <a:rPr lang="tr-TR" sz="2800" b="1" dirty="0" smtClean="0"/>
              <a:t>verilir</a:t>
            </a:r>
            <a:r>
              <a:rPr lang="tr-TR" sz="2800" b="1" dirty="0"/>
              <a:t>.</a:t>
            </a:r>
          </a:p>
          <a:p>
            <a:pPr lvl="0"/>
            <a:endParaRPr lang="tr-T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8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 36"/>
          <p:cNvGrpSpPr/>
          <p:nvPr/>
        </p:nvGrpSpPr>
        <p:grpSpPr>
          <a:xfrm>
            <a:off x="35496" y="0"/>
            <a:ext cx="9073008" cy="6741368"/>
            <a:chOff x="35496" y="0"/>
            <a:chExt cx="9073008" cy="6741368"/>
          </a:xfrm>
        </p:grpSpPr>
        <p:grpSp>
          <p:nvGrpSpPr>
            <p:cNvPr id="35" name="Grup 34"/>
            <p:cNvGrpSpPr/>
            <p:nvPr/>
          </p:nvGrpSpPr>
          <p:grpSpPr>
            <a:xfrm>
              <a:off x="35496" y="0"/>
              <a:ext cx="9073008" cy="6741368"/>
              <a:chOff x="35496" y="0"/>
              <a:chExt cx="9073008" cy="6741368"/>
            </a:xfrm>
          </p:grpSpPr>
          <p:grpSp>
            <p:nvGrpSpPr>
              <p:cNvPr id="3" name="Grup 2"/>
              <p:cNvGrpSpPr/>
              <p:nvPr/>
            </p:nvGrpSpPr>
            <p:grpSpPr>
              <a:xfrm>
                <a:off x="35496" y="0"/>
                <a:ext cx="9073008" cy="6741368"/>
                <a:chOff x="35496" y="0"/>
                <a:chExt cx="9073008" cy="6741368"/>
              </a:xfrm>
            </p:grpSpPr>
            <p:pic>
              <p:nvPicPr>
                <p:cNvPr id="2052" name="Picture 4" descr="+ yÃ¼k ve  - yÃ¼k etkileÅimi ile ilgili gÃ¶rsel sonucu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496" y="0"/>
                  <a:ext cx="9073008" cy="67413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Dikdörtgen 1"/>
                <p:cNvSpPr/>
                <p:nvPr/>
              </p:nvSpPr>
              <p:spPr>
                <a:xfrm>
                  <a:off x="7380312" y="5949280"/>
                  <a:ext cx="1728192" cy="7920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</p:grpSp>
          <p:sp>
            <p:nvSpPr>
              <p:cNvPr id="13" name="Dikdörtgen 12"/>
              <p:cNvSpPr/>
              <p:nvPr/>
            </p:nvSpPr>
            <p:spPr>
              <a:xfrm>
                <a:off x="6100168" y="1268760"/>
                <a:ext cx="2989864" cy="10801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36" name="Dikdörtgen 35"/>
            <p:cNvSpPr/>
            <p:nvPr/>
          </p:nvSpPr>
          <p:spPr>
            <a:xfrm>
              <a:off x="6100168" y="3807512"/>
              <a:ext cx="2989864" cy="989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" name="Metin kutusu 3"/>
          <p:cNvSpPr txBox="1"/>
          <p:nvPr/>
        </p:nvSpPr>
        <p:spPr>
          <a:xfrm>
            <a:off x="2456060" y="116632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/>
              <a:t>+</a:t>
            </a:r>
            <a:endParaRPr lang="tr-TR" sz="4000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6230064" y="116632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/>
              <a:t>+</a:t>
            </a:r>
            <a:endParaRPr lang="tr-TR" sz="4000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2452472" y="3807512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/>
              <a:t>+</a:t>
            </a:r>
            <a:endParaRPr lang="tr-TR" sz="4000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233048" y="2588415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/>
              <a:t>+</a:t>
            </a:r>
            <a:endParaRPr lang="tr-TR" sz="4000" b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233048" y="103243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/>
              <a:t>+</a:t>
            </a:r>
            <a:endParaRPr lang="tr-TR" sz="4000" b="1" dirty="0"/>
          </a:p>
        </p:txBody>
      </p:sp>
      <p:cxnSp>
        <p:nvCxnSpPr>
          <p:cNvPr id="6" name="Düz Bağlayıcı 5"/>
          <p:cNvCxnSpPr/>
          <p:nvPr/>
        </p:nvCxnSpPr>
        <p:spPr>
          <a:xfrm flipH="1">
            <a:off x="340120" y="1770611"/>
            <a:ext cx="21602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 flipH="1">
            <a:off x="2559811" y="2978575"/>
            <a:ext cx="21602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16"/>
          <p:cNvCxnSpPr/>
          <p:nvPr/>
        </p:nvCxnSpPr>
        <p:spPr>
          <a:xfrm flipH="1">
            <a:off x="2564695" y="1774503"/>
            <a:ext cx="21602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 flipH="1">
            <a:off x="340120" y="4211852"/>
            <a:ext cx="21602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Düz Bağlayıcı 18"/>
          <p:cNvCxnSpPr/>
          <p:nvPr/>
        </p:nvCxnSpPr>
        <p:spPr>
          <a:xfrm flipH="1">
            <a:off x="6332784" y="2991703"/>
            <a:ext cx="21602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33048" y="5373216"/>
            <a:ext cx="450520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Oval 22"/>
          <p:cNvSpPr/>
          <p:nvPr/>
        </p:nvSpPr>
        <p:spPr>
          <a:xfrm>
            <a:off x="2420996" y="5309592"/>
            <a:ext cx="450520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Oval 23"/>
          <p:cNvSpPr/>
          <p:nvPr/>
        </p:nvSpPr>
        <p:spPr>
          <a:xfrm>
            <a:off x="6183884" y="4086308"/>
            <a:ext cx="450520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Oval 24"/>
          <p:cNvSpPr/>
          <p:nvPr/>
        </p:nvSpPr>
        <p:spPr>
          <a:xfrm>
            <a:off x="8431784" y="376956"/>
            <a:ext cx="450520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Oval 25"/>
          <p:cNvSpPr/>
          <p:nvPr/>
        </p:nvSpPr>
        <p:spPr>
          <a:xfrm>
            <a:off x="6209712" y="1612527"/>
            <a:ext cx="450520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Oval 26"/>
          <p:cNvSpPr/>
          <p:nvPr/>
        </p:nvSpPr>
        <p:spPr>
          <a:xfrm>
            <a:off x="8431784" y="2834346"/>
            <a:ext cx="450520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90912" y="5281173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Nötr</a:t>
            </a:r>
            <a:endParaRPr lang="tr-TR" sz="2000" b="1" dirty="0"/>
          </a:p>
        </p:txBody>
      </p:sp>
      <p:sp>
        <p:nvSpPr>
          <p:cNvPr id="28" name="Metin kutusu 27"/>
          <p:cNvSpPr txBox="1"/>
          <p:nvPr/>
        </p:nvSpPr>
        <p:spPr>
          <a:xfrm>
            <a:off x="8307180" y="284913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Nötr</a:t>
            </a:r>
            <a:endParaRPr lang="tr-TR" sz="2000" b="1" dirty="0"/>
          </a:p>
        </p:txBody>
      </p:sp>
      <p:sp>
        <p:nvSpPr>
          <p:cNvPr id="30" name="Metin kutusu 29"/>
          <p:cNvSpPr txBox="1"/>
          <p:nvPr/>
        </p:nvSpPr>
        <p:spPr>
          <a:xfrm>
            <a:off x="8297944" y="2742303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Nötr</a:t>
            </a:r>
            <a:endParaRPr lang="tr-TR" sz="2000" b="1" dirty="0"/>
          </a:p>
        </p:txBody>
      </p:sp>
      <p:sp>
        <p:nvSpPr>
          <p:cNvPr id="32" name="Metin kutusu 31"/>
          <p:cNvSpPr txBox="1"/>
          <p:nvPr/>
        </p:nvSpPr>
        <p:spPr>
          <a:xfrm>
            <a:off x="2313607" y="523351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Nötr</a:t>
            </a:r>
            <a:endParaRPr lang="tr-TR" sz="2000" b="1" dirty="0"/>
          </a:p>
        </p:txBody>
      </p:sp>
      <p:sp>
        <p:nvSpPr>
          <p:cNvPr id="22" name="Metin kutusu 21"/>
          <p:cNvSpPr txBox="1"/>
          <p:nvPr/>
        </p:nvSpPr>
        <p:spPr>
          <a:xfrm>
            <a:off x="3347864" y="685023"/>
            <a:ext cx="25922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AYNI TÜR YÜKLER BİRİBİRİNİ İTER</a:t>
            </a:r>
          </a:p>
          <a:p>
            <a:pPr algn="ctr"/>
            <a:endParaRPr lang="tr-TR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ZIT YÜKLER BİRBİRİNİ ÇEKER.</a:t>
            </a:r>
            <a:endParaRPr lang="tr-TR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419872" y="484968"/>
            <a:ext cx="2520280" cy="23493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Dikdörtgen 32"/>
          <p:cNvSpPr/>
          <p:nvPr/>
        </p:nvSpPr>
        <p:spPr>
          <a:xfrm>
            <a:off x="3419872" y="3068960"/>
            <a:ext cx="2520280" cy="23493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Metin kutusu 33"/>
          <p:cNvSpPr txBox="1"/>
          <p:nvPr/>
        </p:nvSpPr>
        <p:spPr>
          <a:xfrm>
            <a:off x="6230064" y="3789040"/>
            <a:ext cx="2734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YÜKLÜ CİSİMLER NÖTR CİSMİ ÇEKER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39" name="Dikdörtgen 38"/>
          <p:cNvSpPr/>
          <p:nvPr/>
        </p:nvSpPr>
        <p:spPr>
          <a:xfrm>
            <a:off x="6209712" y="3717032"/>
            <a:ext cx="2754776" cy="17013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704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" grpId="0" animBg="1"/>
      <p:bldP spid="33" grpId="0" animBg="1"/>
      <p:bldP spid="34" grpId="0"/>
      <p:bldP spid="39" grpId="0" animBg="1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985</Words>
  <Application>Microsoft Office PowerPoint</Application>
  <PresentationFormat>Ekran Gösterisi (4:3)</PresentationFormat>
  <Paragraphs>223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39" baseType="lpstr">
      <vt:lpstr>Ofis Teması</vt:lpstr>
      <vt:lpstr>PowerPoint Sunusu</vt:lpstr>
      <vt:lpstr>PowerPoint Sunusu</vt:lpstr>
      <vt:lpstr>PowerPoint Sunusu</vt:lpstr>
      <vt:lpstr>ELEKTRİKLENMENİN ZARARLARI DA OLABİLİR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Fen Bilimleri Lab</dc:creator>
  <cp:lastModifiedBy>Fen Bilimleri Lab</cp:lastModifiedBy>
  <cp:revision>95</cp:revision>
  <dcterms:created xsi:type="dcterms:W3CDTF">2018-03-29T12:04:14Z</dcterms:created>
  <dcterms:modified xsi:type="dcterms:W3CDTF">2018-04-12T12:22:40Z</dcterms:modified>
</cp:coreProperties>
</file>