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0"/>
  </p:notesMasterIdLst>
  <p:handoutMasterIdLst>
    <p:handoutMasterId r:id="rId101"/>
  </p:handout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69" r:id="rId15"/>
    <p:sldId id="270" r:id="rId16"/>
    <p:sldId id="271" r:id="rId17"/>
    <p:sldId id="272" r:id="rId18"/>
    <p:sldId id="273"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8" r:id="rId42"/>
    <p:sldId id="299" r:id="rId43"/>
    <p:sldId id="300" r:id="rId44"/>
    <p:sldId id="308" r:id="rId45"/>
    <p:sldId id="301" r:id="rId46"/>
    <p:sldId id="302" r:id="rId47"/>
    <p:sldId id="303" r:id="rId48"/>
    <p:sldId id="304" r:id="rId49"/>
    <p:sldId id="305" r:id="rId50"/>
    <p:sldId id="306" r:id="rId51"/>
    <p:sldId id="307"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3" r:id="rId86"/>
    <p:sldId id="344" r:id="rId87"/>
    <p:sldId id="345" r:id="rId88"/>
    <p:sldId id="346" r:id="rId89"/>
    <p:sldId id="347" r:id="rId90"/>
    <p:sldId id="348" r:id="rId91"/>
    <p:sldId id="349" r:id="rId92"/>
    <p:sldId id="350" r:id="rId93"/>
    <p:sldId id="351" r:id="rId94"/>
    <p:sldId id="352" r:id="rId95"/>
    <p:sldId id="353" r:id="rId96"/>
    <p:sldId id="354" r:id="rId97"/>
    <p:sldId id="355" r:id="rId98"/>
    <p:sldId id="356" r:id="rId99"/>
  </p:sldIdLst>
  <p:sldSz cx="9144000" cy="6858000" type="screen4x3"/>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79C9427C-4FB0-435B-98B0-68D7070AE058}" type="datetimeFigureOut">
              <a:rPr lang="tr-TR" smtClean="0"/>
              <a:pPr/>
              <a:t>02.05.2018</a:t>
            </a:fld>
            <a:endParaRPr lang="tr-TR"/>
          </a:p>
        </p:txBody>
      </p:sp>
      <p:sp>
        <p:nvSpPr>
          <p:cNvPr id="4" name="Altbilgi Yer Tutucusu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37283F75-9CFF-4638-AD6D-1075D13517B0}" type="slidenum">
              <a:rPr lang="tr-TR" smtClean="0"/>
              <a:pPr/>
              <a:t>‹#›</a:t>
            </a:fld>
            <a:endParaRPr lang="tr-TR"/>
          </a:p>
        </p:txBody>
      </p:sp>
    </p:spTree>
    <p:extLst>
      <p:ext uri="{BB962C8B-B14F-4D97-AF65-F5344CB8AC3E}">
        <p14:creationId xmlns:p14="http://schemas.microsoft.com/office/powerpoint/2010/main" xmlns="" val="41101044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01CC7E6E-D661-42CB-A526-3CDCD4C04F1E}" type="datetimeFigureOut">
              <a:rPr lang="tr-TR" smtClean="0"/>
              <a:pPr/>
              <a:t>02.05.2018</a:t>
            </a:fld>
            <a:endParaRPr lang="tr-TR"/>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E182EDA9-9B98-4AE4-A322-CFD83C1CEC4E}" type="slidenum">
              <a:rPr lang="tr-TR" smtClean="0"/>
              <a:pPr/>
              <a:t>‹#›</a:t>
            </a:fld>
            <a:endParaRPr lang="tr-TR"/>
          </a:p>
        </p:txBody>
      </p:sp>
    </p:spTree>
    <p:extLst>
      <p:ext uri="{BB962C8B-B14F-4D97-AF65-F5344CB8AC3E}">
        <p14:creationId xmlns:p14="http://schemas.microsoft.com/office/powerpoint/2010/main" xmlns="" val="2470403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182EDA9-9B98-4AE4-A322-CFD83C1CEC4E}" type="slidenum">
              <a:rPr lang="tr-TR" smtClean="0"/>
              <a:pPr/>
              <a:t>62</a:t>
            </a:fld>
            <a:endParaRPr lang="tr-TR"/>
          </a:p>
        </p:txBody>
      </p:sp>
    </p:spTree>
    <p:extLst>
      <p:ext uri="{BB962C8B-B14F-4D97-AF65-F5344CB8AC3E}">
        <p14:creationId xmlns:p14="http://schemas.microsoft.com/office/powerpoint/2010/main" xmlns="" val="3310521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2B50F883-2109-4F19-97AC-CCC8E541E402}" type="datetimeFigureOut">
              <a:rPr lang="tr-TR" smtClean="0"/>
              <a:pPr/>
              <a:t>02.05.2018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3BCD47A-C529-41C6-9ECB-39CB94338D57}"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2B50F883-2109-4F19-97AC-CCC8E541E402}" type="datetimeFigureOut">
              <a:rPr lang="tr-TR" smtClean="0"/>
              <a:pPr/>
              <a:t>02.05.2018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3BCD47A-C529-41C6-9ECB-39CB94338D57}"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2B50F883-2109-4F19-97AC-CCC8E541E402}" type="datetimeFigureOut">
              <a:rPr lang="tr-TR" smtClean="0"/>
              <a:pPr/>
              <a:t>02.05.2018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3BCD47A-C529-41C6-9ECB-39CB94338D57}"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2B50F883-2109-4F19-97AC-CCC8E541E402}" type="datetimeFigureOut">
              <a:rPr lang="tr-TR" smtClean="0"/>
              <a:pPr/>
              <a:t>02.05.2018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3BCD47A-C529-41C6-9ECB-39CB94338D57}"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2B50F883-2109-4F19-97AC-CCC8E541E402}" type="datetimeFigureOut">
              <a:rPr lang="tr-TR" smtClean="0"/>
              <a:pPr/>
              <a:t>02.05.2018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3BCD47A-C529-41C6-9ECB-39CB94338D57}"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2B50F883-2109-4F19-97AC-CCC8E541E402}" type="datetimeFigureOut">
              <a:rPr lang="tr-TR" smtClean="0"/>
              <a:pPr/>
              <a:t>02.05.2018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3BCD47A-C529-41C6-9ECB-39CB94338D57}"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2B50F883-2109-4F19-97AC-CCC8E541E402}" type="datetimeFigureOut">
              <a:rPr lang="tr-TR" smtClean="0"/>
              <a:pPr/>
              <a:t>02.05.2018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43BCD47A-C529-41C6-9ECB-39CB94338D57}"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2B50F883-2109-4F19-97AC-CCC8E541E402}" type="datetimeFigureOut">
              <a:rPr lang="tr-TR" smtClean="0"/>
              <a:pPr/>
              <a:t>02.05.2018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43BCD47A-C529-41C6-9ECB-39CB94338D57}"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2B50F883-2109-4F19-97AC-CCC8E541E402}" type="datetimeFigureOut">
              <a:rPr lang="tr-TR" smtClean="0"/>
              <a:pPr/>
              <a:t>02.05.2018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43BCD47A-C529-41C6-9ECB-39CB94338D57}"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2B50F883-2109-4F19-97AC-CCC8E541E402}" type="datetimeFigureOut">
              <a:rPr lang="tr-TR" smtClean="0"/>
              <a:pPr/>
              <a:t>02.05.2018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3BCD47A-C529-41C6-9ECB-39CB94338D57}"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2B50F883-2109-4F19-97AC-CCC8E541E402}" type="datetimeFigureOut">
              <a:rPr lang="tr-TR" smtClean="0"/>
              <a:pPr/>
              <a:t>02.05.2018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3BCD47A-C529-41C6-9ECB-39CB94338D57}"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50F883-2109-4F19-97AC-CCC8E541E402}" type="datetimeFigureOut">
              <a:rPr lang="tr-TR" smtClean="0"/>
              <a:pPr/>
              <a:t>02.05.2018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BCD47A-C529-41C6-9ECB-39CB94338D57}"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aljazeera.com.tr/makale/%C3%BClke-profili-ermenistan"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aljazeera.com.tr/makale/%C3%BClke-profili-pakista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aljazeera.com.tr/makale/%C3%BClke-profili-%C3%A7in-halk-cumhuriyeti"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aljazeera.com.tr/makale/%C3%BClke-profili-pakistan" TargetMode="External"/><Relationship Id="rId2" Type="http://schemas.openxmlformats.org/officeDocument/2006/relationships/hyperlink" Target="http://aljazeera.com.tr/makale/%C3%BClke-profili-japonya"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normAutofit/>
          </a:bodyPr>
          <a:lstStyle/>
          <a:p>
            <a:r>
              <a:rPr lang="tr-TR" sz="6000" dirty="0" smtClean="0"/>
              <a:t>8.ÜNİTE</a:t>
            </a:r>
            <a:endParaRPr lang="tr-TR" sz="6000" dirty="0"/>
          </a:p>
        </p:txBody>
      </p:sp>
      <p:sp>
        <p:nvSpPr>
          <p:cNvPr id="3" name="2 Alt Başlık"/>
          <p:cNvSpPr>
            <a:spLocks noGrp="1"/>
          </p:cNvSpPr>
          <p:nvPr>
            <p:ph type="subTitle" idx="1"/>
          </p:nvPr>
        </p:nvSpPr>
        <p:spPr/>
        <p:txBody>
          <a:bodyPr>
            <a:normAutofit fontScale="92500"/>
          </a:bodyPr>
          <a:lstStyle/>
          <a:p>
            <a:r>
              <a:rPr lang="tr-TR" sz="4400" dirty="0" smtClean="0">
                <a:solidFill>
                  <a:srgbClr val="FF0000"/>
                </a:solidFill>
              </a:rPr>
              <a:t>DEPREM VE HAVA OLAYLARI  DÜNYA VE EVREN </a:t>
            </a:r>
            <a:endParaRPr lang="tr-TR" sz="4400"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FAY ÇEŞİTLERİ</a:t>
            </a:r>
            <a:endParaRPr lang="tr-TR" dirty="0"/>
          </a:p>
        </p:txBody>
      </p:sp>
      <p:sp>
        <p:nvSpPr>
          <p:cNvPr id="3" name="2 İçerik Yer Tutucusu"/>
          <p:cNvSpPr>
            <a:spLocks noGrp="1"/>
          </p:cNvSpPr>
          <p:nvPr>
            <p:ph idx="1"/>
          </p:nvPr>
        </p:nvSpPr>
        <p:spPr/>
        <p:txBody>
          <a:bodyPr/>
          <a:lstStyle/>
          <a:p>
            <a:endParaRPr lang="tr-TR" dirty="0" smtClean="0"/>
          </a:p>
          <a:p>
            <a:endParaRPr lang="tr-TR" dirty="0"/>
          </a:p>
          <a:p>
            <a:r>
              <a:rPr lang="tr-TR" dirty="0" smtClean="0"/>
              <a:t>NORMAL FAY </a:t>
            </a:r>
          </a:p>
          <a:p>
            <a:r>
              <a:rPr lang="tr-TR" dirty="0" smtClean="0"/>
              <a:t>BİNDİRME (TERS) FAYI</a:t>
            </a:r>
          </a:p>
          <a:p>
            <a:r>
              <a:rPr lang="tr-TR" dirty="0" smtClean="0"/>
              <a:t>YANAL ATIMLI FAY </a:t>
            </a:r>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NORMAL FAY </a:t>
            </a:r>
            <a:endParaRPr lang="tr-TR" dirty="0"/>
          </a:p>
        </p:txBody>
      </p:sp>
      <p:sp>
        <p:nvSpPr>
          <p:cNvPr id="3" name="2 İçerik Yer Tutucusu"/>
          <p:cNvSpPr>
            <a:spLocks noGrp="1"/>
          </p:cNvSpPr>
          <p:nvPr>
            <p:ph idx="1"/>
          </p:nvPr>
        </p:nvSpPr>
        <p:spPr/>
        <p:txBody>
          <a:bodyPr/>
          <a:lstStyle/>
          <a:p>
            <a:r>
              <a:rPr lang="tr-TR" dirty="0" smtClean="0"/>
              <a:t>Yer kabuğunun yatay çekme kuvvetine kuvvetine maruz kalması ile meydana gelir. Bir blok diğerine göre aşağı doğru kayar. </a:t>
            </a:r>
            <a:endParaRPr lang="tr-TR" dirty="0"/>
          </a:p>
        </p:txBody>
      </p:sp>
      <p:pic>
        <p:nvPicPr>
          <p:cNvPr id="4" name="3 Resim" descr="Normal Fay.jpg"/>
          <p:cNvPicPr>
            <a:picLocks noChangeAspect="1"/>
          </p:cNvPicPr>
          <p:nvPr/>
        </p:nvPicPr>
        <p:blipFill>
          <a:blip r:embed="rId2" cstate="print"/>
          <a:stretch>
            <a:fillRect/>
          </a:stretch>
        </p:blipFill>
        <p:spPr>
          <a:xfrm>
            <a:off x="971600" y="3284984"/>
            <a:ext cx="6336704" cy="273630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YANAL ATILIMLI FAY </a:t>
            </a:r>
            <a:endParaRPr lang="tr-TR" dirty="0"/>
          </a:p>
        </p:txBody>
      </p:sp>
      <p:sp>
        <p:nvSpPr>
          <p:cNvPr id="3" name="2 İçerik Yer Tutucusu"/>
          <p:cNvSpPr>
            <a:spLocks noGrp="1"/>
          </p:cNvSpPr>
          <p:nvPr>
            <p:ph idx="1"/>
          </p:nvPr>
        </p:nvSpPr>
        <p:spPr/>
        <p:txBody>
          <a:bodyPr/>
          <a:lstStyle/>
          <a:p>
            <a:r>
              <a:rPr lang="tr-TR" dirty="0" smtClean="0"/>
              <a:t>Zıt yönlü yatay kuvvetlerinin yer kabuğunu bir doğrultuda kırması ile meydana gelir. Bloklar aynı doğrultu üzerinde zıt yönlere hareket eder. Sağ atılımlı veya sol atılımlı olabilir.</a:t>
            </a:r>
            <a:endParaRPr lang="tr-TR" dirty="0"/>
          </a:p>
        </p:txBody>
      </p:sp>
      <p:pic>
        <p:nvPicPr>
          <p:cNvPr id="4" name="3 Resim" descr="ykfl_1416327.jpg"/>
          <p:cNvPicPr>
            <a:picLocks noChangeAspect="1"/>
          </p:cNvPicPr>
          <p:nvPr/>
        </p:nvPicPr>
        <p:blipFill>
          <a:blip r:embed="rId2" cstate="print"/>
          <a:stretch>
            <a:fillRect/>
          </a:stretch>
        </p:blipFill>
        <p:spPr>
          <a:xfrm>
            <a:off x="1043608" y="3789040"/>
            <a:ext cx="7056784" cy="284386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TERS FAY </a:t>
            </a:r>
            <a:endParaRPr lang="tr-TR" dirty="0"/>
          </a:p>
        </p:txBody>
      </p:sp>
      <p:sp>
        <p:nvSpPr>
          <p:cNvPr id="3" name="2 İçerik Yer Tutucusu"/>
          <p:cNvSpPr>
            <a:spLocks noGrp="1"/>
          </p:cNvSpPr>
          <p:nvPr>
            <p:ph idx="1"/>
          </p:nvPr>
        </p:nvSpPr>
        <p:spPr/>
        <p:txBody>
          <a:bodyPr/>
          <a:lstStyle/>
          <a:p>
            <a:r>
              <a:rPr lang="tr-TR" dirty="0" smtClean="0"/>
              <a:t>Yer kabuğunun basınç kuvvetine maruz kalması ile meydana gelir. Bir blok diğerinin üzerine doğru kayar.</a:t>
            </a:r>
            <a:endParaRPr lang="tr-TR" dirty="0"/>
          </a:p>
        </p:txBody>
      </p:sp>
      <p:pic>
        <p:nvPicPr>
          <p:cNvPr id="4" name="3 Resim" descr="5.jpg"/>
          <p:cNvPicPr>
            <a:picLocks noChangeAspect="1"/>
          </p:cNvPicPr>
          <p:nvPr/>
        </p:nvPicPr>
        <p:blipFill>
          <a:blip r:embed="rId2" cstate="print"/>
          <a:stretch>
            <a:fillRect/>
          </a:stretch>
        </p:blipFill>
        <p:spPr>
          <a:xfrm>
            <a:off x="768099" y="3284984"/>
            <a:ext cx="7203931" cy="280831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DEPREM ÇEŞİTLERİ</a:t>
            </a:r>
            <a:endParaRPr lang="tr-TR" dirty="0"/>
          </a:p>
        </p:txBody>
      </p:sp>
      <p:sp>
        <p:nvSpPr>
          <p:cNvPr id="3" name="2 İçerik Yer Tutucusu"/>
          <p:cNvSpPr>
            <a:spLocks noGrp="1"/>
          </p:cNvSpPr>
          <p:nvPr>
            <p:ph idx="1"/>
          </p:nvPr>
        </p:nvSpPr>
        <p:spPr/>
        <p:txBody>
          <a:bodyPr/>
          <a:lstStyle/>
          <a:p>
            <a:endParaRPr lang="tr-TR" dirty="0" smtClean="0"/>
          </a:p>
          <a:p>
            <a:endParaRPr lang="tr-TR" dirty="0" smtClean="0"/>
          </a:p>
          <a:p>
            <a:r>
              <a:rPr lang="tr-TR" dirty="0" smtClean="0"/>
              <a:t>ÖNCÜ DEPREMLER</a:t>
            </a:r>
          </a:p>
          <a:p>
            <a:r>
              <a:rPr lang="tr-TR" dirty="0" smtClean="0"/>
              <a:t>ARTÇI DEPREMLER</a:t>
            </a:r>
            <a:endParaRPr lang="tr-T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ÖNCÜ DEPREM </a:t>
            </a:r>
            <a:endParaRPr lang="tr-TR" dirty="0"/>
          </a:p>
        </p:txBody>
      </p:sp>
      <p:sp>
        <p:nvSpPr>
          <p:cNvPr id="3" name="2 İçerik Yer Tutucusu"/>
          <p:cNvSpPr>
            <a:spLocks noGrp="1"/>
          </p:cNvSpPr>
          <p:nvPr>
            <p:ph idx="1"/>
          </p:nvPr>
        </p:nvSpPr>
        <p:spPr/>
        <p:txBody>
          <a:bodyPr/>
          <a:lstStyle/>
          <a:p>
            <a:r>
              <a:rPr lang="tr-TR" dirty="0" smtClean="0"/>
              <a:t>Bazen büyük bir depremden önce küçük sarsıntılar olur. Bu küçük sarsıntılara </a:t>
            </a:r>
            <a:r>
              <a:rPr lang="tr-TR" dirty="0" smtClean="0">
                <a:solidFill>
                  <a:srgbClr val="FF0000"/>
                </a:solidFill>
              </a:rPr>
              <a:t>öncü deprem </a:t>
            </a:r>
            <a:r>
              <a:rPr lang="tr-TR" dirty="0" smtClean="0"/>
              <a:t>denir.</a:t>
            </a:r>
            <a:endParaRPr lang="tr-T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ARTÇI DEPREM </a:t>
            </a:r>
            <a:endParaRPr lang="tr-TR" dirty="0"/>
          </a:p>
        </p:txBody>
      </p:sp>
      <p:sp>
        <p:nvSpPr>
          <p:cNvPr id="3" name="2 İçerik Yer Tutucusu"/>
          <p:cNvSpPr>
            <a:spLocks noGrp="1"/>
          </p:cNvSpPr>
          <p:nvPr>
            <p:ph idx="1"/>
          </p:nvPr>
        </p:nvSpPr>
        <p:spPr/>
        <p:txBody>
          <a:bodyPr>
            <a:normAutofit lnSpcReduction="10000"/>
          </a:bodyPr>
          <a:lstStyle/>
          <a:p>
            <a:r>
              <a:rPr lang="tr-TR" dirty="0" smtClean="0"/>
              <a:t>Asıl depremden sonra olan ve daha az şiddetli gerçekleşen depremlerdir .</a:t>
            </a:r>
          </a:p>
          <a:p>
            <a:r>
              <a:rPr lang="tr-TR" dirty="0" smtClean="0"/>
              <a:t> Büyük bir depremden sonra aylarca sürebilen ana sarsıntıdan daha küçük ve giderek araları açılan ve büyüklükleri azalan bir dizi sarsıntılar olmaktadır </a:t>
            </a:r>
          </a:p>
          <a:p>
            <a:r>
              <a:rPr lang="tr-TR" dirty="0" smtClean="0"/>
              <a:t>Artçı sarsıntılar ana sarsıntıdan yırtılmış fay hattı üzerinde bulunan değişik yerlerdeki gerilmelerin dağılımı nedeniyle oluşmaktadır.</a:t>
            </a:r>
            <a:endParaRPr lang="tr-T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DEPREMİN ŞİDDETİ VE BÜYÜKLÜĞÜ</a:t>
            </a:r>
            <a:endParaRPr lang="tr-TR" dirty="0"/>
          </a:p>
        </p:txBody>
      </p:sp>
      <p:sp>
        <p:nvSpPr>
          <p:cNvPr id="3" name="2 İçerik Yer Tutucusu"/>
          <p:cNvSpPr>
            <a:spLocks noGrp="1"/>
          </p:cNvSpPr>
          <p:nvPr>
            <p:ph idx="1"/>
          </p:nvPr>
        </p:nvSpPr>
        <p:spPr/>
        <p:txBody>
          <a:bodyPr/>
          <a:lstStyle/>
          <a:p>
            <a:r>
              <a:rPr lang="tr-TR" dirty="0" smtClean="0"/>
              <a:t>Depremin gücü ya da boyutu iki yolla ölçülür </a:t>
            </a:r>
          </a:p>
          <a:p>
            <a:r>
              <a:rPr lang="tr-TR" dirty="0" smtClean="0"/>
              <a:t>Depremin </a:t>
            </a:r>
            <a:r>
              <a:rPr lang="tr-TR" dirty="0" smtClean="0">
                <a:solidFill>
                  <a:srgbClr val="FF0000"/>
                </a:solidFill>
              </a:rPr>
              <a:t>şiddeti </a:t>
            </a:r>
          </a:p>
          <a:p>
            <a:r>
              <a:rPr lang="tr-TR" dirty="0" smtClean="0"/>
              <a:t>Depremin </a:t>
            </a:r>
            <a:r>
              <a:rPr lang="tr-TR" dirty="0" smtClean="0">
                <a:solidFill>
                  <a:srgbClr val="FF0000"/>
                </a:solidFill>
              </a:rPr>
              <a:t>büyüklüğü </a:t>
            </a:r>
            <a:endParaRPr lang="tr-T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DEPREMİN ŞİDDETİ</a:t>
            </a:r>
            <a:endParaRPr lang="tr-TR" dirty="0"/>
          </a:p>
        </p:txBody>
      </p:sp>
      <p:sp>
        <p:nvSpPr>
          <p:cNvPr id="3" name="2 İçerik Yer Tutucusu"/>
          <p:cNvSpPr>
            <a:spLocks noGrp="1"/>
          </p:cNvSpPr>
          <p:nvPr>
            <p:ph idx="1"/>
          </p:nvPr>
        </p:nvSpPr>
        <p:spPr/>
        <p:txBody>
          <a:bodyPr/>
          <a:lstStyle/>
          <a:p>
            <a:r>
              <a:rPr lang="tr-TR" dirty="0" smtClean="0"/>
              <a:t>Depremin ne tür ve </a:t>
            </a:r>
            <a:r>
              <a:rPr lang="tr-TR" dirty="0" err="1" smtClean="0"/>
              <a:t>nekadar</a:t>
            </a:r>
            <a:r>
              <a:rPr lang="tr-TR" dirty="0" smtClean="0"/>
              <a:t> zarar verdiğini ölçmeyi amaçlayan , yani depremin insanlar , binalar ve doğa üzerindeki etkilerini saptayan yöntem </a:t>
            </a:r>
            <a:r>
              <a:rPr lang="tr-TR" dirty="0" smtClean="0">
                <a:solidFill>
                  <a:srgbClr val="FF0000"/>
                </a:solidFill>
              </a:rPr>
              <a:t>şiddet ölçümüdür.</a:t>
            </a:r>
          </a:p>
          <a:p>
            <a:r>
              <a:rPr lang="tr-TR" dirty="0" smtClean="0">
                <a:solidFill>
                  <a:srgbClr val="FF0000"/>
                </a:solidFill>
              </a:rPr>
              <a:t>ŞİDDET </a:t>
            </a:r>
            <a:r>
              <a:rPr lang="tr-TR" dirty="0" smtClean="0"/>
              <a:t>depremin kaynağındaki büyüklüğü hakkında matematiksel bilgi vermez sadece depremin hasarını belirtir.</a:t>
            </a:r>
            <a:endParaRPr lang="tr-T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BİR BÖLGEDEKİ DEPREMİN ŞİDDETİ </a:t>
            </a:r>
            <a:endParaRPr lang="tr-TR" dirty="0"/>
          </a:p>
        </p:txBody>
      </p:sp>
      <p:sp>
        <p:nvSpPr>
          <p:cNvPr id="3" name="2 İçerik Yer Tutucusu"/>
          <p:cNvSpPr>
            <a:spLocks noGrp="1"/>
          </p:cNvSpPr>
          <p:nvPr>
            <p:ph idx="1"/>
          </p:nvPr>
        </p:nvSpPr>
        <p:spPr/>
        <p:txBody>
          <a:bodyPr/>
          <a:lstStyle/>
          <a:p>
            <a:r>
              <a:rPr lang="tr-TR" dirty="0" smtClean="0">
                <a:solidFill>
                  <a:srgbClr val="FF0000"/>
                </a:solidFill>
              </a:rPr>
              <a:t>Depremin büyüklüğüne </a:t>
            </a:r>
          </a:p>
          <a:p>
            <a:r>
              <a:rPr lang="tr-TR" dirty="0" smtClean="0">
                <a:solidFill>
                  <a:srgbClr val="FF0000"/>
                </a:solidFill>
              </a:rPr>
              <a:t>Jeolojik koşullara </a:t>
            </a:r>
          </a:p>
          <a:p>
            <a:r>
              <a:rPr lang="tr-TR" dirty="0" smtClean="0">
                <a:solidFill>
                  <a:srgbClr val="FF0000"/>
                </a:solidFill>
              </a:rPr>
              <a:t>Bina türlerine </a:t>
            </a:r>
          </a:p>
          <a:p>
            <a:r>
              <a:rPr lang="tr-TR" dirty="0" smtClean="0">
                <a:solidFill>
                  <a:srgbClr val="FF0000"/>
                </a:solidFill>
              </a:rPr>
              <a:t>Kaynaktan uzaklığa</a:t>
            </a:r>
          </a:p>
          <a:p>
            <a:r>
              <a:rPr lang="tr-TR" dirty="0" smtClean="0">
                <a:solidFill>
                  <a:srgbClr val="FF0000"/>
                </a:solidFill>
              </a:rPr>
              <a:t>Depremden etkilenen insan sayısına </a:t>
            </a:r>
          </a:p>
          <a:p>
            <a:r>
              <a:rPr lang="tr-TR" dirty="0" smtClean="0">
                <a:solidFill>
                  <a:srgbClr val="FF0000"/>
                </a:solidFill>
              </a:rPr>
              <a:t>Gözlem yapan insanların deneyimine bağlı olarak değişebilir.</a:t>
            </a:r>
            <a:endParaRPr lang="tr-TR"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DEPREM İLE İLGİLİ GENEL BİLGİLER</a:t>
            </a:r>
            <a:endParaRPr lang="tr-TR" dirty="0"/>
          </a:p>
        </p:txBody>
      </p:sp>
      <p:sp>
        <p:nvSpPr>
          <p:cNvPr id="3" name="2 İçerik Yer Tutucusu"/>
          <p:cNvSpPr>
            <a:spLocks noGrp="1"/>
          </p:cNvSpPr>
          <p:nvPr>
            <p:ph idx="1"/>
          </p:nvPr>
        </p:nvSpPr>
        <p:spPr/>
        <p:txBody>
          <a:bodyPr/>
          <a:lstStyle/>
          <a:p>
            <a:r>
              <a:rPr lang="tr-TR" dirty="0" smtClean="0"/>
              <a:t>Depremin nasıl ve neden oluştuğunu anlamak için öncelikle yerkürenin iç yapısını bilmek gerekir </a:t>
            </a:r>
          </a:p>
          <a:p>
            <a:r>
              <a:rPr lang="tr-TR" dirty="0" smtClean="0"/>
              <a:t>Yerkürenin dış kısmında yaklaşık 70-100 km kalınlığında bir </a:t>
            </a:r>
            <a:r>
              <a:rPr lang="tr-TR" u="sng" dirty="0" smtClean="0"/>
              <a:t>taş küre </a:t>
            </a:r>
            <a:r>
              <a:rPr lang="tr-TR" dirty="0" smtClean="0"/>
              <a:t>vardır </a:t>
            </a:r>
          </a:p>
          <a:p>
            <a:r>
              <a:rPr lang="tr-TR" dirty="0" smtClean="0"/>
              <a:t>Taş kürenin diğer bir </a:t>
            </a:r>
            <a:r>
              <a:rPr lang="tr-TR" dirty="0" err="1" smtClean="0"/>
              <a:t>ismide</a:t>
            </a:r>
            <a:r>
              <a:rPr lang="tr-TR" dirty="0" smtClean="0"/>
              <a:t> </a:t>
            </a:r>
            <a:r>
              <a:rPr lang="tr-TR" dirty="0" smtClean="0">
                <a:solidFill>
                  <a:srgbClr val="FF0000"/>
                </a:solidFill>
              </a:rPr>
              <a:t>LİTOSFER </a:t>
            </a:r>
            <a:r>
              <a:rPr lang="tr-TR" dirty="0" err="1" smtClean="0"/>
              <a:t>dir</a:t>
            </a:r>
            <a:endParaRPr lang="tr-T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DEPREMİN ŞİDDETİ ROMEN RAKAMLARI İLE </a:t>
            </a:r>
            <a:r>
              <a:rPr lang="tr-TR" dirty="0" smtClean="0">
                <a:solidFill>
                  <a:srgbClr val="FF0000"/>
                </a:solidFill>
              </a:rPr>
              <a:t>I-XII </a:t>
            </a:r>
            <a:r>
              <a:rPr lang="tr-TR" dirty="0" smtClean="0"/>
              <a:t>ARASINDA İFADE EDİLİR </a:t>
            </a:r>
            <a:endParaRPr lang="tr-TR" dirty="0">
              <a:solidFill>
                <a:srgbClr val="FF0000"/>
              </a:solidFill>
            </a:endParaRPr>
          </a:p>
        </p:txBody>
      </p:sp>
      <p:sp>
        <p:nvSpPr>
          <p:cNvPr id="3" name="2 İçerik Yer Tutucusu"/>
          <p:cNvSpPr>
            <a:spLocks noGrp="1"/>
          </p:cNvSpPr>
          <p:nvPr>
            <p:ph idx="1"/>
          </p:nvPr>
        </p:nvSpPr>
        <p:spPr>
          <a:xfrm>
            <a:off x="457200" y="1772816"/>
            <a:ext cx="8229600" cy="4353347"/>
          </a:xfrm>
        </p:spPr>
        <p:txBody>
          <a:bodyPr>
            <a:normAutofit fontScale="85000" lnSpcReduction="20000"/>
          </a:bodyPr>
          <a:lstStyle/>
          <a:p>
            <a:r>
              <a:rPr lang="tr-TR" dirty="0" smtClean="0">
                <a:solidFill>
                  <a:srgbClr val="FF0000"/>
                </a:solidFill>
              </a:rPr>
              <a:t>I : </a:t>
            </a:r>
            <a:r>
              <a:rPr lang="tr-TR" dirty="0" smtClean="0"/>
              <a:t>Hemen hemen hiç hissedilmez</a:t>
            </a:r>
          </a:p>
          <a:p>
            <a:r>
              <a:rPr lang="tr-TR" dirty="0" smtClean="0">
                <a:solidFill>
                  <a:srgbClr val="FF0000"/>
                </a:solidFill>
              </a:rPr>
              <a:t>II : </a:t>
            </a:r>
            <a:r>
              <a:rPr lang="tr-TR" dirty="0" smtClean="0"/>
              <a:t>Binaların üst katlarında hareketsiz haldeki insanlar dışında kimse hissetmez . Sağlam asılmamış cisimler sallanabilir </a:t>
            </a:r>
          </a:p>
          <a:p>
            <a:r>
              <a:rPr lang="tr-TR" dirty="0" smtClean="0">
                <a:solidFill>
                  <a:srgbClr val="FF0000"/>
                </a:solidFill>
              </a:rPr>
              <a:t>III: </a:t>
            </a:r>
            <a:r>
              <a:rPr lang="tr-TR" dirty="0" smtClean="0"/>
              <a:t>Özellikle binaların üst katlarındakiler açıkça hissederler </a:t>
            </a:r>
          </a:p>
          <a:p>
            <a:r>
              <a:rPr lang="tr-TR" dirty="0" smtClean="0">
                <a:solidFill>
                  <a:srgbClr val="FF0000"/>
                </a:solidFill>
              </a:rPr>
              <a:t>IV: </a:t>
            </a:r>
            <a:r>
              <a:rPr lang="tr-TR" dirty="0" smtClean="0"/>
              <a:t>Tabaklar bardaklar yerinden oynar. Pencereler kapılar titrer , duvarlardan çatlama sesleri gelir . Hareket halinde olmayan motorlu araçlar görünür şekilde sallanır .</a:t>
            </a:r>
            <a:endParaRPr lang="tr-TR" dirty="0" smtClean="0">
              <a:solidFill>
                <a:srgbClr val="FF0000"/>
              </a:solidFill>
            </a:endParaRPr>
          </a:p>
          <a:p>
            <a:pPr>
              <a:buNone/>
            </a:pPr>
            <a:r>
              <a:rPr lang="tr-TR" dirty="0" smtClean="0"/>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lnSpcReduction="10000"/>
          </a:bodyPr>
          <a:lstStyle/>
          <a:p>
            <a:r>
              <a:rPr lang="tr-TR" dirty="0" smtClean="0">
                <a:solidFill>
                  <a:srgbClr val="FF0000"/>
                </a:solidFill>
              </a:rPr>
              <a:t>V: </a:t>
            </a:r>
            <a:r>
              <a:rPr lang="tr-TR" dirty="0" smtClean="0"/>
              <a:t>Hemen herkes hisseder , gece vakti pek çok insan uykudan uyanır . Tabaklar pencerelerin bazıları kırılır </a:t>
            </a:r>
          </a:p>
          <a:p>
            <a:r>
              <a:rPr lang="tr-TR" dirty="0" smtClean="0">
                <a:solidFill>
                  <a:srgbClr val="FF0000"/>
                </a:solidFill>
              </a:rPr>
              <a:t>VI:</a:t>
            </a:r>
            <a:r>
              <a:rPr lang="tr-TR" dirty="0" smtClean="0"/>
              <a:t> Sıvalar dökülebilir ve bacalar hasar görebilir . Genel olarak genel hasarla sonuçlanır </a:t>
            </a:r>
          </a:p>
          <a:p>
            <a:r>
              <a:rPr lang="tr-TR" dirty="0" smtClean="0">
                <a:solidFill>
                  <a:srgbClr val="FF0000"/>
                </a:solidFill>
              </a:rPr>
              <a:t>VII: </a:t>
            </a:r>
            <a:r>
              <a:rPr lang="tr-TR" dirty="0" smtClean="0"/>
              <a:t>İyi yapılmış binalarda hasar hafiftir fakat kötü tasarlanmış binalarda önemli ölçüde hasar gözlenir </a:t>
            </a:r>
            <a:endParaRPr lang="tr-TR" dirty="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r>
              <a:rPr lang="tr-TR" dirty="0" smtClean="0">
                <a:solidFill>
                  <a:srgbClr val="FF0000"/>
                </a:solidFill>
              </a:rPr>
              <a:t>VIII:</a:t>
            </a:r>
            <a:r>
              <a:rPr lang="tr-TR" dirty="0" smtClean="0"/>
              <a:t> Özel olarak depreme dayanıklı tasarlanmış binalarda çok az hasar görülür. Kötü tasarlanmış binalarda büyük hasarlar görülür . Bacalar , kolonlar ve duvarlar yıkılır . Ağır mobilyalar devrilir .</a:t>
            </a:r>
          </a:p>
          <a:p>
            <a:r>
              <a:rPr lang="tr-TR" dirty="0" smtClean="0">
                <a:solidFill>
                  <a:srgbClr val="FF0000"/>
                </a:solidFill>
              </a:rPr>
              <a:t>IX: </a:t>
            </a:r>
            <a:r>
              <a:rPr lang="tr-TR" dirty="0" smtClean="0"/>
              <a:t>Taş ya da tuğladan ve demirli betondan yapılmış olanlarda hafif eğilir. Sıradan binalardaki hasar büyüktür . Binalar temelinden kayar .</a:t>
            </a:r>
            <a:endParaRPr lang="tr-TR" dirty="0">
              <a:solidFill>
                <a:srgbClr val="FF0000"/>
              </a:solidFill>
            </a:endParaRPr>
          </a:p>
        </p:txBody>
      </p:sp>
    </p:spTree>
    <p:extLst>
      <p:ext uri="{BB962C8B-B14F-4D97-AF65-F5344CB8AC3E}">
        <p14:creationId xmlns:p14="http://schemas.microsoft.com/office/powerpoint/2010/main" xmlns="" val="1629706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10000"/>
          </a:bodyPr>
          <a:lstStyle/>
          <a:p>
            <a:r>
              <a:rPr lang="tr-TR" dirty="0" smtClean="0">
                <a:solidFill>
                  <a:srgbClr val="FF0000"/>
                </a:solidFill>
              </a:rPr>
              <a:t>X: </a:t>
            </a:r>
            <a:r>
              <a:rPr lang="tr-TR" dirty="0" smtClean="0"/>
              <a:t>İyi inşa edilmiş ahşap yapılardan bazıları hasar görür . Taş ve kafes yapıların çoğu temelleriyle yıkılır . Demiryolları eğilir .</a:t>
            </a:r>
          </a:p>
          <a:p>
            <a:r>
              <a:rPr lang="tr-TR" dirty="0" smtClean="0">
                <a:solidFill>
                  <a:srgbClr val="FF0000"/>
                </a:solidFill>
              </a:rPr>
              <a:t>XI: </a:t>
            </a:r>
            <a:r>
              <a:rPr lang="tr-TR" dirty="0" smtClean="0"/>
              <a:t>Pek az yapı ayakta kalır köprüler yıkılır , yeryüzünde büyük çatlaklar oluşur . Yumuşak zeminde yer kaymaları olur . Raylar çok fazla eğilir .</a:t>
            </a:r>
          </a:p>
          <a:p>
            <a:r>
              <a:rPr lang="tr-TR" dirty="0" smtClean="0">
                <a:solidFill>
                  <a:srgbClr val="FF0000"/>
                </a:solidFill>
              </a:rPr>
              <a:t>XII: </a:t>
            </a:r>
            <a:r>
              <a:rPr lang="tr-TR" dirty="0" smtClean="0"/>
              <a:t>Tüm yapılar yıkılır . Deprem bölgesindeki yeryüzü biçimi değişir , cisimler havada uçuşur ufuk ve yataylık kavramı yok olur </a:t>
            </a:r>
            <a:endParaRPr lang="tr-TR" dirty="0">
              <a:solidFill>
                <a:srgbClr val="FF0000"/>
              </a:solidFill>
            </a:endParaRPr>
          </a:p>
        </p:txBody>
      </p:sp>
    </p:spTree>
    <p:extLst>
      <p:ext uri="{BB962C8B-B14F-4D97-AF65-F5344CB8AC3E}">
        <p14:creationId xmlns:p14="http://schemas.microsoft.com/office/powerpoint/2010/main" xmlns="" val="25882511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DEPREM BÖLGESİ </a:t>
            </a:r>
            <a:endParaRPr lang="tr-TR" dirty="0"/>
          </a:p>
        </p:txBody>
      </p:sp>
      <p:sp>
        <p:nvSpPr>
          <p:cNvPr id="3" name="İçerik Yer Tutucusu 2"/>
          <p:cNvSpPr>
            <a:spLocks noGrp="1"/>
          </p:cNvSpPr>
          <p:nvPr>
            <p:ph idx="1"/>
          </p:nvPr>
        </p:nvSpPr>
        <p:spPr/>
        <p:txBody>
          <a:bodyPr/>
          <a:lstStyle/>
          <a:p>
            <a:r>
              <a:rPr lang="tr-TR" dirty="0" smtClean="0">
                <a:solidFill>
                  <a:schemeClr val="accent4">
                    <a:lumMod val="75000"/>
                  </a:schemeClr>
                </a:solidFill>
              </a:rPr>
              <a:t>Depremlerin büyük bir bölümü levhalar bitişme yerleri  üzerinde olur . Bir levha kayarak diğerine dayandığı zaman arada kalan kayalar sıkışır ve yerlerinden oynar ya da kırılır. Bu durumda </a:t>
            </a:r>
            <a:r>
              <a:rPr lang="tr-TR" dirty="0" smtClean="0">
                <a:solidFill>
                  <a:srgbClr val="FF0000"/>
                </a:solidFill>
              </a:rPr>
              <a:t>şok dalgaları </a:t>
            </a:r>
            <a:r>
              <a:rPr lang="tr-TR" dirty="0" smtClean="0">
                <a:solidFill>
                  <a:schemeClr val="accent4">
                    <a:lumMod val="75000"/>
                  </a:schemeClr>
                </a:solidFill>
              </a:rPr>
              <a:t>adı verilen güçlü titreşimler kayaların içinden geçerek yüzeye yerleşir </a:t>
            </a:r>
            <a:endParaRPr lang="tr-TR" dirty="0">
              <a:solidFill>
                <a:schemeClr val="accent4">
                  <a:lumMod val="75000"/>
                </a:schemeClr>
              </a:solidFill>
            </a:endParaRPr>
          </a:p>
        </p:txBody>
      </p:sp>
    </p:spTree>
    <p:extLst>
      <p:ext uri="{BB962C8B-B14F-4D97-AF65-F5344CB8AC3E}">
        <p14:creationId xmlns:p14="http://schemas.microsoft.com/office/powerpoint/2010/main" xmlns="" val="3920718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404664"/>
            <a:ext cx="8229600" cy="1012974"/>
          </a:xfrm>
        </p:spPr>
        <p:txBody>
          <a:bodyPr>
            <a:normAutofit fontScale="90000"/>
          </a:bodyPr>
          <a:lstStyle/>
          <a:p>
            <a:r>
              <a:rPr lang="tr-TR" dirty="0" smtClean="0"/>
              <a:t>DEPREMİN YOĞUN OLARAK GÖZLENDİĞİ BÖLGELER YERYÜZÜNDE ÜÇ ANA KUŞAK OLUŞTURUR</a:t>
            </a:r>
            <a:endParaRPr lang="tr-TR" dirty="0"/>
          </a:p>
        </p:txBody>
      </p:sp>
      <p:sp>
        <p:nvSpPr>
          <p:cNvPr id="3" name="İçerik Yer Tutucusu 2"/>
          <p:cNvSpPr>
            <a:spLocks noGrp="1"/>
          </p:cNvSpPr>
          <p:nvPr>
            <p:ph idx="1"/>
          </p:nvPr>
        </p:nvSpPr>
        <p:spPr/>
        <p:txBody>
          <a:bodyPr>
            <a:normAutofit lnSpcReduction="10000"/>
          </a:bodyPr>
          <a:lstStyle/>
          <a:p>
            <a:endParaRPr lang="tr-TR" dirty="0" smtClean="0"/>
          </a:p>
          <a:p>
            <a:r>
              <a:rPr lang="tr-TR" dirty="0" smtClean="0">
                <a:solidFill>
                  <a:srgbClr val="FF0000"/>
                </a:solidFill>
              </a:rPr>
              <a:t>1.KUŞAK (PASİFİK DEPREM KUŞAĞI )</a:t>
            </a:r>
          </a:p>
          <a:p>
            <a:pPr marL="0" indent="0">
              <a:buNone/>
            </a:pPr>
            <a:r>
              <a:rPr lang="tr-TR" dirty="0" smtClean="0">
                <a:solidFill>
                  <a:srgbClr val="FF0000"/>
                </a:solidFill>
              </a:rPr>
              <a:t> </a:t>
            </a:r>
            <a:r>
              <a:rPr lang="tr-TR" dirty="0" smtClean="0"/>
              <a:t>Şili’den kuzeye doğru giden Güney Amerika kıyıları , Orta Amerika , Meksika , ABD </a:t>
            </a:r>
            <a:r>
              <a:rPr lang="tr-TR" dirty="0" err="1" smtClean="0"/>
              <a:t>nin</a:t>
            </a:r>
            <a:r>
              <a:rPr lang="tr-TR" dirty="0" smtClean="0"/>
              <a:t> batı kıyıları ve Alaska’nın güneyindeki </a:t>
            </a:r>
            <a:r>
              <a:rPr lang="tr-TR" dirty="0" err="1" smtClean="0">
                <a:solidFill>
                  <a:srgbClr val="FF0000"/>
                </a:solidFill>
              </a:rPr>
              <a:t>Aleutian</a:t>
            </a:r>
            <a:r>
              <a:rPr lang="tr-TR" dirty="0" smtClean="0">
                <a:solidFill>
                  <a:srgbClr val="FF0000"/>
                </a:solidFill>
              </a:rPr>
              <a:t> Adaları; </a:t>
            </a:r>
            <a:r>
              <a:rPr lang="tr-TR" dirty="0" smtClean="0"/>
              <a:t>Japonya , Filipinler , Yeni Gine , Güney Pasifik Adaları ve Yeni Zelanda’yı içine alan </a:t>
            </a:r>
            <a:r>
              <a:rPr lang="tr-TR" dirty="0" smtClean="0">
                <a:solidFill>
                  <a:srgbClr val="FF0000"/>
                </a:solidFill>
              </a:rPr>
              <a:t>en büyük deprem kuşağıdır </a:t>
            </a:r>
            <a:r>
              <a:rPr lang="tr-TR" dirty="0" smtClean="0"/>
              <a:t>. Yeryüzündeki büyük depremlerin %81 i bu kuşak üzerinde olur </a:t>
            </a:r>
          </a:p>
        </p:txBody>
      </p:sp>
    </p:spTree>
    <p:extLst>
      <p:ext uri="{BB962C8B-B14F-4D97-AF65-F5344CB8AC3E}">
        <p14:creationId xmlns:p14="http://schemas.microsoft.com/office/powerpoint/2010/main" xmlns="" val="42713094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20000"/>
          </a:bodyPr>
          <a:lstStyle/>
          <a:p>
            <a:r>
              <a:rPr lang="tr-TR" dirty="0" smtClean="0">
                <a:solidFill>
                  <a:srgbClr val="FF0000"/>
                </a:solidFill>
              </a:rPr>
              <a:t>2. KUŞAK ( ALPİNE ) </a:t>
            </a:r>
          </a:p>
          <a:p>
            <a:pPr marL="0" indent="0">
              <a:buNone/>
            </a:pPr>
            <a:r>
              <a:rPr lang="tr-TR" dirty="0" smtClean="0">
                <a:solidFill>
                  <a:srgbClr val="FF0000"/>
                </a:solidFill>
              </a:rPr>
              <a:t>  </a:t>
            </a:r>
            <a:r>
              <a:rPr lang="tr-TR" dirty="0" smtClean="0"/>
              <a:t>Endonezya’dan başlayıp </a:t>
            </a:r>
            <a:r>
              <a:rPr lang="tr-TR" dirty="0" err="1" smtClean="0"/>
              <a:t>Himalayalar</a:t>
            </a:r>
            <a:r>
              <a:rPr lang="tr-TR" dirty="0" smtClean="0"/>
              <a:t> ve Akdeniz üzerinden Atlantik Okyanusu’na ulaşan kuşaktır . Yeryüzündeki büyük depremlerin %17 bu kuşakta yer almaktadır</a:t>
            </a:r>
          </a:p>
          <a:p>
            <a:pPr marL="0" indent="0">
              <a:buNone/>
            </a:pPr>
            <a:r>
              <a:rPr lang="tr-TR" dirty="0" smtClean="0"/>
              <a:t>   </a:t>
            </a:r>
            <a:r>
              <a:rPr lang="tr-TR" dirty="0" smtClean="0">
                <a:solidFill>
                  <a:srgbClr val="FF0000"/>
                </a:solidFill>
              </a:rPr>
              <a:t>3.KUŞAK (ATLANTİK)</a:t>
            </a:r>
          </a:p>
          <a:p>
            <a:pPr marL="0" indent="0">
              <a:buNone/>
            </a:pPr>
            <a:r>
              <a:rPr lang="tr-TR" dirty="0">
                <a:solidFill>
                  <a:srgbClr val="FF0000"/>
                </a:solidFill>
              </a:rPr>
              <a:t> </a:t>
            </a:r>
            <a:r>
              <a:rPr lang="tr-TR" dirty="0" smtClean="0">
                <a:solidFill>
                  <a:srgbClr val="FF0000"/>
                </a:solidFill>
              </a:rPr>
              <a:t> </a:t>
            </a:r>
            <a:r>
              <a:rPr lang="tr-TR" dirty="0" smtClean="0"/>
              <a:t>Bu kuşak Atlantik Okyanusu ortasında yer alan levha sınırı ( Atlantik Okyanusu Sırtı ) boyunca uzanır </a:t>
            </a:r>
          </a:p>
          <a:p>
            <a:pPr marL="0" indent="0">
              <a:buNone/>
            </a:pPr>
            <a:r>
              <a:rPr lang="tr-TR" dirty="0"/>
              <a:t> </a:t>
            </a:r>
            <a:r>
              <a:rPr lang="tr-TR" dirty="0" smtClean="0"/>
              <a:t> </a:t>
            </a:r>
            <a:endParaRPr lang="tr-TR" dirty="0"/>
          </a:p>
        </p:txBody>
      </p:sp>
    </p:spTree>
    <p:extLst>
      <p:ext uri="{BB962C8B-B14F-4D97-AF65-F5344CB8AC3E}">
        <p14:creationId xmlns:p14="http://schemas.microsoft.com/office/powerpoint/2010/main" xmlns="" val="1867196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Dünya’da deprem bölgeleri </a:t>
            </a:r>
            <a:endParaRPr lang="tr-TR" dirty="0"/>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755575" y="1363424"/>
            <a:ext cx="7660921" cy="5017903"/>
          </a:xfrm>
        </p:spPr>
      </p:pic>
    </p:spTree>
    <p:extLst>
      <p:ext uri="{BB962C8B-B14F-4D97-AF65-F5344CB8AC3E}">
        <p14:creationId xmlns:p14="http://schemas.microsoft.com/office/powerpoint/2010/main" xmlns="" val="29371243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chemeClr val="accent2"/>
          </a:solidFill>
        </p:spPr>
        <p:txBody>
          <a:bodyPr/>
          <a:lstStyle/>
          <a:p>
            <a:r>
              <a:rPr lang="tr-TR" dirty="0" smtClean="0"/>
              <a:t>ÖNEMLİ NOT </a:t>
            </a:r>
            <a:endParaRPr lang="tr-TR" dirty="0"/>
          </a:p>
        </p:txBody>
      </p:sp>
      <p:sp>
        <p:nvSpPr>
          <p:cNvPr id="3" name="İçerik Yer Tutucusu 2"/>
          <p:cNvSpPr>
            <a:spLocks noGrp="1"/>
          </p:cNvSpPr>
          <p:nvPr>
            <p:ph idx="1"/>
          </p:nvPr>
        </p:nvSpPr>
        <p:spPr/>
        <p:txBody>
          <a:bodyPr>
            <a:noAutofit/>
          </a:bodyPr>
          <a:lstStyle/>
          <a:p>
            <a:r>
              <a:rPr lang="tr-TR" dirty="0" smtClean="0">
                <a:solidFill>
                  <a:srgbClr val="7030A0"/>
                </a:solidFill>
              </a:rPr>
              <a:t>Dünyanın en büyük kırık hattı olan Güneydoğu Anadolu deprem kuşağı ; Doğu Afrika , Kızıldeniz ve </a:t>
            </a:r>
            <a:r>
              <a:rPr lang="tr-TR" dirty="0" err="1" smtClean="0">
                <a:solidFill>
                  <a:srgbClr val="7030A0"/>
                </a:solidFill>
              </a:rPr>
              <a:t>Lut</a:t>
            </a:r>
            <a:r>
              <a:rPr lang="tr-TR" dirty="0" smtClean="0">
                <a:solidFill>
                  <a:srgbClr val="7030A0"/>
                </a:solidFill>
              </a:rPr>
              <a:t> Gölü ile Antakya , Kahramanmaraş , Adıyaman ve Varto üzerinden </a:t>
            </a:r>
            <a:r>
              <a:rPr lang="tr-TR" dirty="0" err="1" smtClean="0">
                <a:solidFill>
                  <a:srgbClr val="7030A0"/>
                </a:solidFill>
              </a:rPr>
              <a:t>üzerinden</a:t>
            </a:r>
            <a:r>
              <a:rPr lang="tr-TR" dirty="0" smtClean="0">
                <a:solidFill>
                  <a:srgbClr val="7030A0"/>
                </a:solidFill>
              </a:rPr>
              <a:t> Ağrı’ya kadar uzanır . </a:t>
            </a:r>
            <a:r>
              <a:rPr lang="tr-TR" dirty="0" err="1" smtClean="0">
                <a:solidFill>
                  <a:srgbClr val="7030A0"/>
                </a:solidFill>
              </a:rPr>
              <a:t>Tehikeli</a:t>
            </a:r>
            <a:r>
              <a:rPr lang="tr-TR" dirty="0" smtClean="0">
                <a:solidFill>
                  <a:srgbClr val="7030A0"/>
                </a:solidFill>
              </a:rPr>
              <a:t> bir deprem kuşağıdır .</a:t>
            </a:r>
          </a:p>
          <a:p>
            <a:r>
              <a:rPr lang="tr-TR" dirty="0" smtClean="0">
                <a:solidFill>
                  <a:srgbClr val="7030A0"/>
                </a:solidFill>
              </a:rPr>
              <a:t>Bu deprem kuşağı Marmara Denizinin güneyi ile İzmir – Isparta arasındaki geniş bir kuşağı içine alır </a:t>
            </a:r>
            <a:endParaRPr lang="tr-TR" dirty="0">
              <a:solidFill>
                <a:srgbClr val="7030A0"/>
              </a:solidFill>
            </a:endParaRPr>
          </a:p>
        </p:txBody>
      </p:sp>
    </p:spTree>
    <p:extLst>
      <p:ext uri="{BB962C8B-B14F-4D97-AF65-F5344CB8AC3E}">
        <p14:creationId xmlns:p14="http://schemas.microsoft.com/office/powerpoint/2010/main" xmlns="" val="27755184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DEPREM BİLİMİ SİSMOLOJİ </a:t>
            </a:r>
            <a:endParaRPr lang="tr-TR" dirty="0"/>
          </a:p>
        </p:txBody>
      </p:sp>
      <p:sp>
        <p:nvSpPr>
          <p:cNvPr id="3" name="İçerik Yer Tutucusu 2"/>
          <p:cNvSpPr>
            <a:spLocks noGrp="1"/>
          </p:cNvSpPr>
          <p:nvPr>
            <p:ph idx="1"/>
          </p:nvPr>
        </p:nvSpPr>
        <p:spPr/>
        <p:txBody>
          <a:bodyPr/>
          <a:lstStyle/>
          <a:p>
            <a:r>
              <a:rPr lang="tr-TR" dirty="0" smtClean="0"/>
              <a:t>Yunanca da ‘</a:t>
            </a:r>
            <a:r>
              <a:rPr lang="tr-TR" dirty="0" smtClean="0">
                <a:solidFill>
                  <a:srgbClr val="FF0000"/>
                </a:solidFill>
              </a:rPr>
              <a:t>şok</a:t>
            </a:r>
            <a:r>
              <a:rPr lang="tr-TR" dirty="0" smtClean="0"/>
              <a:t>’ anlamına gelen ‘</a:t>
            </a:r>
            <a:r>
              <a:rPr lang="tr-TR" dirty="0" err="1" smtClean="0">
                <a:solidFill>
                  <a:srgbClr val="FF0000"/>
                </a:solidFill>
              </a:rPr>
              <a:t>sismog</a:t>
            </a:r>
            <a:r>
              <a:rPr lang="tr-TR" dirty="0" smtClean="0"/>
              <a:t>’ kökünden türeyen </a:t>
            </a:r>
            <a:r>
              <a:rPr lang="tr-TR" dirty="0" smtClean="0">
                <a:solidFill>
                  <a:srgbClr val="FF0000"/>
                </a:solidFill>
              </a:rPr>
              <a:t>sismoloji </a:t>
            </a:r>
            <a:r>
              <a:rPr lang="tr-TR" dirty="0" smtClean="0"/>
              <a:t>deprem bilim anlamına gelmektedir . </a:t>
            </a:r>
            <a:endParaRPr lang="tr-TR" dirty="0"/>
          </a:p>
          <a:p>
            <a:r>
              <a:rPr lang="tr-TR" dirty="0" smtClean="0"/>
              <a:t>Sismoloji ile uğraşan bilim insanlarına </a:t>
            </a:r>
            <a:r>
              <a:rPr lang="tr-TR" dirty="0" smtClean="0">
                <a:solidFill>
                  <a:srgbClr val="FF0000"/>
                </a:solidFill>
              </a:rPr>
              <a:t>sismolog ( deprem bilimci ) </a:t>
            </a:r>
            <a:r>
              <a:rPr lang="tr-TR" dirty="0" smtClean="0"/>
              <a:t>denilmektedir .</a:t>
            </a:r>
            <a:endParaRPr lang="tr-TR" dirty="0"/>
          </a:p>
        </p:txBody>
      </p:sp>
    </p:spTree>
    <p:extLst>
      <p:ext uri="{BB962C8B-B14F-4D97-AF65-F5344CB8AC3E}">
        <p14:creationId xmlns:p14="http://schemas.microsoft.com/office/powerpoint/2010/main" xmlns="" val="2547560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MANTO – MAGMA KAVRAMLARI </a:t>
            </a:r>
            <a:endParaRPr lang="tr-TR" dirty="0"/>
          </a:p>
        </p:txBody>
      </p:sp>
      <p:sp>
        <p:nvSpPr>
          <p:cNvPr id="3" name="2 İçerik Yer Tutucusu"/>
          <p:cNvSpPr>
            <a:spLocks noGrp="1"/>
          </p:cNvSpPr>
          <p:nvPr>
            <p:ph idx="1"/>
          </p:nvPr>
        </p:nvSpPr>
        <p:spPr/>
        <p:txBody>
          <a:bodyPr/>
          <a:lstStyle/>
          <a:p>
            <a:r>
              <a:rPr lang="tr-TR" dirty="0" smtClean="0">
                <a:solidFill>
                  <a:srgbClr val="FF0000"/>
                </a:solidFill>
              </a:rPr>
              <a:t>MANTO : </a:t>
            </a:r>
            <a:r>
              <a:rPr lang="tr-TR" dirty="0" smtClean="0"/>
              <a:t>Taş küre ile çekirdek arasında kalan ve kalınlığı 2900 km olan katmana da </a:t>
            </a:r>
            <a:r>
              <a:rPr lang="tr-TR" u="sng" dirty="0" smtClean="0"/>
              <a:t>manto </a:t>
            </a:r>
            <a:r>
              <a:rPr lang="tr-TR" dirty="0" smtClean="0"/>
              <a:t>adı verilir. Alt manto ve üst manto olarak ikiye ayrılır </a:t>
            </a:r>
          </a:p>
          <a:p>
            <a:r>
              <a:rPr lang="tr-TR" dirty="0" smtClean="0">
                <a:solidFill>
                  <a:srgbClr val="FF0000"/>
                </a:solidFill>
              </a:rPr>
              <a:t>MAGMA : </a:t>
            </a:r>
            <a:r>
              <a:rPr lang="tr-TR" dirty="0" smtClean="0"/>
              <a:t>Taş kürenin altında magma denilen yumuşak üst </a:t>
            </a:r>
            <a:r>
              <a:rPr lang="tr-TR" dirty="0" smtClean="0">
                <a:solidFill>
                  <a:srgbClr val="FF0000"/>
                </a:solidFill>
              </a:rPr>
              <a:t>manto </a:t>
            </a:r>
            <a:r>
              <a:rPr lang="tr-TR" dirty="0" smtClean="0"/>
              <a:t>bulunmaktadır . Burada oluşan kuvvetler ile taş kabuk parçalanmakta ve birçok </a:t>
            </a:r>
            <a:r>
              <a:rPr lang="tr-TR" dirty="0" smtClean="0">
                <a:solidFill>
                  <a:srgbClr val="FF0000"/>
                </a:solidFill>
              </a:rPr>
              <a:t>levha </a:t>
            </a:r>
            <a:r>
              <a:rPr lang="tr-TR" dirty="0" err="1" smtClean="0">
                <a:solidFill>
                  <a:srgbClr val="FF0000"/>
                </a:solidFill>
              </a:rPr>
              <a:t>lara</a:t>
            </a:r>
            <a:r>
              <a:rPr lang="tr-TR" dirty="0" smtClean="0">
                <a:solidFill>
                  <a:srgbClr val="FF0000"/>
                </a:solidFill>
              </a:rPr>
              <a:t> </a:t>
            </a:r>
            <a:r>
              <a:rPr lang="tr-TR" dirty="0" smtClean="0"/>
              <a:t>bölünmektedir </a:t>
            </a:r>
            <a:endParaRPr lang="tr-TR" dirty="0">
              <a:solidFill>
                <a:srgbClr val="FF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SİSMOLOJİNİN BAŞLICA İNCELEDİĞİ KONULAR </a:t>
            </a:r>
            <a:endParaRPr lang="tr-TR" dirty="0"/>
          </a:p>
        </p:txBody>
      </p:sp>
      <p:sp>
        <p:nvSpPr>
          <p:cNvPr id="3" name="İçerik Yer Tutucusu 2"/>
          <p:cNvSpPr>
            <a:spLocks noGrp="1"/>
          </p:cNvSpPr>
          <p:nvPr>
            <p:ph idx="1"/>
          </p:nvPr>
        </p:nvSpPr>
        <p:spPr/>
        <p:txBody>
          <a:bodyPr/>
          <a:lstStyle/>
          <a:p>
            <a:endParaRPr lang="tr-TR" dirty="0" smtClean="0"/>
          </a:p>
          <a:p>
            <a:endParaRPr lang="tr-TR" dirty="0"/>
          </a:p>
          <a:p>
            <a:r>
              <a:rPr lang="tr-TR" dirty="0" smtClean="0"/>
              <a:t>Depremin oluşumu </a:t>
            </a:r>
          </a:p>
          <a:p>
            <a:r>
              <a:rPr lang="tr-TR" dirty="0" smtClean="0"/>
              <a:t>Deprem dalgalarının yer içindeki yayılımı </a:t>
            </a:r>
          </a:p>
          <a:p>
            <a:r>
              <a:rPr lang="tr-TR" dirty="0" smtClean="0"/>
              <a:t>Yayılımların ölçüm cihazları yardımıyla ölçülmesi vardır </a:t>
            </a:r>
            <a:endParaRPr lang="tr-TR" dirty="0"/>
          </a:p>
        </p:txBody>
      </p:sp>
    </p:spTree>
    <p:extLst>
      <p:ext uri="{BB962C8B-B14F-4D97-AF65-F5344CB8AC3E}">
        <p14:creationId xmlns:p14="http://schemas.microsoft.com/office/powerpoint/2010/main" xmlns="" val="33518393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SİSMOGRAF (DEPREMYAZAR)</a:t>
            </a:r>
            <a:endParaRPr lang="tr-TR" dirty="0"/>
          </a:p>
        </p:txBody>
      </p:sp>
      <p:sp>
        <p:nvSpPr>
          <p:cNvPr id="3" name="İçerik Yer Tutucusu 2"/>
          <p:cNvSpPr>
            <a:spLocks noGrp="1"/>
          </p:cNvSpPr>
          <p:nvPr>
            <p:ph idx="1"/>
          </p:nvPr>
        </p:nvSpPr>
        <p:spPr/>
        <p:txBody>
          <a:bodyPr/>
          <a:lstStyle/>
          <a:p>
            <a:r>
              <a:rPr lang="tr-TR" dirty="0" smtClean="0"/>
              <a:t>Depremleri kaydeden depremlerin şiddetini ve uzaklığını gösteren alete denir </a:t>
            </a: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211960" y="2924944"/>
            <a:ext cx="4716016" cy="2654443"/>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7200" y="2924944"/>
            <a:ext cx="3227884" cy="2952328"/>
          </a:xfrm>
          <a:prstGeom prst="rect">
            <a:avLst/>
          </a:prstGeom>
        </p:spPr>
      </p:pic>
    </p:spTree>
    <p:extLst>
      <p:ext uri="{BB962C8B-B14F-4D97-AF65-F5344CB8AC3E}">
        <p14:creationId xmlns:p14="http://schemas.microsoft.com/office/powerpoint/2010/main" xmlns="" val="42377761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chemeClr val="accent2"/>
          </a:solidFill>
        </p:spPr>
        <p:txBody>
          <a:bodyPr/>
          <a:lstStyle/>
          <a:p>
            <a:r>
              <a:rPr lang="tr-TR" dirty="0" smtClean="0"/>
              <a:t>TÜRKİYE’NİN DEPREM BÖLGELERİ </a:t>
            </a:r>
            <a:endParaRPr lang="tr-TR" dirty="0"/>
          </a:p>
        </p:txBody>
      </p:sp>
      <p:sp>
        <p:nvSpPr>
          <p:cNvPr id="3" name="İçerik Yer Tutucusu 2"/>
          <p:cNvSpPr>
            <a:spLocks noGrp="1"/>
          </p:cNvSpPr>
          <p:nvPr>
            <p:ph idx="1"/>
          </p:nvPr>
        </p:nvSpPr>
        <p:spPr/>
        <p:txBody>
          <a:bodyPr>
            <a:normAutofit fontScale="92500" lnSpcReduction="10000"/>
          </a:bodyPr>
          <a:lstStyle/>
          <a:p>
            <a:r>
              <a:rPr lang="tr-TR" dirty="0" smtClean="0"/>
              <a:t>Deprem bölgeleri depremden etkilenme oranına göre değişkenlik gösterir . Bu bölgeler en çok etkilenenden en az etkilenene doğru </a:t>
            </a:r>
            <a:r>
              <a:rPr lang="tr-TR" dirty="0" err="1" smtClean="0"/>
              <a:t>sıraysıyla</a:t>
            </a:r>
            <a:r>
              <a:rPr lang="tr-TR" dirty="0" smtClean="0"/>
              <a:t> şu şekildedir </a:t>
            </a:r>
          </a:p>
          <a:p>
            <a:r>
              <a:rPr lang="tr-TR" dirty="0" smtClean="0">
                <a:solidFill>
                  <a:srgbClr val="FF0000"/>
                </a:solidFill>
              </a:rPr>
              <a:t>1.DERECE DEPREM BÖLGESİ</a:t>
            </a:r>
          </a:p>
          <a:p>
            <a:r>
              <a:rPr lang="tr-TR" dirty="0" smtClean="0">
                <a:solidFill>
                  <a:srgbClr val="FF0000"/>
                </a:solidFill>
              </a:rPr>
              <a:t>2.DERECE DEPREM BÖLGESİ</a:t>
            </a:r>
          </a:p>
          <a:p>
            <a:r>
              <a:rPr lang="tr-TR" dirty="0" smtClean="0">
                <a:solidFill>
                  <a:srgbClr val="FF0000"/>
                </a:solidFill>
              </a:rPr>
              <a:t>3.DERECE DEPREM BÖLGESİ</a:t>
            </a:r>
          </a:p>
          <a:p>
            <a:r>
              <a:rPr lang="tr-TR" dirty="0" smtClean="0">
                <a:solidFill>
                  <a:srgbClr val="FF0000"/>
                </a:solidFill>
              </a:rPr>
              <a:t>4.DERECE DEPREM BÖLGESİ </a:t>
            </a:r>
          </a:p>
          <a:p>
            <a:r>
              <a:rPr lang="tr-TR" dirty="0" smtClean="0">
                <a:solidFill>
                  <a:srgbClr val="FF0000"/>
                </a:solidFill>
              </a:rPr>
              <a:t>5.DERECE DEPREM BÖLGESİ </a:t>
            </a:r>
            <a:endParaRPr lang="tr-TR" dirty="0">
              <a:solidFill>
                <a:srgbClr val="FF0000"/>
              </a:solidFill>
            </a:endParaRPr>
          </a:p>
        </p:txBody>
      </p:sp>
    </p:spTree>
    <p:extLst>
      <p:ext uri="{BB962C8B-B14F-4D97-AF65-F5344CB8AC3E}">
        <p14:creationId xmlns:p14="http://schemas.microsoft.com/office/powerpoint/2010/main" xmlns="" val="25965945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1.DERECE DEPREM BÖLGELERİ </a:t>
            </a:r>
            <a:endParaRPr lang="tr-TR" dirty="0">
              <a:solidFill>
                <a:srgbClr val="FF0000"/>
              </a:solidFill>
            </a:endParaRPr>
          </a:p>
        </p:txBody>
      </p:sp>
      <p:sp>
        <p:nvSpPr>
          <p:cNvPr id="3" name="2 İçerik Yer Tutucusu"/>
          <p:cNvSpPr>
            <a:spLocks noGrp="1"/>
          </p:cNvSpPr>
          <p:nvPr>
            <p:ph idx="1"/>
          </p:nvPr>
        </p:nvSpPr>
        <p:spPr/>
        <p:txBody>
          <a:bodyPr>
            <a:normAutofit/>
          </a:bodyPr>
          <a:lstStyle/>
          <a:p>
            <a:r>
              <a:rPr lang="tr-TR" dirty="0" smtClean="0"/>
              <a:t>İSTANBUL , ÇANAKKALE , BALIKESİR, MANİSA,İZMİR,AYDIN,MUĞLA,DENİZLİ, BURDUR , ISPARTA, UŞAK, BURSA, YALOVA , BİLECİK , SAKARYA , KOCAELİ , DÜZCE , BOLU , KARABÜK , ÇANKIRI , BARTIN , AMASYA , TOKAT , ERZİNCAN , TUNCELİ , BİNGÖL , MUŞ , BİTLİS , VAN , HAKKARİ , ŞIRNAK , SİİRT , ADIYAMAN , KAHRAMANMARAŞ , OSMANİYE , HATAY , KIRŞEHİR , KIRIKKALE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2.DERECE DEPREM BÖLGELERİ </a:t>
            </a:r>
            <a:endParaRPr lang="tr-TR" dirty="0">
              <a:solidFill>
                <a:srgbClr val="FF0000"/>
              </a:solidFill>
            </a:endParaRPr>
          </a:p>
        </p:txBody>
      </p:sp>
      <p:sp>
        <p:nvSpPr>
          <p:cNvPr id="3" name="2 İçerik Yer Tutucusu"/>
          <p:cNvSpPr>
            <a:spLocks noGrp="1"/>
          </p:cNvSpPr>
          <p:nvPr>
            <p:ph idx="1"/>
          </p:nvPr>
        </p:nvSpPr>
        <p:spPr/>
        <p:txBody>
          <a:bodyPr/>
          <a:lstStyle/>
          <a:p>
            <a:r>
              <a:rPr lang="tr-TR" dirty="0" smtClean="0"/>
              <a:t>İSTANBUL , TEKİRDAĞ , ZONGULDAK , SAMSUN, ERZURUM ,ARDAHAN , KARS , IĞDIR, AĞRI, VAN , BİTLİS , ŞIRNAK , BATMAN , DİYARBAKIR , ADIYAMAN , ELAZIĞ , MALATYA , KAHRAMANMARAŞ, ADANA , ANTALYA , AFYON , KÜTAHYA , ESKİŞEHİR, UŞAK , ÇANKIRI, ÇORUM </a:t>
            </a:r>
            <a:endParaRPr lang="tr-T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3.DERECE DEPREM BÖLGELERİ </a:t>
            </a:r>
            <a:endParaRPr lang="tr-TR" dirty="0">
              <a:solidFill>
                <a:srgbClr val="FF0000"/>
              </a:solidFill>
            </a:endParaRPr>
          </a:p>
        </p:txBody>
      </p:sp>
      <p:sp>
        <p:nvSpPr>
          <p:cNvPr id="3" name="2 İçerik Yer Tutucusu"/>
          <p:cNvSpPr>
            <a:spLocks noGrp="1"/>
          </p:cNvSpPr>
          <p:nvPr>
            <p:ph idx="1"/>
          </p:nvPr>
        </p:nvSpPr>
        <p:spPr/>
        <p:txBody>
          <a:bodyPr/>
          <a:lstStyle/>
          <a:p>
            <a:r>
              <a:rPr lang="tr-TR" dirty="0" smtClean="0"/>
              <a:t>EDİRNE , TEKİRDAĞ , İSTANBUL , KASTAMONU, SİNOP, SAMSUN, ORDU, GİRESUN, GÜMÜŞHANE, BAYBURT, ARTVİN, MARDİN , ŞANLIURFA, GAZİANTEP , KİLİS, ADANA , KAHRAMANMARAŞ , SİVAS, KAYSERİ , YOZGAT, NEVŞEHİR, ÇORUM , ANKARA , KONYA , ESKİŞEHİR , ANTALYA , MERSİN </a:t>
            </a:r>
            <a:endParaRPr lang="tr-T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4.DERECE DEPREM BÖLGELERİ</a:t>
            </a:r>
            <a:endParaRPr lang="tr-TR" dirty="0">
              <a:solidFill>
                <a:srgbClr val="FF0000"/>
              </a:solidFill>
            </a:endParaRPr>
          </a:p>
        </p:txBody>
      </p:sp>
      <p:sp>
        <p:nvSpPr>
          <p:cNvPr id="3" name="2 İçerik Yer Tutucusu"/>
          <p:cNvSpPr>
            <a:spLocks noGrp="1"/>
          </p:cNvSpPr>
          <p:nvPr>
            <p:ph idx="1"/>
          </p:nvPr>
        </p:nvSpPr>
        <p:spPr/>
        <p:txBody>
          <a:bodyPr/>
          <a:lstStyle/>
          <a:p>
            <a:r>
              <a:rPr lang="tr-TR" dirty="0" smtClean="0"/>
              <a:t>EDİRNE, KIRKLARELİ , SİNOP , GİRESUN , TRABZON , RİZE , ARTVİN ANKARA , KONYA , AKSARAY , NEVŞEHİR , NİĞDE, ADANA </a:t>
            </a:r>
            <a:endParaRPr lang="tr-T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5.DERECE DEPREM BÖLGELERİ </a:t>
            </a:r>
            <a:endParaRPr lang="tr-TR" dirty="0">
              <a:solidFill>
                <a:srgbClr val="FF0000"/>
              </a:solidFill>
            </a:endParaRPr>
          </a:p>
        </p:txBody>
      </p:sp>
      <p:sp>
        <p:nvSpPr>
          <p:cNvPr id="3" name="2 İçerik Yer Tutucusu"/>
          <p:cNvSpPr>
            <a:spLocks noGrp="1"/>
          </p:cNvSpPr>
          <p:nvPr>
            <p:ph idx="1"/>
          </p:nvPr>
        </p:nvSpPr>
        <p:spPr/>
        <p:txBody>
          <a:bodyPr/>
          <a:lstStyle/>
          <a:p>
            <a:r>
              <a:rPr lang="tr-TR" dirty="0" smtClean="0"/>
              <a:t>AKSARAY , KONYA , KARAMAN , NİĞDE , ANAMUR </a:t>
            </a:r>
            <a:endParaRPr lang="tr-T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solidFill>
                  <a:srgbClr val="FF0000"/>
                </a:solidFill>
              </a:rPr>
              <a:t>ÖNEMLİ NOT</a:t>
            </a:r>
            <a:endParaRPr lang="tr-TR" dirty="0">
              <a:solidFill>
                <a:srgbClr val="FF0000"/>
              </a:solidFill>
            </a:endParaRPr>
          </a:p>
        </p:txBody>
      </p:sp>
      <p:sp>
        <p:nvSpPr>
          <p:cNvPr id="3" name="2 İçerik Yer Tutucusu"/>
          <p:cNvSpPr>
            <a:spLocks noGrp="1"/>
          </p:cNvSpPr>
          <p:nvPr>
            <p:ph idx="1"/>
          </p:nvPr>
        </p:nvSpPr>
        <p:spPr/>
        <p:txBody>
          <a:bodyPr/>
          <a:lstStyle/>
          <a:p>
            <a:pPr>
              <a:buNone/>
            </a:pPr>
            <a:r>
              <a:rPr lang="tr-TR" dirty="0" smtClean="0"/>
              <a:t>   Türkiye , Dünya’nın aktif deprem kuşaklarından biri olan </a:t>
            </a:r>
            <a:r>
              <a:rPr lang="tr-TR" dirty="0" smtClean="0">
                <a:solidFill>
                  <a:srgbClr val="FF0000"/>
                </a:solidFill>
              </a:rPr>
              <a:t>ALP – HİMALAYA </a:t>
            </a:r>
            <a:r>
              <a:rPr lang="tr-TR" dirty="0" smtClean="0"/>
              <a:t>deprem kuşağı üzerinde yer alır. Ülkemizin yüz ölçümünün %42’si birinci derece deprem kuşağı kuşağıdır. </a:t>
            </a:r>
            <a:endParaRPr lang="tr-TR" dirty="0" smtClean="0">
              <a:solidFill>
                <a:srgbClr val="FF00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FF0000"/>
                </a:solidFill>
              </a:rPr>
              <a:t>ÜLKEMİZDE BAŞLICA DEPREM KUŞAKLARI</a:t>
            </a:r>
            <a:endParaRPr lang="tr-TR" dirty="0">
              <a:solidFill>
                <a:srgbClr val="FF0000"/>
              </a:solidFill>
            </a:endParaRPr>
          </a:p>
        </p:txBody>
      </p:sp>
      <p:sp>
        <p:nvSpPr>
          <p:cNvPr id="3" name="2 İçerik Yer Tutucusu"/>
          <p:cNvSpPr>
            <a:spLocks noGrp="1"/>
          </p:cNvSpPr>
          <p:nvPr>
            <p:ph idx="1"/>
          </p:nvPr>
        </p:nvSpPr>
        <p:spPr/>
        <p:txBody>
          <a:bodyPr/>
          <a:lstStyle/>
          <a:p>
            <a:pPr>
              <a:buNone/>
            </a:pPr>
            <a:endParaRPr lang="tr-TR" dirty="0" smtClean="0">
              <a:solidFill>
                <a:srgbClr val="FFC000"/>
              </a:solidFill>
            </a:endParaRPr>
          </a:p>
          <a:p>
            <a:pPr algn="ctr">
              <a:buNone/>
            </a:pPr>
            <a:r>
              <a:rPr lang="tr-TR" dirty="0" smtClean="0">
                <a:solidFill>
                  <a:srgbClr val="FFC000"/>
                </a:solidFill>
              </a:rPr>
              <a:t>KUZEY ANADOLU FAY HATTI (KAF)</a:t>
            </a:r>
          </a:p>
          <a:p>
            <a:pPr>
              <a:buNone/>
            </a:pPr>
            <a:r>
              <a:rPr lang="tr-TR" dirty="0" smtClean="0">
                <a:solidFill>
                  <a:srgbClr val="FFC000"/>
                </a:solidFill>
              </a:rPr>
              <a:t>BATI ANADOLU FAY HATTI (BAF)</a:t>
            </a:r>
          </a:p>
          <a:p>
            <a:pPr algn="ctr">
              <a:buNone/>
            </a:pPr>
            <a:r>
              <a:rPr lang="tr-TR" dirty="0" smtClean="0">
                <a:solidFill>
                  <a:srgbClr val="FFC000"/>
                </a:solidFill>
              </a:rPr>
              <a:t>             GÜNEYDOĞU ANADOLU FAY HATTI (GAF)</a:t>
            </a:r>
            <a:endParaRPr lang="tr-TR" dirty="0">
              <a:solidFill>
                <a:srgbClr val="FFC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dünyanın-katmanları.jpg"/>
          <p:cNvPicPr>
            <a:picLocks noGrp="1" noChangeAspect="1"/>
          </p:cNvPicPr>
          <p:nvPr>
            <p:ph idx="1"/>
          </p:nvPr>
        </p:nvPicPr>
        <p:blipFill>
          <a:blip r:embed="rId2" cstate="print"/>
          <a:stretch>
            <a:fillRect/>
          </a:stretch>
        </p:blipFill>
        <p:spPr>
          <a:xfrm>
            <a:off x="913861" y="1772816"/>
            <a:ext cx="7434826" cy="4248472"/>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KUZEY ANADOLU FAY HATTI </a:t>
            </a:r>
            <a:endParaRPr lang="tr-TR" dirty="0">
              <a:solidFill>
                <a:srgbClr val="FF0000"/>
              </a:solidFill>
            </a:endParaRPr>
          </a:p>
        </p:txBody>
      </p:sp>
      <p:sp>
        <p:nvSpPr>
          <p:cNvPr id="3" name="2 İçerik Yer Tutucusu"/>
          <p:cNvSpPr>
            <a:spLocks noGrp="1"/>
          </p:cNvSpPr>
          <p:nvPr>
            <p:ph idx="1"/>
          </p:nvPr>
        </p:nvSpPr>
        <p:spPr/>
        <p:txBody>
          <a:bodyPr>
            <a:normAutofit lnSpcReduction="10000"/>
          </a:bodyPr>
          <a:lstStyle/>
          <a:p>
            <a:r>
              <a:rPr lang="tr-TR" dirty="0" smtClean="0"/>
              <a:t>Van </a:t>
            </a:r>
            <a:r>
              <a:rPr lang="tr-TR" dirty="0" err="1" smtClean="0"/>
              <a:t>gölü’nün</a:t>
            </a:r>
            <a:r>
              <a:rPr lang="tr-TR" dirty="0" smtClean="0"/>
              <a:t> kuzeyinden itibaren Erzincan , Tokat , Amasya , Gerede ( bolu ) , Adapazarı , İzmit Körfezi ve Marmara </a:t>
            </a:r>
            <a:r>
              <a:rPr lang="tr-TR" dirty="0" err="1" smtClean="0"/>
              <a:t>Denizin’den</a:t>
            </a:r>
            <a:r>
              <a:rPr lang="tr-TR" dirty="0" smtClean="0"/>
              <a:t> , </a:t>
            </a:r>
            <a:r>
              <a:rPr lang="tr-TR" dirty="0" err="1" smtClean="0"/>
              <a:t>Saros</a:t>
            </a:r>
            <a:r>
              <a:rPr lang="tr-TR" dirty="0" smtClean="0"/>
              <a:t> Körfezine kadar uzanır .</a:t>
            </a:r>
          </a:p>
          <a:p>
            <a:r>
              <a:rPr lang="tr-TR" dirty="0" smtClean="0"/>
              <a:t>Ülkemizde depremlerin en çok görüldüğü kuşak burasıdır</a:t>
            </a:r>
          </a:p>
          <a:p>
            <a:r>
              <a:rPr lang="tr-TR" dirty="0" smtClean="0"/>
              <a:t>İzmit , Adapazarı , Düzce , Bolu ,Çankırı , Niksar(tokat)  Erbaa(tokat) , Erzincan ,Erzurum Pasinler ( </a:t>
            </a:r>
            <a:r>
              <a:rPr lang="tr-TR" dirty="0" err="1" smtClean="0"/>
              <a:t>erzurum</a:t>
            </a:r>
            <a:r>
              <a:rPr lang="tr-TR" dirty="0" smtClean="0"/>
              <a:t>) bu kuşak üzerinde bulunur.</a:t>
            </a:r>
            <a:endParaRPr lang="tr-T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BATI ANADOLU FAY HATTI ( BAF)</a:t>
            </a:r>
            <a:endParaRPr lang="tr-TR" dirty="0">
              <a:solidFill>
                <a:srgbClr val="FF0000"/>
              </a:solidFill>
            </a:endParaRPr>
          </a:p>
        </p:txBody>
      </p:sp>
      <p:sp>
        <p:nvSpPr>
          <p:cNvPr id="3" name="2 İçerik Yer Tutucusu"/>
          <p:cNvSpPr>
            <a:spLocks noGrp="1"/>
          </p:cNvSpPr>
          <p:nvPr>
            <p:ph idx="1"/>
          </p:nvPr>
        </p:nvSpPr>
        <p:spPr/>
        <p:txBody>
          <a:bodyPr/>
          <a:lstStyle/>
          <a:p>
            <a:r>
              <a:rPr lang="tr-TR" dirty="0" smtClean="0"/>
              <a:t>Ege Bölgesi’ndeki çöküntü alanlarını kaplayan bu kuşak , </a:t>
            </a:r>
            <a:r>
              <a:rPr lang="tr-TR" dirty="0" err="1" smtClean="0"/>
              <a:t>Bakırçay</a:t>
            </a:r>
            <a:r>
              <a:rPr lang="tr-TR" dirty="0" smtClean="0"/>
              <a:t> ( Manisa ve İzmir ili ilçesine akan nehir ) Gediz ( Kütahya ), Büyük Menderes ve Küçük Menderes Ovaları ile Burdur , Uşak ve Kütahya civarını içine alır </a:t>
            </a:r>
            <a:endParaRPr lang="tr-T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FF0000"/>
                </a:solidFill>
              </a:rPr>
              <a:t>GÜNEYDOĞU ANADOLU FAY HATTI (GAF)</a:t>
            </a:r>
            <a:endParaRPr lang="tr-TR" dirty="0">
              <a:solidFill>
                <a:srgbClr val="FF0000"/>
              </a:solidFill>
            </a:endParaRPr>
          </a:p>
        </p:txBody>
      </p:sp>
      <p:sp>
        <p:nvSpPr>
          <p:cNvPr id="3" name="2 İçerik Yer Tutucusu"/>
          <p:cNvSpPr>
            <a:spLocks noGrp="1"/>
          </p:cNvSpPr>
          <p:nvPr>
            <p:ph idx="1"/>
          </p:nvPr>
        </p:nvSpPr>
        <p:spPr/>
        <p:txBody>
          <a:bodyPr/>
          <a:lstStyle/>
          <a:p>
            <a:r>
              <a:rPr lang="tr-TR" dirty="0" smtClean="0"/>
              <a:t>Van Gölü çevresinden başlayarak Güneydoğu </a:t>
            </a:r>
            <a:r>
              <a:rPr lang="tr-TR" dirty="0" err="1" smtClean="0"/>
              <a:t>Torosları</a:t>
            </a:r>
            <a:r>
              <a:rPr lang="tr-TR" dirty="0" smtClean="0"/>
              <a:t> takip eder ve İskenderun Körfezine kadar uzanır . Muş , Varto , Elazığ , Malatya , Elbistan , Kahramanmaraş , Adana , İskenderun bu kuşak üzerinde bulunur .</a:t>
            </a:r>
            <a:endParaRPr lang="tr-T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202034"/>
          </a:xfrm>
        </p:spPr>
        <p:txBody>
          <a:bodyPr>
            <a:normAutofit fontScale="90000"/>
          </a:bodyPr>
          <a:lstStyle/>
          <a:p>
            <a:endParaRPr lang="tr-TR" dirty="0"/>
          </a:p>
        </p:txBody>
      </p:sp>
      <p:pic>
        <p:nvPicPr>
          <p:cNvPr id="4" name="3 İçerik Yer Tutucusu" descr="ScreenHunter_33.bmp"/>
          <p:cNvPicPr>
            <a:picLocks noGrp="1" noChangeAspect="1"/>
          </p:cNvPicPr>
          <p:nvPr>
            <p:ph idx="1"/>
          </p:nvPr>
        </p:nvPicPr>
        <p:blipFill>
          <a:blip r:embed="rId2" cstate="print"/>
          <a:stretch>
            <a:fillRect/>
          </a:stretch>
        </p:blipFill>
        <p:spPr>
          <a:xfrm>
            <a:off x="86616" y="1268760"/>
            <a:ext cx="9057384" cy="4896544"/>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56085" y="1196752"/>
            <a:ext cx="7793935" cy="4929411"/>
          </a:xfrm>
        </p:spPr>
      </p:pic>
    </p:spTree>
    <p:extLst>
      <p:ext uri="{BB962C8B-B14F-4D97-AF65-F5344CB8AC3E}">
        <p14:creationId xmlns:p14="http://schemas.microsoft.com/office/powerpoint/2010/main" xmlns="" val="11896839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DEPREM RİSKİ AZ OLAN BÖLGELER</a:t>
            </a:r>
            <a:endParaRPr lang="tr-TR" dirty="0">
              <a:solidFill>
                <a:srgbClr val="FF0000"/>
              </a:solidFill>
            </a:endParaRPr>
          </a:p>
        </p:txBody>
      </p:sp>
      <p:sp>
        <p:nvSpPr>
          <p:cNvPr id="3" name="2 İçerik Yer Tutucusu"/>
          <p:cNvSpPr>
            <a:spLocks noGrp="1"/>
          </p:cNvSpPr>
          <p:nvPr>
            <p:ph idx="1"/>
          </p:nvPr>
        </p:nvSpPr>
        <p:spPr/>
        <p:txBody>
          <a:bodyPr/>
          <a:lstStyle/>
          <a:p>
            <a:r>
              <a:rPr lang="tr-TR" dirty="0" smtClean="0"/>
              <a:t>TUZ GÖLÜ VE ÇEVRESİ </a:t>
            </a:r>
          </a:p>
          <a:p>
            <a:r>
              <a:rPr lang="tr-TR" dirty="0" smtClean="0"/>
              <a:t>KONYA VE ÇEVRESİ</a:t>
            </a:r>
          </a:p>
          <a:p>
            <a:r>
              <a:rPr lang="tr-TR" dirty="0" smtClean="0"/>
              <a:t>ANTALYA İLE MERSİN ARASI </a:t>
            </a:r>
          </a:p>
          <a:p>
            <a:r>
              <a:rPr lang="tr-TR" dirty="0" smtClean="0"/>
              <a:t>ERGENE HAVZASI</a:t>
            </a:r>
          </a:p>
          <a:p>
            <a:r>
              <a:rPr lang="tr-TR" dirty="0" smtClean="0"/>
              <a:t>ŞANLIURFA</a:t>
            </a:r>
          </a:p>
          <a:p>
            <a:r>
              <a:rPr lang="tr-TR" dirty="0" smtClean="0"/>
              <a:t>MARDİN ÇEVRESİ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DEPREM ÇEŞİTLERİ</a:t>
            </a:r>
            <a:endParaRPr lang="tr-TR" dirty="0">
              <a:solidFill>
                <a:srgbClr val="FF0000"/>
              </a:solidFill>
            </a:endParaRPr>
          </a:p>
        </p:txBody>
      </p:sp>
      <p:sp>
        <p:nvSpPr>
          <p:cNvPr id="3" name="2 İçerik Yer Tutucusu"/>
          <p:cNvSpPr>
            <a:spLocks noGrp="1"/>
          </p:cNvSpPr>
          <p:nvPr>
            <p:ph idx="1"/>
          </p:nvPr>
        </p:nvSpPr>
        <p:spPr/>
        <p:txBody>
          <a:bodyPr/>
          <a:lstStyle/>
          <a:p>
            <a:r>
              <a:rPr lang="tr-TR" dirty="0" smtClean="0"/>
              <a:t>TEKTONİK DEPREMLER</a:t>
            </a:r>
          </a:p>
          <a:p>
            <a:r>
              <a:rPr lang="tr-TR" dirty="0" smtClean="0"/>
              <a:t>VOLKANİK DEPREMLER</a:t>
            </a:r>
          </a:p>
          <a:p>
            <a:r>
              <a:rPr lang="tr-TR" dirty="0" smtClean="0"/>
              <a:t>ÇÖKÜNTÜ DEPREMLER</a:t>
            </a:r>
            <a:endParaRPr lang="tr-T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solidFill>
                  <a:srgbClr val="FF0000"/>
                </a:solidFill>
              </a:rPr>
              <a:t>TEKTONİK DEPREMLER</a:t>
            </a:r>
            <a:endParaRPr lang="tr-TR" dirty="0">
              <a:solidFill>
                <a:srgbClr val="FF0000"/>
              </a:solidFill>
            </a:endParaRPr>
          </a:p>
        </p:txBody>
      </p:sp>
      <p:sp>
        <p:nvSpPr>
          <p:cNvPr id="3" name="2 İçerik Yer Tutucusu"/>
          <p:cNvSpPr>
            <a:spLocks noGrp="1"/>
          </p:cNvSpPr>
          <p:nvPr>
            <p:ph idx="1"/>
          </p:nvPr>
        </p:nvSpPr>
        <p:spPr/>
        <p:txBody>
          <a:bodyPr>
            <a:normAutofit fontScale="92500" lnSpcReduction="20000"/>
          </a:bodyPr>
          <a:lstStyle/>
          <a:p>
            <a:r>
              <a:rPr lang="tr-TR" dirty="0" smtClean="0"/>
              <a:t>Yer kabuğu katmanında türlü nedenlerle derin ve uzun çatlaklar oluşmuştur. Fay denilen bu çatlaklar nedeniyle blok durumundaki büyük kaya kütleleri magma üzerinde hareket eder . Bu hareketler sonucunda oluşan depremlere </a:t>
            </a:r>
            <a:r>
              <a:rPr lang="tr-TR" dirty="0" smtClean="0">
                <a:solidFill>
                  <a:srgbClr val="FF0000"/>
                </a:solidFill>
              </a:rPr>
              <a:t>TEKTONİK DEPREMLER </a:t>
            </a:r>
            <a:r>
              <a:rPr lang="tr-TR" dirty="0" smtClean="0"/>
              <a:t>denir. </a:t>
            </a:r>
          </a:p>
          <a:p>
            <a:r>
              <a:rPr lang="tr-TR" dirty="0" smtClean="0"/>
              <a:t>Bu depremler çoğunlukla levhaların sınırlarında oluşur </a:t>
            </a:r>
          </a:p>
          <a:p>
            <a:r>
              <a:rPr lang="tr-TR" dirty="0" smtClean="0"/>
              <a:t>Yeryüzündeki depremlerin %90 ı bu guruba girer </a:t>
            </a:r>
          </a:p>
          <a:p>
            <a:r>
              <a:rPr lang="tr-TR" dirty="0" err="1" smtClean="0"/>
              <a:t>Türkiyede</a:t>
            </a:r>
            <a:r>
              <a:rPr lang="tr-TR" dirty="0" smtClean="0"/>
              <a:t> bulunan depremlerin çoğu tektonik depremlerdir </a:t>
            </a:r>
            <a:endParaRPr lang="tr-T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VOLKANİK DEPREMLER</a:t>
            </a:r>
            <a:endParaRPr lang="tr-TR" dirty="0">
              <a:solidFill>
                <a:srgbClr val="FF0000"/>
              </a:solidFill>
            </a:endParaRPr>
          </a:p>
        </p:txBody>
      </p:sp>
      <p:sp>
        <p:nvSpPr>
          <p:cNvPr id="3" name="2 İçerik Yer Tutucusu"/>
          <p:cNvSpPr>
            <a:spLocks noGrp="1"/>
          </p:cNvSpPr>
          <p:nvPr>
            <p:ph idx="1"/>
          </p:nvPr>
        </p:nvSpPr>
        <p:spPr/>
        <p:txBody>
          <a:bodyPr>
            <a:normAutofit fontScale="92500" lnSpcReduction="20000"/>
          </a:bodyPr>
          <a:lstStyle/>
          <a:p>
            <a:r>
              <a:rPr lang="tr-TR" dirty="0" smtClean="0"/>
              <a:t>Bu tür depremler volkanların püskürmesi sonucu oluşur </a:t>
            </a:r>
          </a:p>
          <a:p>
            <a:r>
              <a:rPr lang="tr-TR" dirty="0" smtClean="0"/>
              <a:t>Yerin derinliklerinde erimiş maddenin yeryüzüne çıkışı sırasında fiziksel ve kimyasal olaylar sonucunda oluşan gazların yapmış oldukları patlamalarla bu tür depremlerin meydana geldiği bilinmektedir. </a:t>
            </a:r>
          </a:p>
          <a:p>
            <a:r>
              <a:rPr lang="tr-TR" dirty="0" err="1" smtClean="0"/>
              <a:t>Japonyada</a:t>
            </a:r>
            <a:r>
              <a:rPr lang="tr-TR" dirty="0" smtClean="0"/>
              <a:t> ve </a:t>
            </a:r>
            <a:r>
              <a:rPr lang="tr-TR" dirty="0" err="1" smtClean="0"/>
              <a:t>İtalyada</a:t>
            </a:r>
            <a:r>
              <a:rPr lang="tr-TR" dirty="0" smtClean="0"/>
              <a:t> oluşan depremlerin bir kısmı bu gruba girmektedir . </a:t>
            </a:r>
          </a:p>
          <a:p>
            <a:r>
              <a:rPr lang="tr-TR" dirty="0" smtClean="0"/>
              <a:t>Türkiye de aktif yanardağ olmadığından bu tip depremler gözükmez</a:t>
            </a:r>
          </a:p>
          <a:p>
            <a:endParaRPr lang="tr-T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mage001.gif"/>
          <p:cNvPicPr>
            <a:picLocks noGrp="1" noChangeAspect="1"/>
          </p:cNvPicPr>
          <p:nvPr>
            <p:ph idx="1"/>
          </p:nvPr>
        </p:nvPicPr>
        <p:blipFill>
          <a:blip r:embed="rId2" cstate="print"/>
          <a:stretch>
            <a:fillRect/>
          </a:stretch>
        </p:blipFill>
        <p:spPr>
          <a:xfrm>
            <a:off x="827584" y="836712"/>
            <a:ext cx="7414094" cy="5688632"/>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kaya2w.jpg"/>
          <p:cNvPicPr>
            <a:picLocks noGrp="1" noChangeAspect="1"/>
          </p:cNvPicPr>
          <p:nvPr>
            <p:ph idx="1"/>
          </p:nvPr>
        </p:nvPicPr>
        <p:blipFill>
          <a:blip r:embed="rId2" cstate="print"/>
          <a:stretch>
            <a:fillRect/>
          </a:stretch>
        </p:blipFill>
        <p:spPr>
          <a:xfrm>
            <a:off x="899592" y="580271"/>
            <a:ext cx="6624736" cy="5922112"/>
          </a:xfr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ÇÖKÜNTÜ DEPREMLER</a:t>
            </a:r>
            <a:endParaRPr lang="tr-TR" dirty="0">
              <a:solidFill>
                <a:srgbClr val="FF0000"/>
              </a:solidFill>
            </a:endParaRPr>
          </a:p>
        </p:txBody>
      </p:sp>
      <p:sp>
        <p:nvSpPr>
          <p:cNvPr id="3" name="2 İçerik Yer Tutucusu"/>
          <p:cNvSpPr>
            <a:spLocks noGrp="1"/>
          </p:cNvSpPr>
          <p:nvPr>
            <p:ph idx="1"/>
          </p:nvPr>
        </p:nvSpPr>
        <p:spPr/>
        <p:txBody>
          <a:bodyPr/>
          <a:lstStyle/>
          <a:p>
            <a:r>
              <a:rPr lang="tr-TR" dirty="0" smtClean="0"/>
              <a:t>Yer altı suların toprak ve kayaları aşındırması ile oluşan mağaralar çökebilir . Bu tür depremler çöküntü depremlerdir . </a:t>
            </a:r>
            <a:endParaRPr lang="tr-TR" dirty="0"/>
          </a:p>
        </p:txBody>
      </p:sp>
      <p:pic>
        <p:nvPicPr>
          <p:cNvPr id="4" name="3 Resim" descr="indir (2).jpg"/>
          <p:cNvPicPr>
            <a:picLocks noChangeAspect="1"/>
          </p:cNvPicPr>
          <p:nvPr/>
        </p:nvPicPr>
        <p:blipFill>
          <a:blip r:embed="rId2" cstate="print"/>
          <a:stretch>
            <a:fillRect/>
          </a:stretch>
        </p:blipFill>
        <p:spPr>
          <a:xfrm>
            <a:off x="971600" y="3212976"/>
            <a:ext cx="3528392" cy="3384376"/>
          </a:xfrm>
          <a:prstGeom prst="rect">
            <a:avLst/>
          </a:prstGeom>
        </p:spPr>
      </p:pic>
      <p:pic>
        <p:nvPicPr>
          <p:cNvPr id="5" name="4 Resim" descr="2693_i.png"/>
          <p:cNvPicPr>
            <a:picLocks noChangeAspect="1"/>
          </p:cNvPicPr>
          <p:nvPr/>
        </p:nvPicPr>
        <p:blipFill>
          <a:blip r:embed="rId3" cstate="print"/>
          <a:stretch>
            <a:fillRect/>
          </a:stretch>
        </p:blipFill>
        <p:spPr>
          <a:xfrm>
            <a:off x="4427984" y="3212976"/>
            <a:ext cx="4536504" cy="3645024"/>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solidFill>
                  <a:srgbClr val="FF0000"/>
                </a:solidFill>
              </a:rPr>
              <a:t>YÜZEY KIRIĞI: </a:t>
            </a:r>
            <a:r>
              <a:rPr lang="tr-TR" dirty="0" smtClean="0"/>
              <a:t>Bir kenti vuran şiddetli bir deprem sırasında çöken duvarlar , çatılar ve bacalardan kopan tuğlalar, beton bloklar ve kırılan camlar büyük bir gürültüyle çevreye saçılır . Kimi zaman toprakta </a:t>
            </a:r>
            <a:r>
              <a:rPr lang="tr-TR" dirty="0" smtClean="0">
                <a:solidFill>
                  <a:srgbClr val="FF0000"/>
                </a:solidFill>
              </a:rPr>
              <a:t>yüzey kırığı </a:t>
            </a:r>
            <a:r>
              <a:rPr lang="tr-TR" dirty="0" smtClean="0"/>
              <a:t>adı verilen yarıklar oluşur . Ancak sanılanın aksine bu yarıklar insanları ve arabaları içine alacak büyüklükte olur </a:t>
            </a:r>
            <a:endParaRPr lang="tr-TR" dirty="0">
              <a:solidFill>
                <a:srgbClr val="FF0000"/>
              </a:solidFill>
            </a:endParaRPr>
          </a:p>
        </p:txBody>
      </p:sp>
    </p:spTree>
    <p:extLst>
      <p:ext uri="{BB962C8B-B14F-4D97-AF65-F5344CB8AC3E}">
        <p14:creationId xmlns:p14="http://schemas.microsoft.com/office/powerpoint/2010/main" xmlns="" val="13117753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YÜZEY KIRIĞI </a:t>
            </a:r>
            <a:endParaRPr lang="tr-TR" dirty="0"/>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899592" y="1402722"/>
            <a:ext cx="6984776" cy="523858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xmlns="" val="10018449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a:t>
            </a:r>
            <a:endParaRPr lang="tr-TR" dirty="0"/>
          </a:p>
        </p:txBody>
      </p:sp>
      <p:sp>
        <p:nvSpPr>
          <p:cNvPr id="3" name="İçerik Yer Tutucusu 2"/>
          <p:cNvSpPr>
            <a:spLocks noGrp="1"/>
          </p:cNvSpPr>
          <p:nvPr>
            <p:ph idx="1"/>
          </p:nvPr>
        </p:nvSpPr>
        <p:spPr/>
        <p:txBody>
          <a:bodyPr>
            <a:normAutofit fontScale="85000" lnSpcReduction="10000"/>
          </a:bodyPr>
          <a:lstStyle/>
          <a:p>
            <a:r>
              <a:rPr lang="tr-TR" dirty="0" smtClean="0">
                <a:solidFill>
                  <a:srgbClr val="FF0000"/>
                </a:solidFill>
              </a:rPr>
              <a:t>TSUNAMİ : </a:t>
            </a:r>
            <a:r>
              <a:rPr lang="tr-TR" dirty="0" smtClean="0"/>
              <a:t>Deniz altında ya da karanın kıyıya yakın bir yerinde meydana gelen depremin neden olduğu bir dizi dalgaya </a:t>
            </a:r>
            <a:r>
              <a:rPr lang="tr-TR" dirty="0" err="1" smtClean="0">
                <a:solidFill>
                  <a:srgbClr val="FF0000"/>
                </a:solidFill>
              </a:rPr>
              <a:t>tsunami</a:t>
            </a:r>
            <a:r>
              <a:rPr lang="tr-TR" dirty="0" smtClean="0">
                <a:solidFill>
                  <a:srgbClr val="FF0000"/>
                </a:solidFill>
              </a:rPr>
              <a:t> </a:t>
            </a:r>
            <a:r>
              <a:rPr lang="tr-TR" dirty="0" smtClean="0"/>
              <a:t>adı verilir . </a:t>
            </a:r>
            <a:r>
              <a:rPr lang="tr-TR" dirty="0" err="1" smtClean="0"/>
              <a:t>Tsunami</a:t>
            </a:r>
            <a:r>
              <a:rPr lang="tr-TR" dirty="0" smtClean="0"/>
              <a:t> </a:t>
            </a:r>
            <a:r>
              <a:rPr lang="tr-TR" dirty="0" err="1" smtClean="0"/>
              <a:t>japonyada</a:t>
            </a:r>
            <a:r>
              <a:rPr lang="tr-TR" dirty="0" smtClean="0"/>
              <a:t> </a:t>
            </a:r>
            <a:r>
              <a:rPr lang="tr-TR" dirty="0" smtClean="0">
                <a:solidFill>
                  <a:srgbClr val="FF0000"/>
                </a:solidFill>
              </a:rPr>
              <a:t>liman dalgaları </a:t>
            </a:r>
            <a:r>
              <a:rPr lang="tr-TR" dirty="0" smtClean="0"/>
              <a:t>anlamına gelir </a:t>
            </a:r>
          </a:p>
          <a:p>
            <a:endParaRPr lang="tr-TR" dirty="0" smtClean="0">
              <a:solidFill>
                <a:srgbClr val="FF0000"/>
              </a:solidFill>
            </a:endParaRPr>
          </a:p>
          <a:p>
            <a:r>
              <a:rPr lang="tr-TR" dirty="0" smtClean="0"/>
              <a:t>Bir deprem sırasında deniz tabanının fay düzlemi boyunca yükselmesi </a:t>
            </a:r>
            <a:r>
              <a:rPr lang="tr-TR" dirty="0" err="1" smtClean="0"/>
              <a:t>tsunami</a:t>
            </a:r>
            <a:r>
              <a:rPr lang="tr-TR" dirty="0" smtClean="0"/>
              <a:t> dalgaların oluşmasına yol açar . Oluştukları noktadan her yöne yayılan </a:t>
            </a:r>
            <a:r>
              <a:rPr lang="tr-TR" dirty="0" err="1" smtClean="0"/>
              <a:t>tsunami</a:t>
            </a:r>
            <a:r>
              <a:rPr lang="tr-TR" dirty="0" smtClean="0"/>
              <a:t> dalgaları saatte 800 km gibi bir hıza ulaşır . Deniz depremlerinin çok görüldüğü </a:t>
            </a:r>
            <a:r>
              <a:rPr lang="tr-TR" dirty="0" err="1"/>
              <a:t>J</a:t>
            </a:r>
            <a:r>
              <a:rPr lang="tr-TR" dirty="0" err="1" smtClean="0"/>
              <a:t>aponyada</a:t>
            </a:r>
            <a:r>
              <a:rPr lang="tr-TR" dirty="0" smtClean="0"/>
              <a:t> 1896 yılında </a:t>
            </a:r>
            <a:r>
              <a:rPr lang="tr-TR" dirty="0" err="1" smtClean="0"/>
              <a:t>tsunamiden</a:t>
            </a:r>
            <a:r>
              <a:rPr lang="tr-TR" dirty="0" smtClean="0"/>
              <a:t>  30 000 kişi ölmüştür </a:t>
            </a:r>
            <a:endParaRPr lang="tr-TR" dirty="0"/>
          </a:p>
        </p:txBody>
      </p:sp>
    </p:spTree>
    <p:extLst>
      <p:ext uri="{BB962C8B-B14F-4D97-AF65-F5344CB8AC3E}">
        <p14:creationId xmlns:p14="http://schemas.microsoft.com/office/powerpoint/2010/main" xmlns="" val="27001892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rgbClr val="C00000"/>
          </a:solidFill>
        </p:spPr>
        <p:txBody>
          <a:bodyPr/>
          <a:lstStyle/>
          <a:p>
            <a:r>
              <a:rPr lang="tr-TR" dirty="0" smtClean="0"/>
              <a:t>Not </a:t>
            </a:r>
            <a:endParaRPr lang="tr-TR" dirty="0"/>
          </a:p>
        </p:txBody>
      </p:sp>
      <p:sp>
        <p:nvSpPr>
          <p:cNvPr id="3" name="İçerik Yer Tutucusu 2"/>
          <p:cNvSpPr>
            <a:spLocks noGrp="1"/>
          </p:cNvSpPr>
          <p:nvPr>
            <p:ph idx="1"/>
          </p:nvPr>
        </p:nvSpPr>
        <p:spPr/>
        <p:txBody>
          <a:bodyPr/>
          <a:lstStyle/>
          <a:p>
            <a:r>
              <a:rPr lang="tr-TR" dirty="0" smtClean="0"/>
              <a:t>Bazı </a:t>
            </a:r>
            <a:r>
              <a:rPr lang="tr-TR" dirty="0" err="1" smtClean="0"/>
              <a:t>tsunami</a:t>
            </a:r>
            <a:r>
              <a:rPr lang="tr-TR" dirty="0" smtClean="0"/>
              <a:t> dalgalarının boyu 30 metreden 50 metreye kadar ulaşabilir </a:t>
            </a:r>
          </a:p>
          <a:p>
            <a:r>
              <a:rPr lang="tr-TR" dirty="0" smtClean="0"/>
              <a:t>Her deprem </a:t>
            </a:r>
            <a:r>
              <a:rPr lang="tr-TR" dirty="0" err="1" smtClean="0"/>
              <a:t>tsunami</a:t>
            </a:r>
            <a:r>
              <a:rPr lang="tr-TR" dirty="0" smtClean="0"/>
              <a:t> dalgalarının oluşmasına yol açmayacağı gibi her </a:t>
            </a:r>
            <a:r>
              <a:rPr lang="tr-TR" dirty="0" err="1" smtClean="0"/>
              <a:t>tsunamide</a:t>
            </a:r>
            <a:r>
              <a:rPr lang="tr-TR" dirty="0" smtClean="0"/>
              <a:t> de büyük zarara neden olacak kadar güçlü değildir .</a:t>
            </a:r>
            <a:endParaRPr lang="tr-TR" dirty="0"/>
          </a:p>
        </p:txBody>
      </p:sp>
    </p:spTree>
    <p:extLst>
      <p:ext uri="{BB962C8B-B14F-4D97-AF65-F5344CB8AC3E}">
        <p14:creationId xmlns:p14="http://schemas.microsoft.com/office/powerpoint/2010/main" xmlns="" val="9975805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Japonya da </a:t>
            </a:r>
            <a:r>
              <a:rPr lang="tr-TR" dirty="0" err="1" smtClean="0"/>
              <a:t>tsunami</a:t>
            </a:r>
            <a:r>
              <a:rPr lang="tr-TR" dirty="0" smtClean="0"/>
              <a:t> </a:t>
            </a:r>
            <a:endParaRPr lang="tr-TR" dirty="0"/>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971600" y="1651088"/>
            <a:ext cx="6480720" cy="4298191"/>
          </a:xfrm>
        </p:spPr>
      </p:pic>
    </p:spTree>
    <p:extLst>
      <p:ext uri="{BB962C8B-B14F-4D97-AF65-F5344CB8AC3E}">
        <p14:creationId xmlns:p14="http://schemas.microsoft.com/office/powerpoint/2010/main" xmlns="" val="26035488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solidFill>
                  <a:srgbClr val="FF0000"/>
                </a:solidFill>
              </a:rPr>
              <a:t>DEPREM TEHLİKESİNE KARŞI ALINABİLECEK ÖNLEMLER </a:t>
            </a:r>
            <a:endParaRPr lang="tr-TR" dirty="0">
              <a:solidFill>
                <a:srgbClr val="FF0000"/>
              </a:solidFill>
            </a:endParaRPr>
          </a:p>
        </p:txBody>
      </p:sp>
      <p:sp>
        <p:nvSpPr>
          <p:cNvPr id="3" name="İçerik Yer Tutucusu 2"/>
          <p:cNvSpPr>
            <a:spLocks noGrp="1"/>
          </p:cNvSpPr>
          <p:nvPr>
            <p:ph idx="1"/>
          </p:nvPr>
        </p:nvSpPr>
        <p:spPr/>
        <p:txBody>
          <a:bodyPr/>
          <a:lstStyle/>
          <a:p>
            <a:endParaRPr lang="tr-TR" dirty="0" smtClean="0"/>
          </a:p>
          <a:p>
            <a:r>
              <a:rPr lang="tr-TR" dirty="0" smtClean="0"/>
              <a:t>NOT : Ülkemizde 17 Ağustos 1999 </a:t>
            </a:r>
            <a:r>
              <a:rPr lang="tr-TR" dirty="0" err="1" smtClean="0"/>
              <a:t>depeminden</a:t>
            </a:r>
            <a:r>
              <a:rPr lang="tr-TR" dirty="0" smtClean="0"/>
              <a:t> sonra ‘</a:t>
            </a:r>
            <a:r>
              <a:rPr lang="tr-TR" dirty="0" smtClean="0">
                <a:solidFill>
                  <a:srgbClr val="FF0000"/>
                </a:solidFill>
              </a:rPr>
              <a:t>deprem öldürmez yapı öldürür ‘</a:t>
            </a:r>
            <a:r>
              <a:rPr lang="tr-TR" dirty="0" smtClean="0"/>
              <a:t> cümlesi ortaya çıkmıştır </a:t>
            </a:r>
          </a:p>
          <a:p>
            <a:endParaRPr lang="tr-TR" dirty="0"/>
          </a:p>
        </p:txBody>
      </p:sp>
    </p:spTree>
    <p:extLst>
      <p:ext uri="{BB962C8B-B14F-4D97-AF65-F5344CB8AC3E}">
        <p14:creationId xmlns:p14="http://schemas.microsoft.com/office/powerpoint/2010/main" xmlns="" val="35170525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rgbClr val="FF0000"/>
          </a:solidFill>
        </p:spPr>
        <p:txBody>
          <a:bodyPr>
            <a:normAutofit fontScale="90000"/>
          </a:bodyPr>
          <a:lstStyle/>
          <a:p>
            <a:r>
              <a:rPr lang="tr-TR" dirty="0" smtClean="0"/>
              <a:t>Deprem öncesinde alınması gereken önlemler</a:t>
            </a:r>
            <a:endParaRPr lang="tr-TR" dirty="0"/>
          </a:p>
        </p:txBody>
      </p:sp>
      <p:sp>
        <p:nvSpPr>
          <p:cNvPr id="3" name="İçerik Yer Tutucusu 2"/>
          <p:cNvSpPr>
            <a:spLocks noGrp="1"/>
          </p:cNvSpPr>
          <p:nvPr>
            <p:ph idx="1"/>
          </p:nvPr>
        </p:nvSpPr>
        <p:spPr/>
        <p:txBody>
          <a:bodyPr>
            <a:normAutofit fontScale="70000" lnSpcReduction="20000"/>
          </a:bodyPr>
          <a:lstStyle/>
          <a:p>
            <a:r>
              <a:rPr lang="tr-TR" dirty="0" smtClean="0"/>
              <a:t>Binalar deprem yönetmeliğindeki esaslara uygun bir şekilde yapılmalıdır </a:t>
            </a:r>
          </a:p>
          <a:p>
            <a:r>
              <a:rPr lang="tr-TR" dirty="0" smtClean="0"/>
              <a:t>Deprem bölgesindeki elektrik ve doğal gaz sistemlerinde erken uyarı sistemi kullanılmalıdır </a:t>
            </a:r>
          </a:p>
          <a:p>
            <a:r>
              <a:rPr lang="tr-TR" dirty="0" smtClean="0"/>
              <a:t>Yerleşim bölgeleri zeminin gevşek olduğu ova ve bataklık gibi yerlere kurulmamalıdır </a:t>
            </a:r>
          </a:p>
          <a:p>
            <a:r>
              <a:rPr lang="tr-TR" dirty="0" smtClean="0"/>
              <a:t>Depremde çıkabilecek yangınlara karşı binalara yangın merdiveni yapılmalıdır .</a:t>
            </a:r>
          </a:p>
          <a:p>
            <a:r>
              <a:rPr lang="tr-TR" dirty="0" smtClean="0"/>
              <a:t>Deprem sırasında düşme tehlikesinde olan tüm eşyalar duvara monte edilmelidir .</a:t>
            </a:r>
          </a:p>
          <a:p>
            <a:r>
              <a:rPr lang="tr-TR" dirty="0" smtClean="0"/>
              <a:t>İlk yardım konusunda eğitim alınmalıdır </a:t>
            </a:r>
          </a:p>
          <a:p>
            <a:r>
              <a:rPr lang="tr-TR" dirty="0" smtClean="0"/>
              <a:t>Acil durum çantası hazırlanmalıdır </a:t>
            </a:r>
          </a:p>
          <a:p>
            <a:r>
              <a:rPr lang="tr-TR" dirty="0" smtClean="0"/>
              <a:t>Deprem sırasında yapılacak işlerin bir planı hazırlanmalıdır </a:t>
            </a:r>
          </a:p>
          <a:p>
            <a:r>
              <a:rPr lang="tr-TR" dirty="0" smtClean="0"/>
              <a:t>Yataklar cam kenarlarından , asılı cisimlerden uzak durmalıdır .</a:t>
            </a:r>
            <a:endParaRPr lang="tr-TR" dirty="0"/>
          </a:p>
        </p:txBody>
      </p:sp>
    </p:spTree>
    <p:extLst>
      <p:ext uri="{BB962C8B-B14F-4D97-AF65-F5344CB8AC3E}">
        <p14:creationId xmlns:p14="http://schemas.microsoft.com/office/powerpoint/2010/main" xmlns="" val="33147075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rgbClr val="FF0000"/>
          </a:solidFill>
        </p:spPr>
        <p:txBody>
          <a:bodyPr>
            <a:normAutofit fontScale="90000"/>
          </a:bodyPr>
          <a:lstStyle/>
          <a:p>
            <a:r>
              <a:rPr lang="tr-TR" dirty="0" smtClean="0"/>
              <a:t>DEPREM SIRASINDA YAPILMASI GEREKENLER </a:t>
            </a:r>
            <a:endParaRPr lang="tr-TR" dirty="0"/>
          </a:p>
        </p:txBody>
      </p:sp>
      <p:sp>
        <p:nvSpPr>
          <p:cNvPr id="3" name="İçerik Yer Tutucusu 2"/>
          <p:cNvSpPr>
            <a:spLocks noGrp="1"/>
          </p:cNvSpPr>
          <p:nvPr>
            <p:ph idx="1"/>
          </p:nvPr>
        </p:nvSpPr>
        <p:spPr/>
        <p:txBody>
          <a:bodyPr>
            <a:normAutofit fontScale="70000" lnSpcReduction="20000"/>
          </a:bodyPr>
          <a:lstStyle/>
          <a:p>
            <a:r>
              <a:rPr lang="tr-TR" dirty="0" smtClean="0"/>
              <a:t>İlk sarsıntı hissedildiğinde paniğe kapılmamalı , sakin olunmalıdır önceden hazırlanmış plan doğrultusunda hareket edilmelidir </a:t>
            </a:r>
          </a:p>
          <a:p>
            <a:r>
              <a:rPr lang="tr-TR" dirty="0" smtClean="0"/>
              <a:t>Yangın olasılığına karşı elektrik ve gaz vanaları hemen kapatılmalıdır </a:t>
            </a:r>
          </a:p>
          <a:p>
            <a:r>
              <a:rPr lang="tr-TR" dirty="0" smtClean="0"/>
              <a:t>Yüksek katlarda isek pencere , balkon , asansör , merdivenlerden uzak durmalı kesinlikle aşağı atlanmamalıdır </a:t>
            </a:r>
          </a:p>
          <a:p>
            <a:r>
              <a:rPr lang="tr-TR" dirty="0" smtClean="0"/>
              <a:t>Gaz sızıntısı ihtimaline karşı çakmak veya kibrit yakılmamalı , bunun yerine el feneri yakılmalıdır</a:t>
            </a:r>
          </a:p>
          <a:p>
            <a:r>
              <a:rPr lang="tr-TR" dirty="0" smtClean="0"/>
              <a:t>Güvenli bir şekilde evden dışarı çıkma olasılığı varsa hemen çıkılmalı , çıkma olasılığı yoksa eğer büyük eşyaların yanına yan yatılarak uzanılmalıdır .  </a:t>
            </a:r>
          </a:p>
          <a:p>
            <a:r>
              <a:rPr lang="tr-TR" dirty="0" smtClean="0"/>
              <a:t>Deprem sırasında araç içerisinde bulunuluyorsa eğer araç ; bina , ağaç , elektrik direkleri gibi yerlerden uzak boş araziye veya alana çekilmelidir </a:t>
            </a:r>
            <a:endParaRPr lang="tr-TR" dirty="0"/>
          </a:p>
        </p:txBody>
      </p:sp>
    </p:spTree>
    <p:extLst>
      <p:ext uri="{BB962C8B-B14F-4D97-AF65-F5344CB8AC3E}">
        <p14:creationId xmlns:p14="http://schemas.microsoft.com/office/powerpoint/2010/main" xmlns="" val="18101458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rgbClr val="FF0000"/>
          </a:solidFill>
        </p:spPr>
        <p:txBody>
          <a:bodyPr>
            <a:normAutofit fontScale="90000"/>
          </a:bodyPr>
          <a:lstStyle/>
          <a:p>
            <a:r>
              <a:rPr lang="tr-TR" dirty="0" smtClean="0"/>
              <a:t>DEPREM SONRASINDA YAPILMASI GEREKENLER </a:t>
            </a:r>
            <a:endParaRPr lang="tr-TR" dirty="0"/>
          </a:p>
        </p:txBody>
      </p:sp>
      <p:sp>
        <p:nvSpPr>
          <p:cNvPr id="3" name="İçerik Yer Tutucusu 2"/>
          <p:cNvSpPr>
            <a:spLocks noGrp="1"/>
          </p:cNvSpPr>
          <p:nvPr>
            <p:ph idx="1"/>
          </p:nvPr>
        </p:nvSpPr>
        <p:spPr/>
        <p:txBody>
          <a:bodyPr>
            <a:normAutofit fontScale="85000" lnSpcReduction="10000"/>
          </a:bodyPr>
          <a:lstStyle/>
          <a:p>
            <a:r>
              <a:rPr lang="tr-TR" dirty="0" smtClean="0"/>
              <a:t>Artçı depremlere karşı hazırlıklı olunmalı ve binalara girilmemelidir </a:t>
            </a:r>
          </a:p>
          <a:p>
            <a:r>
              <a:rPr lang="tr-TR" dirty="0" smtClean="0"/>
              <a:t>Yoldaki araçlar itfaiye ve ambulans gibi acil yardım araçlarının geçişini kolaylaştıracak şekilde kenara çekilmelidir </a:t>
            </a:r>
          </a:p>
          <a:p>
            <a:r>
              <a:rPr lang="tr-TR" dirty="0" smtClean="0"/>
              <a:t>Telefonlar yalnızca acil durumlarda kullanılmalı böylece telefon şebekesinin bloke edilmesi önlenmelidir </a:t>
            </a:r>
          </a:p>
          <a:p>
            <a:r>
              <a:rPr lang="tr-TR" dirty="0" smtClean="0"/>
              <a:t>Radyo vb. araçlardan yetkililer dinlenilmelidir .</a:t>
            </a:r>
          </a:p>
          <a:p>
            <a:r>
              <a:rPr lang="tr-TR" dirty="0" smtClean="0"/>
              <a:t>Depremden sonra binanın uğradığı hasar ilgili uzamanlar tarafından tespit edilmeli , gerektiğinde yapılacak desteklerle bina sağlamlaştırılmalıdır .</a:t>
            </a:r>
            <a:endParaRPr lang="tr-TR" dirty="0"/>
          </a:p>
        </p:txBody>
      </p:sp>
    </p:spTree>
    <p:extLst>
      <p:ext uri="{BB962C8B-B14F-4D97-AF65-F5344CB8AC3E}">
        <p14:creationId xmlns:p14="http://schemas.microsoft.com/office/powerpoint/2010/main" xmlns="" val="3579666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Dünyamızdaki levha çizgileri</a:t>
            </a:r>
            <a:endParaRPr lang="tr-TR" dirty="0"/>
          </a:p>
        </p:txBody>
      </p:sp>
      <p:pic>
        <p:nvPicPr>
          <p:cNvPr id="4" name="3 İçerik Yer Tutucusu" descr="levha-tektonic49fi-bac59flangc4b1cc4b1-e28093-kc4b1talar-c59fekillenmesi.jpg"/>
          <p:cNvPicPr>
            <a:picLocks noGrp="1" noChangeAspect="1"/>
          </p:cNvPicPr>
          <p:nvPr>
            <p:ph idx="1"/>
          </p:nvPr>
        </p:nvPicPr>
        <p:blipFill>
          <a:blip r:embed="rId2" cstate="print"/>
          <a:stretch>
            <a:fillRect/>
          </a:stretch>
        </p:blipFill>
        <p:spPr>
          <a:xfrm>
            <a:off x="719471" y="1600200"/>
            <a:ext cx="7705058" cy="4525963"/>
          </a:xfr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FF0000"/>
                </a:solidFill>
              </a:rPr>
              <a:t>Dünyada olan büyük depremler </a:t>
            </a:r>
            <a:endParaRPr lang="tr-TR" dirty="0">
              <a:solidFill>
                <a:srgbClr val="FF0000"/>
              </a:solidFill>
            </a:endParaRPr>
          </a:p>
        </p:txBody>
      </p:sp>
      <p:sp>
        <p:nvSpPr>
          <p:cNvPr id="3" name="İçerik Yer Tutucusu 2"/>
          <p:cNvSpPr>
            <a:spLocks noGrp="1"/>
          </p:cNvSpPr>
          <p:nvPr>
            <p:ph idx="1"/>
          </p:nvPr>
        </p:nvSpPr>
        <p:spPr/>
        <p:txBody>
          <a:bodyPr>
            <a:normAutofit lnSpcReduction="10000"/>
          </a:bodyPr>
          <a:lstStyle/>
          <a:p>
            <a:pPr fontAlgn="base"/>
            <a:r>
              <a:rPr lang="tr-TR" sz="2400" b="1" dirty="0"/>
              <a:t>1968 </a:t>
            </a:r>
            <a:r>
              <a:rPr lang="tr-TR" sz="2400" b="1" dirty="0" err="1"/>
              <a:t>Dashte</a:t>
            </a:r>
            <a:r>
              <a:rPr lang="tr-TR" sz="2400" b="1" dirty="0"/>
              <a:t> </a:t>
            </a:r>
            <a:r>
              <a:rPr lang="tr-TR" sz="2400" b="1" dirty="0" err="1"/>
              <a:t>Bayaz</a:t>
            </a:r>
            <a:r>
              <a:rPr lang="tr-TR" sz="2400" b="1" dirty="0"/>
              <a:t> ve Firdevs Depremi – İran</a:t>
            </a:r>
            <a:endParaRPr lang="tr-TR" sz="2400" dirty="0"/>
          </a:p>
          <a:p>
            <a:pPr fontAlgn="base"/>
            <a:r>
              <a:rPr lang="tr-TR" sz="2400" dirty="0"/>
              <a:t>12 bin kişinin hayatını kaybettiği bu iki büyük depremde önce </a:t>
            </a:r>
            <a:r>
              <a:rPr lang="tr-TR" sz="2400" dirty="0" err="1"/>
              <a:t>Dashte</a:t>
            </a:r>
            <a:r>
              <a:rPr lang="tr-TR" sz="2400" dirty="0"/>
              <a:t> </a:t>
            </a:r>
            <a:r>
              <a:rPr lang="tr-TR" sz="2400" dirty="0" err="1"/>
              <a:t>Bayaz</a:t>
            </a:r>
            <a:r>
              <a:rPr lang="tr-TR" sz="2400" dirty="0"/>
              <a:t> şehri 7,3’le vuruldu ve bölgede yer alan 5 köy yerle bir oldu. Bu depremden henüz 24 saat geçmeden bu kez 1 Eylül’de, Firdevs şehri 6,4 şiddetindeki depremle sarsıldı. Bu kez 175 köy ağır hasar gördü.</a:t>
            </a:r>
          </a:p>
          <a:p>
            <a:pPr fontAlgn="base"/>
            <a:r>
              <a:rPr lang="tr-TR" sz="2400" b="1" dirty="0"/>
              <a:t>1976 </a:t>
            </a:r>
            <a:r>
              <a:rPr lang="tr-TR" sz="2400" b="1" dirty="0" err="1"/>
              <a:t>Tangshan</a:t>
            </a:r>
            <a:r>
              <a:rPr lang="tr-TR" sz="2400" b="1" dirty="0"/>
              <a:t> Depremi - Çin</a:t>
            </a:r>
            <a:endParaRPr lang="tr-TR" sz="2400" dirty="0"/>
          </a:p>
          <a:p>
            <a:pPr fontAlgn="base"/>
            <a:r>
              <a:rPr lang="tr-TR" sz="2400" dirty="0"/>
              <a:t>Tarihin en ölümcül depremlerden biri, kuzeydoğu Çin’de yer alan </a:t>
            </a:r>
            <a:r>
              <a:rPr lang="tr-TR" sz="2400" dirty="0" err="1"/>
              <a:t>Tangshan</a:t>
            </a:r>
            <a:r>
              <a:rPr lang="tr-TR" sz="2400" dirty="0"/>
              <a:t> kentinde 28 Temmuz 1976 yılında, sabaha karşı saat 03.42’de gerçekleşti. Sarsıntı riskinin fazla olmadığı düşünülen bir bölgede meydana gelen 7,8 büyüklüğündeki deprem, 240 binden fazla insanın ölümüne yol açtı.</a:t>
            </a:r>
          </a:p>
          <a:p>
            <a:endParaRPr lang="tr-TR" sz="2400" dirty="0"/>
          </a:p>
        </p:txBody>
      </p:sp>
    </p:spTree>
    <p:extLst>
      <p:ext uri="{BB962C8B-B14F-4D97-AF65-F5344CB8AC3E}">
        <p14:creationId xmlns:p14="http://schemas.microsoft.com/office/powerpoint/2010/main" xmlns="" val="13423521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85000" lnSpcReduction="10000"/>
          </a:bodyPr>
          <a:lstStyle/>
          <a:p>
            <a:pPr lvl="1" fontAlgn="base"/>
            <a:r>
              <a:rPr lang="tr-TR" sz="2400" b="1" dirty="0"/>
              <a:t>1986 </a:t>
            </a:r>
            <a:r>
              <a:rPr lang="tr-TR" sz="2400" b="1" dirty="0" err="1"/>
              <a:t>Mexico</a:t>
            </a:r>
            <a:r>
              <a:rPr lang="tr-TR" sz="2400" b="1" dirty="0"/>
              <a:t> City Depremi – Meksika</a:t>
            </a:r>
            <a:endParaRPr lang="tr-TR" sz="2400" dirty="0"/>
          </a:p>
          <a:p>
            <a:pPr fontAlgn="base"/>
            <a:r>
              <a:rPr lang="tr-TR" sz="2400" dirty="0"/>
              <a:t>19 Eylül tarihinde gerçekleşen 8,4 büyüklüğündeki deprem 10 bin kişinin hayatını kaybetmesine neden oldu. Tam 412 binanın yıkıldığı ve 3 binden fazlasının ağır hasar gördüğü deprem ülkeyi 4 milyar dolarlık maddi zarara uğrattı. Bu depremin yarattığı en büyük olumsuzluklardan biri ise şehirde bulunan büyük hastanelerin kullanılamaz hale gelmesiydi.</a:t>
            </a:r>
          </a:p>
          <a:p>
            <a:pPr fontAlgn="base"/>
            <a:r>
              <a:rPr lang="tr-TR" sz="2800" b="1" dirty="0"/>
              <a:t>1988 </a:t>
            </a:r>
            <a:r>
              <a:rPr lang="tr-TR" sz="2800" b="1" dirty="0" err="1"/>
              <a:t>Spitak</a:t>
            </a:r>
            <a:r>
              <a:rPr lang="tr-TR" sz="2800" b="1" dirty="0"/>
              <a:t> Depremi – Ermenistan</a:t>
            </a:r>
            <a:endParaRPr lang="tr-TR" sz="2800" dirty="0"/>
          </a:p>
          <a:p>
            <a:pPr fontAlgn="base"/>
            <a:r>
              <a:rPr lang="tr-TR" sz="2800" dirty="0"/>
              <a:t>Gümrü Depremi olarak da adlandırılan </a:t>
            </a:r>
            <a:r>
              <a:rPr lang="tr-TR" sz="2800" dirty="0" err="1"/>
              <a:t>Spitak</a:t>
            </a:r>
            <a:r>
              <a:rPr lang="tr-TR" sz="2800" dirty="0"/>
              <a:t> Depremi, o tarihte Sovyetler Birliği bünyesinde bulunan </a:t>
            </a:r>
            <a:r>
              <a:rPr lang="tr-TR" sz="2800" dirty="0">
                <a:hlinkClick r:id="rId2"/>
              </a:rPr>
              <a:t>Ermenistan</a:t>
            </a:r>
            <a:r>
              <a:rPr lang="tr-TR" sz="2800" dirty="0"/>
              <a:t>'ın </a:t>
            </a:r>
            <a:r>
              <a:rPr lang="tr-TR" sz="2800" dirty="0" err="1"/>
              <a:t>Spitak</a:t>
            </a:r>
            <a:r>
              <a:rPr lang="tr-TR" sz="2800" dirty="0"/>
              <a:t> bölgesinde 7 Aralık 1988 günü yerel saatle 11:41’de meydana geldi. Kamu binaları (özellikle okullar ve hastaneler) 7,2 şiddetindeki depreme dayanamadı ve bu durum 20 bin insanın yaşamına mal oldu.</a:t>
            </a:r>
          </a:p>
          <a:p>
            <a:endParaRPr lang="tr-TR" dirty="0"/>
          </a:p>
        </p:txBody>
      </p:sp>
    </p:spTree>
    <p:extLst>
      <p:ext uri="{BB962C8B-B14F-4D97-AF65-F5344CB8AC3E}">
        <p14:creationId xmlns:p14="http://schemas.microsoft.com/office/powerpoint/2010/main" xmlns="" val="15667191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85000" lnSpcReduction="10000"/>
          </a:bodyPr>
          <a:lstStyle/>
          <a:p>
            <a:pPr fontAlgn="base"/>
            <a:r>
              <a:rPr lang="tr-TR" sz="2400" b="1" dirty="0"/>
              <a:t>2004 </a:t>
            </a:r>
            <a:r>
              <a:rPr lang="tr-TR" sz="2400" b="1" dirty="0" err="1"/>
              <a:t>Sumatra</a:t>
            </a:r>
            <a:r>
              <a:rPr lang="tr-TR" sz="2400" b="1" dirty="0"/>
              <a:t> Depremi – Endonezya</a:t>
            </a:r>
            <a:endParaRPr lang="tr-TR" sz="2400" dirty="0"/>
          </a:p>
          <a:p>
            <a:pPr fontAlgn="base"/>
            <a:r>
              <a:rPr lang="tr-TR" sz="2400" dirty="0"/>
              <a:t>16 Aralık’ta Endonezya’nın </a:t>
            </a:r>
            <a:r>
              <a:rPr lang="tr-TR" sz="2400" dirty="0" err="1"/>
              <a:t>Sumatra</a:t>
            </a:r>
            <a:r>
              <a:rPr lang="tr-TR" sz="2400" dirty="0"/>
              <a:t> Adası'nın batı kıyısı açıklarında denizin 40 kilometre derinliğinde meydana gelen afet, Richter ölçeğine göre 9,0 </a:t>
            </a:r>
            <a:r>
              <a:rPr lang="tr-TR" sz="2400" dirty="0" err="1"/>
              <a:t>büyüklüğüdeydi</a:t>
            </a:r>
            <a:r>
              <a:rPr lang="tr-TR" sz="2400" dirty="0"/>
              <a:t>. Sonrasında yaşanan </a:t>
            </a:r>
            <a:r>
              <a:rPr lang="tr-TR" sz="2400" dirty="0" err="1"/>
              <a:t>tsunami</a:t>
            </a:r>
            <a:r>
              <a:rPr lang="tr-TR" sz="2400" dirty="0"/>
              <a:t> felaketiyle trajedinin boyutları derinleşti. </a:t>
            </a:r>
            <a:r>
              <a:rPr lang="tr-TR" sz="2400" dirty="0" err="1"/>
              <a:t>Tsunami</a:t>
            </a:r>
            <a:r>
              <a:rPr lang="tr-TR" sz="2400" dirty="0"/>
              <a:t>, Hint Okyanusu’na kıyısı olan 11 ülkede büyük can kaybına yol açtı. Can verenler resmi verilerle 227 bin 898 olarak açıklandı</a:t>
            </a:r>
            <a:r>
              <a:rPr lang="tr-TR" sz="2400" dirty="0" smtClean="0"/>
              <a:t>.</a:t>
            </a:r>
          </a:p>
          <a:p>
            <a:pPr fontAlgn="base"/>
            <a:r>
              <a:rPr lang="tr-TR" sz="2400" b="1" dirty="0"/>
              <a:t>2005 Keşmir Depremi – Pakistan</a:t>
            </a:r>
            <a:endParaRPr lang="tr-TR" sz="2400" dirty="0"/>
          </a:p>
          <a:p>
            <a:pPr fontAlgn="base"/>
            <a:r>
              <a:rPr lang="tr-TR" sz="2400" dirty="0"/>
              <a:t>8 Ekim 2005’te </a:t>
            </a:r>
            <a:r>
              <a:rPr lang="tr-TR" sz="2400" dirty="0">
                <a:hlinkClick r:id="rId3"/>
              </a:rPr>
              <a:t>Pakistan</a:t>
            </a:r>
            <a:r>
              <a:rPr lang="tr-TR" sz="2400" dirty="0"/>
              <a:t>’ın </a:t>
            </a:r>
            <a:r>
              <a:rPr lang="tr-TR" sz="2400" dirty="0" err="1"/>
              <a:t>Muzaffarabad</a:t>
            </a:r>
            <a:r>
              <a:rPr lang="tr-TR" sz="2400" dirty="0"/>
              <a:t> şehri yakınlarında meydana gelen deprem 7,6 büyüklüğündeydi. 79 bin kişi hayatını kaybetti ve toprak kaymaları sonucu 4 milyon kişi evsiz kaldı. 7,6 büyüklüğündeki deprem Türkiye saati ile 7:50'de oldu ve 1 dakika 19 saniye sürdü. Ölü sayısı resmi kayıtlarda yaklaşık 75 bin kişi olarak belirtildi. Merkez üssünün İslamabad'ın 95 kilometre kuzeydoğusundaki Keşmir bölgesi olduğu bildirildi. Deprem, Hindistan ve Afganistan'da da etkili oldu.</a:t>
            </a:r>
          </a:p>
          <a:p>
            <a:pPr fontAlgn="base"/>
            <a:endParaRPr lang="tr-TR" sz="2400" dirty="0"/>
          </a:p>
          <a:p>
            <a:endParaRPr lang="tr-TR" sz="2400" dirty="0"/>
          </a:p>
        </p:txBody>
      </p:sp>
    </p:spTree>
    <p:extLst>
      <p:ext uri="{BB962C8B-B14F-4D97-AF65-F5344CB8AC3E}">
        <p14:creationId xmlns:p14="http://schemas.microsoft.com/office/powerpoint/2010/main" xmlns="" val="4985211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fontAlgn="base"/>
            <a:r>
              <a:rPr lang="tr-TR" sz="2600" b="1" dirty="0"/>
              <a:t>2008 </a:t>
            </a:r>
            <a:r>
              <a:rPr lang="tr-TR" sz="2600" b="1" dirty="0" err="1"/>
              <a:t>Siçuan</a:t>
            </a:r>
            <a:r>
              <a:rPr lang="tr-TR" sz="2600" b="1" dirty="0"/>
              <a:t> Depremi - Çin</a:t>
            </a:r>
            <a:endParaRPr lang="tr-TR" sz="2600" dirty="0"/>
          </a:p>
          <a:p>
            <a:pPr fontAlgn="base"/>
            <a:r>
              <a:rPr lang="tr-TR" sz="2600" dirty="0"/>
              <a:t>2008 </a:t>
            </a:r>
            <a:r>
              <a:rPr lang="tr-TR" sz="2600" dirty="0" err="1"/>
              <a:t>Siçuan</a:t>
            </a:r>
            <a:r>
              <a:rPr lang="tr-TR" sz="2600" dirty="0"/>
              <a:t> depremi, </a:t>
            </a:r>
            <a:r>
              <a:rPr lang="tr-TR" sz="2600" dirty="0">
                <a:hlinkClick r:id="rId2"/>
              </a:rPr>
              <a:t>Çin Halk Cumhuriyeti</a:t>
            </a:r>
            <a:r>
              <a:rPr lang="tr-TR" sz="2600" dirty="0"/>
              <a:t>'nin </a:t>
            </a:r>
            <a:r>
              <a:rPr lang="tr-TR" sz="2600" dirty="0" err="1"/>
              <a:t>Siçuan</a:t>
            </a:r>
            <a:r>
              <a:rPr lang="tr-TR" sz="2600" dirty="0"/>
              <a:t> eyaletine bağlı </a:t>
            </a:r>
            <a:r>
              <a:rPr lang="tr-TR" sz="2600" dirty="0" err="1"/>
              <a:t>Ngawa</a:t>
            </a:r>
            <a:r>
              <a:rPr lang="tr-TR" sz="2600" dirty="0"/>
              <a:t> Tibet-</a:t>
            </a:r>
            <a:r>
              <a:rPr lang="tr-TR" sz="2600" dirty="0" err="1"/>
              <a:t>Çiang</a:t>
            </a:r>
            <a:r>
              <a:rPr lang="tr-TR" sz="2600" dirty="0"/>
              <a:t> Özerk ilinin </a:t>
            </a:r>
            <a:r>
              <a:rPr lang="tr-TR" sz="2600" dirty="0" err="1"/>
              <a:t>Vençuan</a:t>
            </a:r>
            <a:r>
              <a:rPr lang="tr-TR" sz="2600" dirty="0"/>
              <a:t> ilçesinde 12 Mayıs 2008 tarihinde yerel saatle 14:28'de meydana geldi. Çin Sismik Araştırmalar Merkezi ve Amerikan kaynakları, depremin şiddetini 7,8 olarak belirledi. Deprem Çin'in ekonomik merkezleri Pekin ve Şangay'da da hissedildi. Deprem merkezine en yakın Çin şehri ise </a:t>
            </a:r>
            <a:r>
              <a:rPr lang="tr-TR" sz="2600" dirty="0" err="1"/>
              <a:t>Çengdu'ydu</a:t>
            </a:r>
            <a:r>
              <a:rPr lang="tr-TR" sz="2600" dirty="0"/>
              <a:t>.</a:t>
            </a:r>
          </a:p>
          <a:p>
            <a:endParaRPr lang="tr-TR" dirty="0"/>
          </a:p>
        </p:txBody>
      </p:sp>
    </p:spTree>
    <p:extLst>
      <p:ext uri="{BB962C8B-B14F-4D97-AF65-F5344CB8AC3E}">
        <p14:creationId xmlns:p14="http://schemas.microsoft.com/office/powerpoint/2010/main" xmlns="" val="33438802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62500" lnSpcReduction="20000"/>
          </a:bodyPr>
          <a:lstStyle/>
          <a:p>
            <a:pPr fontAlgn="base"/>
            <a:r>
              <a:rPr lang="tr-TR" b="1" dirty="0"/>
              <a:t>2011 </a:t>
            </a:r>
            <a:r>
              <a:rPr lang="tr-TR" b="1" dirty="0" err="1"/>
              <a:t>Tohuku</a:t>
            </a:r>
            <a:r>
              <a:rPr lang="tr-TR" b="1" dirty="0"/>
              <a:t> depremi – Japonya</a:t>
            </a:r>
            <a:endParaRPr lang="tr-TR" dirty="0"/>
          </a:p>
          <a:p>
            <a:pPr fontAlgn="base"/>
            <a:r>
              <a:rPr lang="tr-TR" cap="all" dirty="0"/>
              <a:t>NÜKLEER TEHLİKE</a:t>
            </a:r>
          </a:p>
          <a:p>
            <a:pPr fontAlgn="base"/>
            <a:r>
              <a:rPr lang="tr-TR" dirty="0"/>
              <a:t>Japonya'daki depremin ardından </a:t>
            </a:r>
            <a:r>
              <a:rPr lang="tr-TR" dirty="0" err="1"/>
              <a:t>Fukuşima</a:t>
            </a:r>
            <a:r>
              <a:rPr lang="tr-TR" dirty="0"/>
              <a:t> </a:t>
            </a:r>
            <a:r>
              <a:rPr lang="tr-TR" dirty="0" err="1"/>
              <a:t>Daiçi</a:t>
            </a:r>
            <a:r>
              <a:rPr lang="tr-TR" dirty="0"/>
              <a:t> nükleer santralinin 2 reaktöründeki soğutma sistemi de bozuldu. Yedek sistemlerin devreye girmesinde de sorun çıktı. Ayrıca santralda bir de patlama meydana geldi. </a:t>
            </a:r>
          </a:p>
          <a:p>
            <a:pPr fontAlgn="base"/>
            <a:r>
              <a:rPr lang="tr-TR" dirty="0"/>
              <a:t>11 Mart 2011 Cuma günü, yerel saatle 14:46'da (Türkiye saatiyle 07:46'da), </a:t>
            </a:r>
            <a:r>
              <a:rPr lang="tr-TR" dirty="0">
                <a:hlinkClick r:id="rId2"/>
              </a:rPr>
              <a:t>Japonya</a:t>
            </a:r>
            <a:r>
              <a:rPr lang="tr-TR" dirty="0"/>
              <a:t>’nın kuzeydoğusundaki okyanus açıklarında 9,0 büyüklüğünde bir deprem meydana geldi. Depremin ardından da en yüksek düzeyde </a:t>
            </a:r>
            <a:r>
              <a:rPr lang="tr-TR" dirty="0" err="1"/>
              <a:t>tsunami</a:t>
            </a:r>
            <a:r>
              <a:rPr lang="tr-TR" dirty="0"/>
              <a:t> uyarısı yapıldı</a:t>
            </a:r>
            <a:r>
              <a:rPr lang="tr-TR" dirty="0" smtClean="0"/>
              <a:t>.</a:t>
            </a:r>
          </a:p>
          <a:p>
            <a:pPr fontAlgn="base"/>
            <a:endParaRPr lang="tr-TR" b="1" dirty="0" smtClean="0"/>
          </a:p>
          <a:p>
            <a:pPr fontAlgn="base"/>
            <a:r>
              <a:rPr lang="tr-TR" b="1" dirty="0" smtClean="0"/>
              <a:t>2013 </a:t>
            </a:r>
            <a:r>
              <a:rPr lang="tr-TR" b="1" dirty="0"/>
              <a:t>Pakistan Depremleri</a:t>
            </a:r>
            <a:endParaRPr lang="tr-TR" dirty="0"/>
          </a:p>
          <a:p>
            <a:pPr fontAlgn="base"/>
            <a:r>
              <a:rPr lang="tr-TR" dirty="0"/>
              <a:t>Eylül 2013'te </a:t>
            </a:r>
            <a:r>
              <a:rPr lang="tr-TR" dirty="0">
                <a:hlinkClick r:id="rId3"/>
              </a:rPr>
              <a:t>Pakistan</a:t>
            </a:r>
            <a:r>
              <a:rPr lang="tr-TR" dirty="0"/>
              <a:t>'ın </a:t>
            </a:r>
            <a:r>
              <a:rPr lang="tr-TR" dirty="0" err="1"/>
              <a:t>Belucistan</a:t>
            </a:r>
            <a:r>
              <a:rPr lang="tr-TR" dirty="0"/>
              <a:t> bölgesinde 7,8 büyüklüğünde deprem oldu. Sarsıntı sadece Pakistan'da değil, Hindistan'ın başkenti Yeni Delhi'de de hissedildi. </a:t>
            </a:r>
          </a:p>
          <a:p>
            <a:r>
              <a:rPr lang="tr-TR" dirty="0"/>
              <a:t/>
            </a:r>
            <a:br>
              <a:rPr lang="tr-TR" dirty="0"/>
            </a:br>
            <a:endParaRPr lang="tr-TR" dirty="0"/>
          </a:p>
          <a:p>
            <a:endParaRPr lang="tr-TR" dirty="0"/>
          </a:p>
        </p:txBody>
      </p:sp>
    </p:spTree>
    <p:extLst>
      <p:ext uri="{BB962C8B-B14F-4D97-AF65-F5344CB8AC3E}">
        <p14:creationId xmlns:p14="http://schemas.microsoft.com/office/powerpoint/2010/main" xmlns="" val="42248915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solidFill>
                  <a:srgbClr val="FF0000"/>
                </a:solidFill>
              </a:rPr>
              <a:t>Türkiyede</a:t>
            </a:r>
            <a:r>
              <a:rPr lang="tr-TR" dirty="0" smtClean="0">
                <a:solidFill>
                  <a:srgbClr val="FF0000"/>
                </a:solidFill>
              </a:rPr>
              <a:t> olan büyük depremler</a:t>
            </a:r>
            <a:endParaRPr lang="tr-TR" dirty="0">
              <a:solidFill>
                <a:srgbClr val="FF0000"/>
              </a:solidFill>
            </a:endParaRPr>
          </a:p>
        </p:txBody>
      </p:sp>
      <p:sp>
        <p:nvSpPr>
          <p:cNvPr id="3" name="İçerik Yer Tutucusu 2"/>
          <p:cNvSpPr>
            <a:spLocks noGrp="1"/>
          </p:cNvSpPr>
          <p:nvPr>
            <p:ph idx="1"/>
          </p:nvPr>
        </p:nvSpPr>
        <p:spPr/>
        <p:txBody>
          <a:bodyPr>
            <a:normAutofit fontScale="92500" lnSpcReduction="10000"/>
          </a:bodyPr>
          <a:lstStyle/>
          <a:p>
            <a:pPr fontAlgn="base"/>
            <a:r>
              <a:rPr lang="tr-TR" b="1" dirty="0"/>
              <a:t>1939 Erzincan Depremi</a:t>
            </a:r>
            <a:endParaRPr lang="tr-TR" dirty="0"/>
          </a:p>
          <a:p>
            <a:pPr fontAlgn="base"/>
            <a:r>
              <a:rPr lang="tr-TR" dirty="0"/>
              <a:t>Anadolu topraklarında yaşanan depremler arasında, 1939’daki Erzincan felaketinin özel bir yeri vardır. O yıl, 26 Aralık’ı 27 Aralık’a bağlayan gece yerle bir olan Erzincan’da, ölü sayısı 33 bine ulaştı. Richter ölçeğine göre 8 şiddetindeki deprem, gece saat 2:00’de, Erzincan’ı 52 saniye boyunca salladı. '20. yüzyılın depremleri' sıralamasında 15. olan 1939 depremi, halk arasında 'Büyük Erzincan Depremi' olarak anıldı.</a:t>
            </a:r>
          </a:p>
          <a:p>
            <a:endParaRPr lang="tr-TR" dirty="0"/>
          </a:p>
        </p:txBody>
      </p:sp>
    </p:spTree>
    <p:extLst>
      <p:ext uri="{BB962C8B-B14F-4D97-AF65-F5344CB8AC3E}">
        <p14:creationId xmlns:p14="http://schemas.microsoft.com/office/powerpoint/2010/main" xmlns="" val="24401783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fontAlgn="base"/>
            <a:r>
              <a:rPr lang="tr-TR" b="1" dirty="0"/>
              <a:t>1944 Bolu Gerede Depremi</a:t>
            </a:r>
            <a:endParaRPr lang="tr-TR" dirty="0"/>
          </a:p>
          <a:p>
            <a:pPr fontAlgn="base"/>
            <a:r>
              <a:rPr lang="tr-TR" dirty="0"/>
              <a:t>1 Şubat 1944’te Bolu ve çevresinde, Richter ölçeğine göre 7,4 şiddetinde olan deprem sonucunda toplam 3 bin 959 kişi öldü, bin 182 kişi yaralandı ve 9 bin 422 bina yıkıldı</a:t>
            </a:r>
          </a:p>
          <a:p>
            <a:endParaRPr lang="tr-TR" dirty="0"/>
          </a:p>
        </p:txBody>
      </p:sp>
    </p:spTree>
    <p:extLst>
      <p:ext uri="{BB962C8B-B14F-4D97-AF65-F5344CB8AC3E}">
        <p14:creationId xmlns:p14="http://schemas.microsoft.com/office/powerpoint/2010/main" xmlns="" val="42288325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pPr fontAlgn="base"/>
            <a:r>
              <a:rPr lang="tr-TR" b="1" dirty="0"/>
              <a:t>1983 Erzurum Depremi</a:t>
            </a:r>
            <a:endParaRPr lang="tr-TR" dirty="0"/>
          </a:p>
          <a:p>
            <a:pPr fontAlgn="base"/>
            <a:r>
              <a:rPr lang="tr-TR" dirty="0"/>
              <a:t>1983 Erzurum Depremi, 30 Ekim 1983 tarihinde, Erzurum ve çevresinde büyük hasara ve önemli ölçüde can kaybına neden oldu. Büyüklüğü 6,9 olan bu depremde bin 155 kişi ölmüş, 537 kişi yaralanmış, 3 bin 241 konut ağır, 3 bin konut orta ve 4 bin konut hafif hasar görmüş, 30 bini aşkın hayvan telef olmuştu.</a:t>
            </a:r>
          </a:p>
          <a:p>
            <a:endParaRPr lang="tr-TR" dirty="0"/>
          </a:p>
        </p:txBody>
      </p:sp>
    </p:spTree>
    <p:extLst>
      <p:ext uri="{BB962C8B-B14F-4D97-AF65-F5344CB8AC3E}">
        <p14:creationId xmlns:p14="http://schemas.microsoft.com/office/powerpoint/2010/main" xmlns="" val="10978592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20000"/>
          </a:bodyPr>
          <a:lstStyle/>
          <a:p>
            <a:pPr fontAlgn="base"/>
            <a:r>
              <a:rPr lang="tr-TR" b="1" dirty="0"/>
              <a:t>1999 Gölcük Depremi - İzmit</a:t>
            </a:r>
            <a:endParaRPr lang="tr-TR" dirty="0"/>
          </a:p>
          <a:p>
            <a:pPr fontAlgn="base"/>
            <a:r>
              <a:rPr lang="tr-TR" dirty="0"/>
              <a:t>Gölcük Depremi, İzmit Depremi ya da Marmara Depremi, 17 Ağustos 1999 sabahı, yerel saatle 03:02'de gerçekleşti. Kocaeli Gölcük merkezli ve 7,5 büyüklüğünde gerçekleşen deprem, büyük çapta can ve mal kaybına neden oldu. 17 Ağustos Depremi, tüm Marmara Bölgesi'nde, Ankara'dan İzmir'e kadar geniş bir alanda hissedildi. Resmi raporlara göre, 17 bin 840 kişi öldü, 43 bin 935 kişi yaralandı. 505 kişi sakat kaldı. 285 bin 211 konut, 42 bin 902 işyeri hasar gördü.</a:t>
            </a:r>
          </a:p>
          <a:p>
            <a:endParaRPr lang="tr-TR" dirty="0"/>
          </a:p>
        </p:txBody>
      </p:sp>
    </p:spTree>
    <p:extLst>
      <p:ext uri="{BB962C8B-B14F-4D97-AF65-F5344CB8AC3E}">
        <p14:creationId xmlns:p14="http://schemas.microsoft.com/office/powerpoint/2010/main" xmlns="" val="28321251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fontAlgn="base"/>
            <a:r>
              <a:rPr lang="tr-TR" b="1" dirty="0"/>
              <a:t>1999 Düzce Depremi – Bolu</a:t>
            </a:r>
            <a:endParaRPr lang="tr-TR" dirty="0"/>
          </a:p>
          <a:p>
            <a:pPr fontAlgn="base"/>
            <a:r>
              <a:rPr lang="tr-TR" dirty="0"/>
              <a:t>Yaklaşık 30 saniye süren ve şiddeti 7,2 olan bu deprem, 17 Ağustos 1999 depremine neden olan Kuzey Anadolu Fayı'nın kuzey kolunu oluşturan </a:t>
            </a:r>
            <a:r>
              <a:rPr lang="tr-TR" dirty="0" err="1"/>
              <a:t>segmentin</a:t>
            </a:r>
            <a:r>
              <a:rPr lang="tr-TR" dirty="0"/>
              <a:t> üzerinde gerçekleşti. 12 Kasım 1999 depremi, 17 Ağustos'taki kırılmaların Düzce fayının doğu bölümünü tetiklemesi sonucu gelişti.</a:t>
            </a:r>
          </a:p>
          <a:p>
            <a:endParaRPr lang="tr-TR" dirty="0"/>
          </a:p>
        </p:txBody>
      </p:sp>
    </p:spTree>
    <p:extLst>
      <p:ext uri="{BB962C8B-B14F-4D97-AF65-F5344CB8AC3E}">
        <p14:creationId xmlns:p14="http://schemas.microsoft.com/office/powerpoint/2010/main" xmlns="" val="2339819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C00000"/>
                </a:solidFill>
              </a:rPr>
              <a:t>Fay’ların ve Depremin  oluşumu </a:t>
            </a:r>
            <a:endParaRPr lang="tr-TR" dirty="0">
              <a:solidFill>
                <a:srgbClr val="C00000"/>
              </a:solidFill>
            </a:endParaRPr>
          </a:p>
        </p:txBody>
      </p:sp>
      <p:sp>
        <p:nvSpPr>
          <p:cNvPr id="3" name="2 İçerik Yer Tutucusu"/>
          <p:cNvSpPr>
            <a:spLocks noGrp="1"/>
          </p:cNvSpPr>
          <p:nvPr>
            <p:ph idx="1"/>
          </p:nvPr>
        </p:nvSpPr>
        <p:spPr/>
        <p:txBody>
          <a:bodyPr>
            <a:normAutofit fontScale="92500"/>
          </a:bodyPr>
          <a:lstStyle/>
          <a:p>
            <a:r>
              <a:rPr lang="tr-TR" dirty="0" smtClean="0"/>
              <a:t>Dünyadaki kıtasal levhalar birbirine yaklaştıkça birbirinden uzaklaştıkça ya da yanlara doğru kaydıkça bunları oluşturan kaya (kayaç) katmanlarının tümü </a:t>
            </a:r>
            <a:r>
              <a:rPr lang="tr-TR" dirty="0" smtClean="0">
                <a:solidFill>
                  <a:srgbClr val="FF0000"/>
                </a:solidFill>
              </a:rPr>
              <a:t>basınç </a:t>
            </a:r>
            <a:r>
              <a:rPr lang="tr-TR" dirty="0" smtClean="0"/>
              <a:t>altında kalır </a:t>
            </a:r>
          </a:p>
          <a:p>
            <a:r>
              <a:rPr lang="tr-TR" dirty="0" smtClean="0"/>
              <a:t>Basıncın etkisiyle ya bükülerek dalgalı kıvrımlar yada </a:t>
            </a:r>
            <a:r>
              <a:rPr lang="tr-TR" dirty="0" smtClean="0">
                <a:solidFill>
                  <a:srgbClr val="FF0000"/>
                </a:solidFill>
              </a:rPr>
              <a:t>kırılarak </a:t>
            </a:r>
            <a:r>
              <a:rPr lang="tr-TR" u="sng" dirty="0" smtClean="0">
                <a:solidFill>
                  <a:srgbClr val="92D050"/>
                </a:solidFill>
              </a:rPr>
              <a:t>fay </a:t>
            </a:r>
            <a:r>
              <a:rPr lang="tr-TR" dirty="0" smtClean="0"/>
              <a:t>denilen zayıf bir hat oluştururlar </a:t>
            </a:r>
          </a:p>
          <a:p>
            <a:r>
              <a:rPr lang="tr-TR" dirty="0" smtClean="0"/>
              <a:t>Kırılma ve kopmalar sonucunda açığa çıkan </a:t>
            </a:r>
            <a:r>
              <a:rPr lang="tr-TR" dirty="0" smtClean="0">
                <a:solidFill>
                  <a:srgbClr val="FF0000"/>
                </a:solidFill>
              </a:rPr>
              <a:t>ENERJİ </a:t>
            </a:r>
            <a:r>
              <a:rPr lang="tr-TR" dirty="0" smtClean="0"/>
              <a:t>dalgalar halinde yayılarak yeryüzünde sarsılmaya neden olur. Bu olaya </a:t>
            </a:r>
            <a:r>
              <a:rPr lang="tr-TR" dirty="0" smtClean="0">
                <a:solidFill>
                  <a:srgbClr val="FF0000"/>
                </a:solidFill>
              </a:rPr>
              <a:t>DEPREM </a:t>
            </a:r>
            <a:r>
              <a:rPr lang="tr-TR" dirty="0" smtClean="0"/>
              <a:t>denir</a:t>
            </a:r>
          </a:p>
          <a:p>
            <a:pPr>
              <a:buNone/>
            </a:pPr>
            <a:endParaRPr lang="tr-TR" dirty="0">
              <a:solidFill>
                <a:srgbClr val="FF0000"/>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85000" lnSpcReduction="10000"/>
          </a:bodyPr>
          <a:lstStyle/>
          <a:p>
            <a:pPr fontAlgn="base"/>
            <a:r>
              <a:rPr lang="tr-TR" b="1" dirty="0"/>
              <a:t>2011 Van depremi</a:t>
            </a:r>
            <a:endParaRPr lang="tr-TR" dirty="0"/>
          </a:p>
          <a:p>
            <a:pPr fontAlgn="base"/>
            <a:r>
              <a:rPr lang="tr-TR" dirty="0"/>
              <a:t>Türkiye’de bugüne kadar yaşanan ve çok sayıda kişinin hayatına mal olan büyük depremlerden biri de 23 Ekim tarihinde Van’da yaşandı. Merkez üssü Erciş ilçesi olan ve 7,2 büyüklüğünde olan depremde 604 kişi yaşamını yitirdi, 222 kişi ise enkazdan sağ kurtarıldı. Bu büyük depremin yaraları sarılmaya çalışılırken, bu kez 9 Kasım’da Edremit merkezli ve 5,6 büyüklüğünde ikinci bir deprem meydana geldi. Bu depremde de 32 kişi hayatını kaybederken, 30 kişi enkaz altından sağ olarak çıkarıldı.</a:t>
            </a:r>
          </a:p>
          <a:p>
            <a:endParaRPr lang="tr-TR" dirty="0"/>
          </a:p>
        </p:txBody>
      </p:sp>
    </p:spTree>
    <p:extLst>
      <p:ext uri="{BB962C8B-B14F-4D97-AF65-F5344CB8AC3E}">
        <p14:creationId xmlns:p14="http://schemas.microsoft.com/office/powerpoint/2010/main" xmlns="" val="27523171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rgbClr val="FF0000"/>
          </a:solidFill>
        </p:spPr>
        <p:txBody>
          <a:bodyPr/>
          <a:lstStyle/>
          <a:p>
            <a:r>
              <a:rPr lang="tr-TR" dirty="0" smtClean="0"/>
              <a:t>HAVA OLAYLARI</a:t>
            </a:r>
            <a:endParaRPr lang="tr-TR" dirty="0"/>
          </a:p>
        </p:txBody>
      </p:sp>
      <p:sp>
        <p:nvSpPr>
          <p:cNvPr id="3" name="İçerik Yer Tutucusu 2"/>
          <p:cNvSpPr>
            <a:spLocks noGrp="1"/>
          </p:cNvSpPr>
          <p:nvPr>
            <p:ph idx="1"/>
          </p:nvPr>
        </p:nvSpPr>
        <p:spPr/>
        <p:txBody>
          <a:bodyPr>
            <a:normAutofit lnSpcReduction="10000"/>
          </a:bodyPr>
          <a:lstStyle/>
          <a:p>
            <a:r>
              <a:rPr lang="tr-TR" dirty="0" smtClean="0"/>
              <a:t>RÜZGAR</a:t>
            </a:r>
          </a:p>
          <a:p>
            <a:r>
              <a:rPr lang="tr-TR" dirty="0" smtClean="0"/>
              <a:t>YAĞMUR</a:t>
            </a:r>
          </a:p>
          <a:p>
            <a:r>
              <a:rPr lang="tr-TR" dirty="0" smtClean="0"/>
              <a:t>KAR</a:t>
            </a:r>
          </a:p>
          <a:p>
            <a:r>
              <a:rPr lang="tr-TR" dirty="0" smtClean="0"/>
              <a:t>DOLU</a:t>
            </a:r>
          </a:p>
          <a:p>
            <a:r>
              <a:rPr lang="tr-TR" dirty="0" smtClean="0"/>
              <a:t>SİS</a:t>
            </a:r>
          </a:p>
          <a:p>
            <a:r>
              <a:rPr lang="tr-TR" dirty="0" smtClean="0"/>
              <a:t>HAVA TAHMİNİ</a:t>
            </a:r>
          </a:p>
          <a:p>
            <a:r>
              <a:rPr lang="tr-TR" dirty="0" smtClean="0"/>
              <a:t>METEOROLOJİ </a:t>
            </a:r>
          </a:p>
          <a:p>
            <a:r>
              <a:rPr lang="tr-TR" dirty="0" smtClean="0"/>
              <a:t>METEOROLOG</a:t>
            </a:r>
            <a:endParaRPr lang="tr-TR" dirty="0"/>
          </a:p>
        </p:txBody>
      </p:sp>
    </p:spTree>
    <p:extLst>
      <p:ext uri="{BB962C8B-B14F-4D97-AF65-F5344CB8AC3E}">
        <p14:creationId xmlns:p14="http://schemas.microsoft.com/office/powerpoint/2010/main" xmlns="" val="27447019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FF0000"/>
                </a:solidFill>
              </a:rPr>
              <a:t>HAVANIN TEMEL BİLEŞENLERİ</a:t>
            </a:r>
            <a:endParaRPr lang="tr-TR" dirty="0">
              <a:solidFill>
                <a:srgbClr val="FF0000"/>
              </a:solidFill>
            </a:endParaRPr>
          </a:p>
        </p:txBody>
      </p:sp>
      <p:sp>
        <p:nvSpPr>
          <p:cNvPr id="3" name="İçerik Yer Tutucusu 2"/>
          <p:cNvSpPr>
            <a:spLocks noGrp="1"/>
          </p:cNvSpPr>
          <p:nvPr>
            <p:ph idx="1"/>
          </p:nvPr>
        </p:nvSpPr>
        <p:spPr/>
        <p:txBody>
          <a:bodyPr/>
          <a:lstStyle/>
          <a:p>
            <a:r>
              <a:rPr lang="tr-TR" dirty="0" smtClean="0"/>
              <a:t>Havanın bir gaz karışımı olduğunu biliyoruz . Hava da bulunan gazların belirli bir oranı vardır. Her zaman bulunan ve oranı değişmeyen gazların oranı şu </a:t>
            </a:r>
            <a:r>
              <a:rPr lang="tr-TR" dirty="0" err="1" smtClean="0"/>
              <a:t>şekildededir</a:t>
            </a:r>
            <a:endParaRPr lang="tr-TR" dirty="0" smtClean="0"/>
          </a:p>
          <a:p>
            <a:r>
              <a:rPr lang="tr-TR" dirty="0" smtClean="0"/>
              <a:t>AZOT %78</a:t>
            </a:r>
          </a:p>
          <a:p>
            <a:r>
              <a:rPr lang="tr-TR" dirty="0" smtClean="0"/>
              <a:t>OKSİJEN %21</a:t>
            </a:r>
          </a:p>
          <a:p>
            <a:r>
              <a:rPr lang="tr-TR" dirty="0" smtClean="0"/>
              <a:t>DİĞER GAZLAR (HİDROJEN , HELYUM , ARGON,KRİPTON, KSENON,NEON ) %1</a:t>
            </a:r>
          </a:p>
        </p:txBody>
      </p:sp>
    </p:spTree>
    <p:extLst>
      <p:ext uri="{BB962C8B-B14F-4D97-AF65-F5344CB8AC3E}">
        <p14:creationId xmlns:p14="http://schemas.microsoft.com/office/powerpoint/2010/main" xmlns="" val="25579102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rgbClr val="FF0000"/>
          </a:solidFill>
        </p:spPr>
        <p:txBody>
          <a:bodyPr/>
          <a:lstStyle/>
          <a:p>
            <a:r>
              <a:rPr lang="tr-TR" dirty="0" smtClean="0"/>
              <a:t>NOT </a:t>
            </a:r>
            <a:endParaRPr lang="tr-TR" dirty="0"/>
          </a:p>
        </p:txBody>
      </p:sp>
      <p:sp>
        <p:nvSpPr>
          <p:cNvPr id="3" name="İçerik Yer Tutucusu 2"/>
          <p:cNvSpPr>
            <a:spLocks noGrp="1"/>
          </p:cNvSpPr>
          <p:nvPr>
            <p:ph idx="1"/>
          </p:nvPr>
        </p:nvSpPr>
        <p:spPr/>
        <p:txBody>
          <a:bodyPr/>
          <a:lstStyle/>
          <a:p>
            <a:r>
              <a:rPr lang="tr-TR" dirty="0" smtClean="0"/>
              <a:t>Her zaman bulunan ve oranı değişen gazlar su buharı ve karbondioksittir.</a:t>
            </a:r>
          </a:p>
          <a:p>
            <a:endParaRPr lang="tr-TR" dirty="0"/>
          </a:p>
          <a:p>
            <a:r>
              <a:rPr lang="tr-TR" dirty="0" smtClean="0"/>
              <a:t>Her zaman bulunmayan gazlar ise ozon ve tozlardır .</a:t>
            </a:r>
            <a:endParaRPr lang="tr-TR" dirty="0"/>
          </a:p>
        </p:txBody>
      </p:sp>
    </p:spTree>
    <p:extLst>
      <p:ext uri="{BB962C8B-B14F-4D97-AF65-F5344CB8AC3E}">
        <p14:creationId xmlns:p14="http://schemas.microsoft.com/office/powerpoint/2010/main" xmlns="" val="21430346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77500" lnSpcReduction="20000"/>
          </a:bodyPr>
          <a:lstStyle/>
          <a:p>
            <a:r>
              <a:rPr lang="tr-TR" dirty="0" smtClean="0">
                <a:solidFill>
                  <a:srgbClr val="FF0000"/>
                </a:solidFill>
              </a:rPr>
              <a:t>SU BUHARI : </a:t>
            </a:r>
            <a:r>
              <a:rPr lang="tr-TR" dirty="0" smtClean="0"/>
              <a:t>Yere ve zamana göre en çok değişen gazdır . Yeryüzünün aşırı ısınıp soğumasını engeller . Yağış , sis ve bulut gibi hava olaylarının oluşumunu sağlar </a:t>
            </a:r>
          </a:p>
          <a:p>
            <a:r>
              <a:rPr lang="tr-TR" dirty="0" smtClean="0">
                <a:solidFill>
                  <a:srgbClr val="FF0000"/>
                </a:solidFill>
              </a:rPr>
              <a:t>KARBONDİOKSİT : </a:t>
            </a:r>
            <a:r>
              <a:rPr lang="tr-TR" dirty="0" smtClean="0"/>
              <a:t>Atmosferin Güneş ışınlarını emme ve saklama yeteneğini arttırır . Karbondioksit miktarının artması hava sıcaklığının artmasına , azalması ise hava sıcaklığının azalmasına neden olur .</a:t>
            </a:r>
          </a:p>
          <a:p>
            <a:r>
              <a:rPr lang="tr-TR" dirty="0" smtClean="0">
                <a:solidFill>
                  <a:srgbClr val="FF0000"/>
                </a:solidFill>
              </a:rPr>
              <a:t>OZON: </a:t>
            </a:r>
            <a:r>
              <a:rPr lang="tr-TR" dirty="0" smtClean="0"/>
              <a:t>Havadaki oksijen morötesi (ultraviyole) ışınların etkisi ile ozon haline geçer (O3)</a:t>
            </a:r>
          </a:p>
          <a:p>
            <a:r>
              <a:rPr lang="tr-TR" dirty="0" smtClean="0">
                <a:solidFill>
                  <a:srgbClr val="FF0000"/>
                </a:solidFill>
              </a:rPr>
              <a:t>OKSİJEN : </a:t>
            </a:r>
            <a:r>
              <a:rPr lang="tr-TR" dirty="0" smtClean="0"/>
              <a:t>Renksiz kokusuz ve tatsızdır . Basınç altında saf halde solunması durumunda zehirleyici tehlikeli etki yapar. Bu zararlı etki </a:t>
            </a:r>
            <a:r>
              <a:rPr lang="tr-TR" dirty="0" smtClean="0">
                <a:solidFill>
                  <a:srgbClr val="FF0000"/>
                </a:solidFill>
              </a:rPr>
              <a:t>oksijen zehirlenmesi olarak </a:t>
            </a:r>
            <a:r>
              <a:rPr lang="tr-TR" dirty="0" smtClean="0"/>
              <a:t>adlandırılır .</a:t>
            </a:r>
            <a:endParaRPr lang="tr-TR" dirty="0">
              <a:solidFill>
                <a:srgbClr val="FF0000"/>
              </a:solidFill>
            </a:endParaRPr>
          </a:p>
        </p:txBody>
      </p:sp>
    </p:spTree>
    <p:extLst>
      <p:ext uri="{BB962C8B-B14F-4D97-AF65-F5344CB8AC3E}">
        <p14:creationId xmlns:p14="http://schemas.microsoft.com/office/powerpoint/2010/main" xmlns="" val="17995629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chemeClr val="accent2"/>
          </a:solidFill>
        </p:spPr>
        <p:txBody>
          <a:bodyPr/>
          <a:lstStyle/>
          <a:p>
            <a:r>
              <a:rPr lang="tr-TR" dirty="0" smtClean="0"/>
              <a:t>NOT</a:t>
            </a:r>
            <a:endParaRPr lang="tr-TR" dirty="0"/>
          </a:p>
        </p:txBody>
      </p:sp>
      <p:sp>
        <p:nvSpPr>
          <p:cNvPr id="3" name="İçerik Yer Tutucusu 2"/>
          <p:cNvSpPr>
            <a:spLocks noGrp="1"/>
          </p:cNvSpPr>
          <p:nvPr>
            <p:ph idx="1"/>
          </p:nvPr>
        </p:nvSpPr>
        <p:spPr/>
        <p:txBody>
          <a:bodyPr/>
          <a:lstStyle/>
          <a:p>
            <a:r>
              <a:rPr lang="tr-TR" dirty="0" smtClean="0"/>
              <a:t>1773 yılında havanın en az iki gazın karışımından meydana geldiğini ilk bulan Fransız Kimyacı </a:t>
            </a:r>
            <a:r>
              <a:rPr lang="tr-TR" u="sng" dirty="0" smtClean="0">
                <a:solidFill>
                  <a:srgbClr val="FF0000"/>
                </a:solidFill>
              </a:rPr>
              <a:t>Lavoisier </a:t>
            </a:r>
            <a:r>
              <a:rPr lang="tr-TR" dirty="0" smtClean="0"/>
              <a:t>olmuştur </a:t>
            </a:r>
            <a:endParaRPr lang="tr-TR" dirty="0"/>
          </a:p>
        </p:txBody>
      </p:sp>
    </p:spTree>
    <p:extLst>
      <p:ext uri="{BB962C8B-B14F-4D97-AF65-F5344CB8AC3E}">
        <p14:creationId xmlns:p14="http://schemas.microsoft.com/office/powerpoint/2010/main" xmlns="" val="6987793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FF0000"/>
                </a:solidFill>
              </a:rPr>
              <a:t>HAVA OLAYLARI</a:t>
            </a:r>
            <a:endParaRPr lang="tr-TR" dirty="0">
              <a:solidFill>
                <a:srgbClr val="FF0000"/>
              </a:solidFill>
            </a:endParaRPr>
          </a:p>
        </p:txBody>
      </p:sp>
      <p:sp>
        <p:nvSpPr>
          <p:cNvPr id="3" name="İçerik Yer Tutucusu 2"/>
          <p:cNvSpPr>
            <a:spLocks noGrp="1"/>
          </p:cNvSpPr>
          <p:nvPr>
            <p:ph idx="1"/>
          </p:nvPr>
        </p:nvSpPr>
        <p:spPr/>
        <p:txBody>
          <a:bodyPr/>
          <a:lstStyle/>
          <a:p>
            <a:r>
              <a:rPr lang="tr-TR" dirty="0" smtClean="0"/>
              <a:t>Atmosferde oluşan yağış , nem , rüzgar gibi meteorolojiyi ilgilendiren olaylara </a:t>
            </a:r>
            <a:r>
              <a:rPr lang="tr-TR" dirty="0" smtClean="0">
                <a:solidFill>
                  <a:srgbClr val="FF0000"/>
                </a:solidFill>
              </a:rPr>
              <a:t>hava olayı </a:t>
            </a:r>
            <a:r>
              <a:rPr lang="tr-TR" dirty="0" smtClean="0"/>
              <a:t>denir . </a:t>
            </a:r>
          </a:p>
          <a:p>
            <a:r>
              <a:rPr lang="tr-TR" dirty="0" smtClean="0"/>
              <a:t>Hava koşulları Dünya </a:t>
            </a:r>
            <a:r>
              <a:rPr lang="tr-TR" dirty="0" err="1" smtClean="0"/>
              <a:t>nın</a:t>
            </a:r>
            <a:r>
              <a:rPr lang="tr-TR" dirty="0" smtClean="0"/>
              <a:t> Güneş ışınlarının alma durumuna ve hava küreyi oluşturan maddelere bağlıdır </a:t>
            </a:r>
            <a:endParaRPr lang="tr-TR" dirty="0"/>
          </a:p>
        </p:txBody>
      </p:sp>
    </p:spTree>
    <p:extLst>
      <p:ext uri="{BB962C8B-B14F-4D97-AF65-F5344CB8AC3E}">
        <p14:creationId xmlns:p14="http://schemas.microsoft.com/office/powerpoint/2010/main" xmlns="" val="184595178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10000"/>
          </a:bodyPr>
          <a:lstStyle/>
          <a:p>
            <a:r>
              <a:rPr lang="tr-TR" dirty="0" smtClean="0">
                <a:solidFill>
                  <a:srgbClr val="FF0000"/>
                </a:solidFill>
              </a:rPr>
              <a:t>RÜZGARLAR : </a:t>
            </a:r>
            <a:r>
              <a:rPr lang="tr-TR" dirty="0" smtClean="0"/>
              <a:t>Atmosferdeki hava , ağırlığından dolayı Dünya üzerine basınç uygular . Bu basınç kimi yerlerde alçak kimi yerlerde yüksektir bu </a:t>
            </a:r>
            <a:r>
              <a:rPr lang="tr-TR" u="sng" dirty="0" smtClean="0">
                <a:solidFill>
                  <a:srgbClr val="FF0000"/>
                </a:solidFill>
              </a:rPr>
              <a:t>basınç farkı </a:t>
            </a:r>
            <a:r>
              <a:rPr lang="tr-TR" dirty="0" smtClean="0"/>
              <a:t>rüzgarları oluşturur . Yatay yönde meydana gelen hava hareketlerine </a:t>
            </a:r>
            <a:r>
              <a:rPr lang="tr-TR" dirty="0" smtClean="0">
                <a:solidFill>
                  <a:srgbClr val="FF0000"/>
                </a:solidFill>
              </a:rPr>
              <a:t>rüzgar </a:t>
            </a:r>
            <a:r>
              <a:rPr lang="tr-TR" dirty="0" smtClean="0"/>
              <a:t>denir </a:t>
            </a:r>
          </a:p>
          <a:p>
            <a:r>
              <a:rPr lang="tr-TR" dirty="0" smtClean="0">
                <a:solidFill>
                  <a:srgbClr val="FF0000"/>
                </a:solidFill>
              </a:rPr>
              <a:t>YAĞMUR : </a:t>
            </a:r>
            <a:r>
              <a:rPr lang="tr-TR" dirty="0" smtClean="0"/>
              <a:t>Bulutlardaki su buharı bir araya gelerek su damlacıklarını oluşturur . Böylece yoğunlaşan su buharı yeryüzüne yağmur olarak iner .</a:t>
            </a:r>
          </a:p>
          <a:p>
            <a:r>
              <a:rPr lang="tr-TR" dirty="0" smtClean="0">
                <a:solidFill>
                  <a:srgbClr val="FF0000"/>
                </a:solidFill>
              </a:rPr>
              <a:t>KAR : </a:t>
            </a:r>
            <a:r>
              <a:rPr lang="tr-TR" dirty="0" smtClean="0"/>
              <a:t>Soğuk havanın etkisiyle karşılaşılan su buharı </a:t>
            </a:r>
            <a:r>
              <a:rPr lang="tr-TR" dirty="0" smtClean="0">
                <a:solidFill>
                  <a:srgbClr val="FF0000"/>
                </a:solidFill>
              </a:rPr>
              <a:t>buz kristalleri </a:t>
            </a:r>
            <a:r>
              <a:rPr lang="tr-TR" dirty="0" smtClean="0"/>
              <a:t>haline gelir . </a:t>
            </a:r>
            <a:r>
              <a:rPr lang="tr-TR" dirty="0" smtClean="0">
                <a:solidFill>
                  <a:srgbClr val="FF0000"/>
                </a:solidFill>
              </a:rPr>
              <a:t> </a:t>
            </a:r>
            <a:endParaRPr lang="tr-TR" dirty="0">
              <a:solidFill>
                <a:srgbClr val="FF0000"/>
              </a:solidFill>
            </a:endParaRPr>
          </a:p>
        </p:txBody>
      </p:sp>
    </p:spTree>
    <p:extLst>
      <p:ext uri="{BB962C8B-B14F-4D97-AF65-F5344CB8AC3E}">
        <p14:creationId xmlns:p14="http://schemas.microsoft.com/office/powerpoint/2010/main" xmlns="" val="284382302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85000" lnSpcReduction="20000"/>
          </a:bodyPr>
          <a:lstStyle/>
          <a:p>
            <a:r>
              <a:rPr lang="tr-TR" dirty="0" smtClean="0">
                <a:solidFill>
                  <a:srgbClr val="FF0000"/>
                </a:solidFill>
              </a:rPr>
              <a:t>DOLU : </a:t>
            </a:r>
            <a:r>
              <a:rPr lang="tr-TR" dirty="0" smtClean="0"/>
              <a:t>Su buharları bulutlardan yeryüzüne inerken soğuk havayla karşılaşınca bulutun üst katmanına sürüklenir, katılaşır ve bir araya gelerek buz toplarını yani doluyu oluşturur .</a:t>
            </a:r>
          </a:p>
          <a:p>
            <a:r>
              <a:rPr lang="tr-TR" dirty="0" smtClean="0">
                <a:solidFill>
                  <a:srgbClr val="FF0000"/>
                </a:solidFill>
              </a:rPr>
              <a:t>ÇİY : </a:t>
            </a:r>
            <a:r>
              <a:rPr lang="tr-TR" dirty="0" smtClean="0"/>
              <a:t>Geceleri hava serinler ve ortam sıcaklığının düşmesiyle havadaki su buharı </a:t>
            </a:r>
            <a:r>
              <a:rPr lang="tr-TR" dirty="0" err="1" smtClean="0"/>
              <a:t>yoğuşarak</a:t>
            </a:r>
            <a:r>
              <a:rPr lang="tr-TR" dirty="0" smtClean="0"/>
              <a:t> yeryüzüne iner .</a:t>
            </a:r>
          </a:p>
          <a:p>
            <a:r>
              <a:rPr lang="tr-TR" dirty="0" smtClean="0">
                <a:solidFill>
                  <a:srgbClr val="FF0000"/>
                </a:solidFill>
              </a:rPr>
              <a:t>KIRAĞI : </a:t>
            </a:r>
            <a:r>
              <a:rPr lang="tr-TR" dirty="0" smtClean="0"/>
              <a:t>Eğer ortam sıcaklığı 0 derecenin altında ise su buharı sıvı hale geçmeden yeryüzündeki cisimler üzerinde donar . Bu durumda kırağı meydana gelir . </a:t>
            </a:r>
          </a:p>
          <a:p>
            <a:r>
              <a:rPr lang="tr-TR" dirty="0" smtClean="0">
                <a:solidFill>
                  <a:srgbClr val="FF0000"/>
                </a:solidFill>
              </a:rPr>
              <a:t>SİS : </a:t>
            </a:r>
            <a:r>
              <a:rPr lang="tr-TR" dirty="0" smtClean="0"/>
              <a:t>Atmosferin yeryüzüne çok yakın kısımlarındaki su buharının yoğunlaşmasıyla oluşan buluta </a:t>
            </a:r>
            <a:r>
              <a:rPr lang="tr-TR" dirty="0" smtClean="0">
                <a:solidFill>
                  <a:srgbClr val="FF0000"/>
                </a:solidFill>
              </a:rPr>
              <a:t>sis </a:t>
            </a:r>
            <a:r>
              <a:rPr lang="tr-TR" dirty="0" smtClean="0"/>
              <a:t>denir </a:t>
            </a:r>
            <a:endParaRPr lang="tr-TR" dirty="0">
              <a:solidFill>
                <a:srgbClr val="FF0000"/>
              </a:solidFill>
            </a:endParaRPr>
          </a:p>
        </p:txBody>
      </p:sp>
    </p:spTree>
    <p:extLst>
      <p:ext uri="{BB962C8B-B14F-4D97-AF65-F5344CB8AC3E}">
        <p14:creationId xmlns:p14="http://schemas.microsoft.com/office/powerpoint/2010/main" xmlns="" val="7461260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solidFill>
                  <a:srgbClr val="FF0000"/>
                </a:solidFill>
              </a:rPr>
              <a:t>HAVA OLAYLARININ YERYÜZÜ ŞEKİLLERİNE ETKİSİ </a:t>
            </a:r>
            <a:endParaRPr lang="tr-TR" dirty="0">
              <a:solidFill>
                <a:srgbClr val="FF0000"/>
              </a:solidFill>
            </a:endParaRPr>
          </a:p>
        </p:txBody>
      </p:sp>
      <p:sp>
        <p:nvSpPr>
          <p:cNvPr id="3" name="İçerik Yer Tutucusu 2"/>
          <p:cNvSpPr>
            <a:spLocks noGrp="1"/>
          </p:cNvSpPr>
          <p:nvPr>
            <p:ph idx="1"/>
          </p:nvPr>
        </p:nvSpPr>
        <p:spPr/>
        <p:txBody>
          <a:bodyPr/>
          <a:lstStyle/>
          <a:p>
            <a:r>
              <a:rPr lang="tr-TR" dirty="0" smtClean="0"/>
              <a:t>Kapadokya’daki peribacaları rüzgar ve yağmur sularının aşındırmasıyla oluşmuş yeryüzü şekilleridir </a:t>
            </a: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67744" y="3234738"/>
            <a:ext cx="4608512" cy="3218598"/>
          </a:xfrm>
          <a:prstGeom prst="rect">
            <a:avLst/>
          </a:prstGeom>
        </p:spPr>
      </p:pic>
    </p:spTree>
    <p:extLst>
      <p:ext uri="{BB962C8B-B14F-4D97-AF65-F5344CB8AC3E}">
        <p14:creationId xmlns:p14="http://schemas.microsoft.com/office/powerpoint/2010/main" xmlns="" val="3969413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FAY HATTI </a:t>
            </a:r>
            <a:endParaRPr lang="tr-TR" dirty="0"/>
          </a:p>
        </p:txBody>
      </p:sp>
      <p:sp>
        <p:nvSpPr>
          <p:cNvPr id="3" name="2 İçerik Yer Tutucusu"/>
          <p:cNvSpPr>
            <a:spLocks noGrp="1"/>
          </p:cNvSpPr>
          <p:nvPr>
            <p:ph idx="1"/>
          </p:nvPr>
        </p:nvSpPr>
        <p:spPr/>
        <p:txBody>
          <a:bodyPr>
            <a:normAutofit lnSpcReduction="10000"/>
          </a:bodyPr>
          <a:lstStyle/>
          <a:p>
            <a:r>
              <a:rPr lang="tr-TR" dirty="0" smtClean="0"/>
              <a:t>Fay, kaya katmanlarındaki hareketlerin sonucunda meydana gelen çatlak yada kırıktır </a:t>
            </a:r>
          </a:p>
          <a:p>
            <a:r>
              <a:rPr lang="tr-TR" dirty="0" smtClean="0"/>
              <a:t>Yer kabuğunu oluşturan levhaların hareketleri sonucunda oluşan gerilme ve sıkışmalar , yer kabuğunun  bazı bölmelerinde yüzyıllar boyunca enerji biriktirir. Bu enerjiler zaman zaman </a:t>
            </a:r>
            <a:r>
              <a:rPr lang="tr-TR" dirty="0" smtClean="0">
                <a:solidFill>
                  <a:srgbClr val="C00000"/>
                </a:solidFill>
              </a:rPr>
              <a:t>deprem</a:t>
            </a:r>
            <a:r>
              <a:rPr lang="tr-TR" dirty="0" smtClean="0"/>
              <a:t> olarak ortaya çıkar </a:t>
            </a:r>
          </a:p>
          <a:p>
            <a:r>
              <a:rPr lang="tr-TR" dirty="0" smtClean="0"/>
              <a:t>Yer kabuğundaki bu hareketli kesimlere </a:t>
            </a:r>
            <a:r>
              <a:rPr lang="tr-TR" dirty="0" smtClean="0">
                <a:solidFill>
                  <a:srgbClr val="C00000"/>
                </a:solidFill>
              </a:rPr>
              <a:t>FAY </a:t>
            </a:r>
            <a:r>
              <a:rPr lang="tr-TR" dirty="0" smtClean="0"/>
              <a:t>denir.</a:t>
            </a:r>
            <a:endParaRPr lang="tr-TR"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r>
              <a:rPr lang="tr-TR" dirty="0" smtClean="0">
                <a:solidFill>
                  <a:srgbClr val="FF0000"/>
                </a:solidFill>
              </a:rPr>
              <a:t>MANTAR KAYA : </a:t>
            </a:r>
            <a:r>
              <a:rPr lang="tr-TR" dirty="0" smtClean="0"/>
              <a:t>Rüzgarın biriktirerek aşındırma hareketiyle oluşturduğu yeryüzü şekilleridir </a:t>
            </a:r>
            <a:endParaRPr lang="tr-TR" dirty="0">
              <a:solidFill>
                <a:srgbClr val="FF0000"/>
              </a:solidFill>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75656" y="2780928"/>
            <a:ext cx="5580112" cy="3721237"/>
          </a:xfrm>
          <a:prstGeom prst="rect">
            <a:avLst/>
          </a:prstGeom>
        </p:spPr>
      </p:pic>
    </p:spTree>
    <p:extLst>
      <p:ext uri="{BB962C8B-B14F-4D97-AF65-F5344CB8AC3E}">
        <p14:creationId xmlns:p14="http://schemas.microsoft.com/office/powerpoint/2010/main" xmlns="" val="175096392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solidFill>
                  <a:srgbClr val="FF0000"/>
                </a:solidFill>
              </a:rPr>
              <a:t>BUZUL VADİ : </a:t>
            </a:r>
            <a:r>
              <a:rPr lang="tr-TR" dirty="0" smtClean="0"/>
              <a:t>Erimeden üst üste yağan karların sıkışmasıyla oluşan yeryüzü şeklidir . </a:t>
            </a:r>
            <a:endParaRPr lang="tr-TR" dirty="0">
              <a:solidFill>
                <a:srgbClr val="FF0000"/>
              </a:solidFill>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47664" y="2997553"/>
            <a:ext cx="5544616" cy="3312368"/>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xmlns="" val="31903389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rgbClr val="FF0000"/>
          </a:solidFill>
        </p:spPr>
        <p:txBody>
          <a:bodyPr/>
          <a:lstStyle/>
          <a:p>
            <a:r>
              <a:rPr lang="tr-TR" dirty="0" smtClean="0"/>
              <a:t>METEOROLOJİ VE METEOROLOG </a:t>
            </a:r>
            <a:endParaRPr lang="tr-TR" dirty="0"/>
          </a:p>
        </p:txBody>
      </p:sp>
      <p:sp>
        <p:nvSpPr>
          <p:cNvPr id="3" name="İçerik Yer Tutucusu 2"/>
          <p:cNvSpPr>
            <a:spLocks noGrp="1"/>
          </p:cNvSpPr>
          <p:nvPr>
            <p:ph idx="1"/>
          </p:nvPr>
        </p:nvSpPr>
        <p:spPr/>
        <p:txBody>
          <a:bodyPr/>
          <a:lstStyle/>
          <a:p>
            <a:r>
              <a:rPr lang="tr-TR" dirty="0" smtClean="0">
                <a:solidFill>
                  <a:srgbClr val="FF0000"/>
                </a:solidFill>
              </a:rPr>
              <a:t>METEOROLOJİ : </a:t>
            </a:r>
            <a:r>
              <a:rPr lang="tr-TR" dirty="0" smtClean="0"/>
              <a:t>Hava olaylarını inceleyen bilim dalına denir</a:t>
            </a:r>
          </a:p>
          <a:p>
            <a:r>
              <a:rPr lang="tr-TR" dirty="0" smtClean="0">
                <a:solidFill>
                  <a:srgbClr val="FF0000"/>
                </a:solidFill>
              </a:rPr>
              <a:t>METEOROLOG : </a:t>
            </a:r>
            <a:r>
              <a:rPr lang="tr-TR" dirty="0" smtClean="0"/>
              <a:t>Hava olaylarını inceleyen bilim insanlarına denir .</a:t>
            </a:r>
            <a:endParaRPr lang="tr-TR" dirty="0">
              <a:solidFill>
                <a:srgbClr val="FF0000"/>
              </a:solidFill>
            </a:endParaRPr>
          </a:p>
        </p:txBody>
      </p:sp>
    </p:spTree>
    <p:extLst>
      <p:ext uri="{BB962C8B-B14F-4D97-AF65-F5344CB8AC3E}">
        <p14:creationId xmlns:p14="http://schemas.microsoft.com/office/powerpoint/2010/main" xmlns="" val="19905369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FF0000"/>
                </a:solidFill>
              </a:rPr>
              <a:t>METEOROLOJİK RADAR </a:t>
            </a:r>
            <a:endParaRPr lang="tr-TR" dirty="0">
              <a:solidFill>
                <a:srgbClr val="FF0000"/>
              </a:solidFill>
            </a:endParaRPr>
          </a:p>
        </p:txBody>
      </p:sp>
      <p:sp>
        <p:nvSpPr>
          <p:cNvPr id="3" name="İçerik Yer Tutucusu 2"/>
          <p:cNvSpPr>
            <a:spLocks noGrp="1"/>
          </p:cNvSpPr>
          <p:nvPr>
            <p:ph idx="1"/>
          </p:nvPr>
        </p:nvSpPr>
        <p:spPr/>
        <p:txBody>
          <a:bodyPr/>
          <a:lstStyle/>
          <a:p>
            <a:r>
              <a:rPr lang="tr-TR" dirty="0" smtClean="0"/>
              <a:t>Dünya da 24 saat sürekli çalışan on bin civarında kara istasyonu , açık denizlerde çalışan altı binden fazla gözlem  gemisi ve yüksek hava sondajları yapan birden fazla meteoroloji istasyonu vardır. Bunlara </a:t>
            </a:r>
            <a:r>
              <a:rPr lang="tr-TR" dirty="0" smtClean="0">
                <a:solidFill>
                  <a:srgbClr val="FF0000"/>
                </a:solidFill>
              </a:rPr>
              <a:t>meteorolojik radar </a:t>
            </a:r>
            <a:r>
              <a:rPr lang="tr-TR" dirty="0" smtClean="0"/>
              <a:t>denir </a:t>
            </a:r>
            <a:endParaRPr lang="tr-TR" dirty="0"/>
          </a:p>
        </p:txBody>
      </p:sp>
    </p:spTree>
    <p:extLst>
      <p:ext uri="{BB962C8B-B14F-4D97-AF65-F5344CB8AC3E}">
        <p14:creationId xmlns:p14="http://schemas.microsoft.com/office/powerpoint/2010/main" xmlns="" val="4105023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solidFill>
                  <a:srgbClr val="FF0000"/>
                </a:solidFill>
              </a:rPr>
              <a:t>METEOROLOJİK RADARLARIN KULLANIM ALANLARI </a:t>
            </a:r>
            <a:endParaRPr lang="tr-TR" dirty="0">
              <a:solidFill>
                <a:srgbClr val="FF0000"/>
              </a:solidFill>
            </a:endParaRPr>
          </a:p>
        </p:txBody>
      </p:sp>
      <p:sp>
        <p:nvSpPr>
          <p:cNvPr id="3" name="İçerik Yer Tutucusu 2"/>
          <p:cNvSpPr>
            <a:spLocks noGrp="1"/>
          </p:cNvSpPr>
          <p:nvPr>
            <p:ph idx="1"/>
          </p:nvPr>
        </p:nvSpPr>
        <p:spPr/>
        <p:txBody>
          <a:bodyPr>
            <a:normAutofit fontScale="77500" lnSpcReduction="20000"/>
          </a:bodyPr>
          <a:lstStyle/>
          <a:p>
            <a:r>
              <a:rPr lang="tr-TR" dirty="0" smtClean="0"/>
              <a:t>Herhangi bir noktaya herhangi bir anda kaç mm yağış düştüğünü ve toplam yağış miktarını belirler </a:t>
            </a:r>
          </a:p>
          <a:p>
            <a:r>
              <a:rPr lang="tr-TR" dirty="0" smtClean="0"/>
              <a:t>Yağış başladıktan sonraki 30 – 60 dakikalık süre içerisinde gerçekleşebilecek yağış miktarının tahmin edilmesi </a:t>
            </a:r>
          </a:p>
          <a:p>
            <a:r>
              <a:rPr lang="tr-TR" dirty="0" smtClean="0"/>
              <a:t>Yağış tipinin ve bu yağışın hangi noktaya yöneldiğinin tahmin edilmesi </a:t>
            </a:r>
          </a:p>
          <a:p>
            <a:r>
              <a:rPr lang="tr-TR" dirty="0" smtClean="0"/>
              <a:t>Uçakların kalkış ve iniş zamanında rüzgarların kuvvetinin tespit edilmesi .</a:t>
            </a:r>
          </a:p>
          <a:p>
            <a:r>
              <a:rPr lang="tr-TR" dirty="0" smtClean="0"/>
              <a:t>Soğuk ve sıcak cephe hareketlerinin alansal ve zamansal olarak tespit edilmesi </a:t>
            </a:r>
          </a:p>
          <a:p>
            <a:r>
              <a:rPr lang="tr-TR" dirty="0" smtClean="0"/>
              <a:t>Dolu ve don tahminleri yapılarak vatandaşların özellikle çiftçilerin uyarılması .</a:t>
            </a:r>
          </a:p>
          <a:p>
            <a:endParaRPr lang="tr-TR" dirty="0" smtClean="0"/>
          </a:p>
          <a:p>
            <a:endParaRPr lang="tr-TR" dirty="0"/>
          </a:p>
        </p:txBody>
      </p:sp>
    </p:spTree>
    <p:extLst>
      <p:ext uri="{BB962C8B-B14F-4D97-AF65-F5344CB8AC3E}">
        <p14:creationId xmlns:p14="http://schemas.microsoft.com/office/powerpoint/2010/main" xmlns="" val="51133470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MEVSİMLERİN OLUŞUMU </a:t>
            </a:r>
            <a:endParaRPr lang="tr-TR" dirty="0">
              <a:solidFill>
                <a:srgbClr val="FF0000"/>
              </a:solidFill>
            </a:endParaRPr>
          </a:p>
        </p:txBody>
      </p:sp>
      <p:sp>
        <p:nvSpPr>
          <p:cNvPr id="3" name="2 İçerik Yer Tutucusu"/>
          <p:cNvSpPr>
            <a:spLocks noGrp="1"/>
          </p:cNvSpPr>
          <p:nvPr>
            <p:ph idx="1"/>
          </p:nvPr>
        </p:nvSpPr>
        <p:spPr/>
        <p:txBody>
          <a:bodyPr/>
          <a:lstStyle/>
          <a:p>
            <a:pPr algn="ctr"/>
            <a:endParaRPr lang="tr-TR" dirty="0" smtClean="0"/>
          </a:p>
          <a:p>
            <a:pPr algn="ctr"/>
            <a:endParaRPr lang="tr-TR" dirty="0" smtClean="0"/>
          </a:p>
          <a:p>
            <a:pPr algn="ctr"/>
            <a:r>
              <a:rPr lang="tr-TR" dirty="0" smtClean="0"/>
              <a:t>DÜNYANIN GÜNEŞ ETRAFINDA DÖNMESİ VE EKSEN EĞİKLİĞİNE BAĞLI OLARAK 4 ÖNEMLİ GÜN ORTAYA ÇIKMIŞTIR</a:t>
            </a:r>
            <a:endParaRPr lang="tr-TR"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DÜNYANIN HAREKETLERİ </a:t>
            </a:r>
            <a:endParaRPr lang="tr-TR" dirty="0">
              <a:solidFill>
                <a:srgbClr val="FF0000"/>
              </a:solidFill>
            </a:endParaRPr>
          </a:p>
        </p:txBody>
      </p:sp>
      <p:pic>
        <p:nvPicPr>
          <p:cNvPr id="4" name="3 İçerik Yer Tutucusu" descr="Dunyainin-Gunes-Etrafinda-Donmesi.gif"/>
          <p:cNvPicPr>
            <a:picLocks noGrp="1" noChangeAspect="1"/>
          </p:cNvPicPr>
          <p:nvPr>
            <p:ph idx="1"/>
          </p:nvPr>
        </p:nvPicPr>
        <p:blipFill>
          <a:blip r:embed="rId2" cstate="print"/>
          <a:stretch>
            <a:fillRect/>
          </a:stretch>
        </p:blipFill>
        <p:spPr>
          <a:xfrm>
            <a:off x="395536" y="1556792"/>
            <a:ext cx="8125538" cy="5105254"/>
          </a:xfrm>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77500" lnSpcReduction="20000"/>
          </a:bodyPr>
          <a:lstStyle/>
          <a:p>
            <a:r>
              <a:rPr lang="tr-TR" u="sng" dirty="0" smtClean="0">
                <a:solidFill>
                  <a:srgbClr val="FF0000"/>
                </a:solidFill>
              </a:rPr>
              <a:t>21 ARALIK :</a:t>
            </a:r>
          </a:p>
          <a:p>
            <a:pPr>
              <a:buNone/>
            </a:pPr>
            <a:endParaRPr lang="tr-TR" dirty="0" smtClean="0"/>
          </a:p>
          <a:p>
            <a:pPr>
              <a:buNone/>
            </a:pPr>
            <a:r>
              <a:rPr lang="tr-TR" dirty="0" smtClean="0"/>
              <a:t> </a:t>
            </a:r>
          </a:p>
          <a:p>
            <a:r>
              <a:rPr lang="tr-TR" dirty="0" smtClean="0"/>
              <a:t>Güneş ışınları Yengeç Dönencesi’ne 43°06' </a:t>
            </a:r>
            <a:r>
              <a:rPr lang="tr-TR" dirty="0" err="1" smtClean="0"/>
              <a:t>lık</a:t>
            </a:r>
            <a:r>
              <a:rPr lang="tr-TR" dirty="0" smtClean="0"/>
              <a:t> açı ile gelir.</a:t>
            </a:r>
          </a:p>
          <a:p>
            <a:pPr>
              <a:buNone/>
            </a:pPr>
            <a:r>
              <a:rPr lang="tr-TR" dirty="0" smtClean="0"/>
              <a:t> </a:t>
            </a:r>
          </a:p>
          <a:p>
            <a:r>
              <a:rPr lang="tr-TR" dirty="0" smtClean="0"/>
              <a:t>Kış mevsiminin başlangıcıdır.</a:t>
            </a:r>
          </a:p>
          <a:p>
            <a:pPr>
              <a:buNone/>
            </a:pPr>
            <a:r>
              <a:rPr lang="tr-TR" dirty="0" smtClean="0"/>
              <a:t> </a:t>
            </a:r>
          </a:p>
          <a:p>
            <a:r>
              <a:rPr lang="tr-TR" dirty="0" smtClean="0"/>
              <a:t>En uzun gece, en kısa gündüz yaşanır.</a:t>
            </a:r>
          </a:p>
          <a:p>
            <a:pPr>
              <a:buNone/>
            </a:pPr>
            <a:r>
              <a:rPr lang="tr-TR" dirty="0" smtClean="0"/>
              <a:t> </a:t>
            </a:r>
          </a:p>
          <a:p>
            <a:r>
              <a:rPr lang="tr-TR" dirty="0" smtClean="0"/>
              <a:t>Bu tarihten itibaren geceler kısalmaya, gündüzler uzamaya başlar. Fakat 21 Mart tarihine kadar, geceler gündüzlerden uzundur.</a:t>
            </a:r>
            <a:endParaRPr lang="tr-TR"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u="sng" dirty="0" smtClean="0">
                <a:solidFill>
                  <a:srgbClr val="FF0000"/>
                </a:solidFill>
              </a:rPr>
              <a:t>21 MART:</a:t>
            </a:r>
          </a:p>
          <a:p>
            <a:r>
              <a:rPr lang="tr-TR" dirty="0" smtClean="0"/>
              <a:t>Kuzey </a:t>
            </a:r>
            <a:r>
              <a:rPr lang="tr-TR" dirty="0" smtClean="0"/>
              <a:t>Yarım Küre’de İlkbahar başlangıcıdır</a:t>
            </a:r>
            <a:r>
              <a:rPr lang="tr-TR" dirty="0" smtClean="0"/>
              <a:t>.</a:t>
            </a:r>
          </a:p>
          <a:p>
            <a:r>
              <a:rPr lang="tr-TR" dirty="0" smtClean="0"/>
              <a:t>Dünya’da gece ve gündüz süreleri birbirine eşit olur.</a:t>
            </a:r>
            <a:endParaRPr lang="tr-TR" u="sng" dirty="0" smtClean="0">
              <a:solidFill>
                <a:srgbClr val="FF0000"/>
              </a:solidFill>
            </a:endParaRPr>
          </a:p>
          <a:p>
            <a:endParaRPr lang="tr-TR" u="sng" dirty="0" smtClean="0">
              <a:solidFill>
                <a:srgbClr val="FF0000"/>
              </a:solidFill>
            </a:endParaRPr>
          </a:p>
          <a:p>
            <a:pPr>
              <a:buNone/>
            </a:pPr>
            <a:endParaRPr lang="tr-TR" u="sng" dirty="0">
              <a:solidFill>
                <a:srgbClr val="FF0000"/>
              </a:solidFil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u="sng" dirty="0" smtClean="0">
                <a:solidFill>
                  <a:srgbClr val="FF0000"/>
                </a:solidFill>
              </a:rPr>
              <a:t>23 EYLÜL :</a:t>
            </a:r>
          </a:p>
          <a:p>
            <a:r>
              <a:rPr lang="tr-TR" dirty="0" smtClean="0"/>
              <a:t>Bu </a:t>
            </a:r>
            <a:r>
              <a:rPr lang="tr-TR" dirty="0" smtClean="0"/>
              <a:t>tarih Kuzey Yarım Küre’de </a:t>
            </a:r>
            <a:r>
              <a:rPr lang="tr-TR" dirty="0" smtClean="0"/>
              <a:t>Sonbahar başlangıcıdır.</a:t>
            </a:r>
          </a:p>
          <a:p>
            <a:r>
              <a:rPr lang="tr-TR" dirty="0" smtClean="0"/>
              <a:t>Dünya’da gece ve gündüz birbirine eşit olur.</a:t>
            </a:r>
            <a:endParaRPr lang="tr-TR" u="sng"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fay.jpg"/>
          <p:cNvPicPr>
            <a:picLocks noGrp="1" noChangeAspect="1"/>
          </p:cNvPicPr>
          <p:nvPr>
            <p:ph idx="1"/>
          </p:nvPr>
        </p:nvPicPr>
        <p:blipFill>
          <a:blip r:embed="rId2" cstate="print"/>
          <a:stretch>
            <a:fillRect/>
          </a:stretch>
        </p:blipFill>
        <p:spPr>
          <a:xfrm>
            <a:off x="539552" y="260648"/>
            <a:ext cx="8042202" cy="6417276"/>
          </a:xfrm>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u="sng" dirty="0" smtClean="0">
                <a:solidFill>
                  <a:srgbClr val="FF0000"/>
                </a:solidFill>
              </a:rPr>
              <a:t>21 HAZİRAN :</a:t>
            </a:r>
          </a:p>
          <a:p>
            <a:r>
              <a:rPr lang="tr-TR" dirty="0" smtClean="0"/>
              <a:t>Yaz mevsiminin başlangıcıdır.</a:t>
            </a:r>
          </a:p>
          <a:p>
            <a:r>
              <a:rPr lang="tr-TR" dirty="0" smtClean="0"/>
              <a:t>En uzun gündüz, en kısa gece yaşanır</a:t>
            </a:r>
            <a:r>
              <a:rPr lang="tr-TR" dirty="0" smtClean="0"/>
              <a:t>.</a:t>
            </a:r>
          </a:p>
          <a:p>
            <a:endParaRPr lang="tr-TR" dirty="0" smtClean="0"/>
          </a:p>
          <a:p>
            <a:r>
              <a:rPr lang="tr-TR" dirty="0" smtClean="0">
                <a:solidFill>
                  <a:srgbClr val="00B050"/>
                </a:solidFill>
              </a:rPr>
              <a:t>EKİNOKS ( GECE GÜNDÜZ EŞİTLİĞİ) </a:t>
            </a:r>
            <a:r>
              <a:rPr lang="tr-TR" dirty="0" smtClean="0"/>
              <a:t>: 21 MART 23 EYLÜL </a:t>
            </a:r>
          </a:p>
          <a:p>
            <a:r>
              <a:rPr lang="tr-TR" dirty="0" smtClean="0">
                <a:solidFill>
                  <a:srgbClr val="00B050"/>
                </a:solidFill>
              </a:rPr>
              <a:t>GÜN DÖNÜMÜ</a:t>
            </a:r>
            <a:r>
              <a:rPr lang="tr-TR" dirty="0" smtClean="0"/>
              <a:t> : 21 HAZİRAN 21 ARALIK </a:t>
            </a:r>
            <a:endParaRPr lang="tr-TR" dirty="0" smtClean="0"/>
          </a:p>
          <a:p>
            <a:pPr>
              <a:buNone/>
            </a:pPr>
            <a:endParaRPr lang="tr-TR" u="sng" dirty="0">
              <a:solidFill>
                <a:srgbClr val="FF0000"/>
              </a:solidFil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chemeClr val="accent2"/>
          </a:solidFill>
        </p:spPr>
        <p:txBody>
          <a:bodyPr/>
          <a:lstStyle/>
          <a:p>
            <a:r>
              <a:rPr lang="tr-TR" dirty="0" smtClean="0"/>
              <a:t>NOT</a:t>
            </a:r>
            <a:endParaRPr lang="tr-TR" dirty="0"/>
          </a:p>
        </p:txBody>
      </p:sp>
      <p:sp>
        <p:nvSpPr>
          <p:cNvPr id="3" name="2 İçerik Yer Tutucusu"/>
          <p:cNvSpPr>
            <a:spLocks noGrp="1"/>
          </p:cNvSpPr>
          <p:nvPr>
            <p:ph idx="1"/>
          </p:nvPr>
        </p:nvSpPr>
        <p:spPr/>
        <p:txBody>
          <a:bodyPr>
            <a:normAutofit/>
          </a:bodyPr>
          <a:lstStyle/>
          <a:p>
            <a:r>
              <a:rPr lang="tr-TR" dirty="0" smtClean="0"/>
              <a:t>Dünya’nın kendi ekseni etrafındaki bir tam dönüşüne </a:t>
            </a:r>
            <a:r>
              <a:rPr lang="tr-TR" dirty="0" smtClean="0">
                <a:solidFill>
                  <a:srgbClr val="FF0000"/>
                </a:solidFill>
              </a:rPr>
              <a:t>bir gün </a:t>
            </a:r>
            <a:r>
              <a:rPr lang="tr-TR" dirty="0" smtClean="0"/>
              <a:t>denir.</a:t>
            </a:r>
          </a:p>
          <a:p>
            <a:r>
              <a:rPr lang="tr-TR" dirty="0" smtClean="0"/>
              <a:t>Bir gün </a:t>
            </a:r>
            <a:r>
              <a:rPr lang="tr-TR" dirty="0" smtClean="0">
                <a:solidFill>
                  <a:srgbClr val="FF0000"/>
                </a:solidFill>
              </a:rPr>
              <a:t>24 saattir.</a:t>
            </a:r>
          </a:p>
          <a:p>
            <a:r>
              <a:rPr lang="tr-TR" dirty="0" smtClean="0"/>
              <a:t>Dünya kendi ekseni etrafında batıdan doğuya doğru döner </a:t>
            </a:r>
          </a:p>
          <a:p>
            <a:r>
              <a:rPr lang="tr-TR" dirty="0" smtClean="0"/>
              <a:t>Dünyanın Güneşin etrafında dönmesiyle ve eksen eğikliği ile  </a:t>
            </a:r>
            <a:r>
              <a:rPr lang="tr-TR" dirty="0" smtClean="0">
                <a:solidFill>
                  <a:srgbClr val="FF0000"/>
                </a:solidFill>
              </a:rPr>
              <a:t>DÖRT MEVSİM </a:t>
            </a:r>
            <a:r>
              <a:rPr lang="tr-TR" dirty="0" smtClean="0"/>
              <a:t>oluşur . </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chemeClr val="accent2"/>
          </a:solidFill>
        </p:spPr>
        <p:txBody>
          <a:bodyPr/>
          <a:lstStyle/>
          <a:p>
            <a:r>
              <a:rPr lang="tr-TR" dirty="0" smtClean="0"/>
              <a:t>NOT</a:t>
            </a:r>
            <a:endParaRPr lang="tr-TR" dirty="0"/>
          </a:p>
        </p:txBody>
      </p:sp>
      <p:sp>
        <p:nvSpPr>
          <p:cNvPr id="3" name="2 İçerik Yer Tutucusu"/>
          <p:cNvSpPr>
            <a:spLocks noGrp="1"/>
          </p:cNvSpPr>
          <p:nvPr>
            <p:ph idx="1"/>
          </p:nvPr>
        </p:nvSpPr>
        <p:spPr/>
        <p:txBody>
          <a:bodyPr>
            <a:normAutofit fontScale="92500" lnSpcReduction="10000"/>
          </a:bodyPr>
          <a:lstStyle/>
          <a:p>
            <a:r>
              <a:rPr lang="tr-TR" dirty="0" smtClean="0"/>
              <a:t>Dünya Güneş etrafındaki dolanımını tamamlandığında </a:t>
            </a:r>
            <a:r>
              <a:rPr lang="tr-TR" dirty="0" smtClean="0">
                <a:solidFill>
                  <a:srgbClr val="00B050"/>
                </a:solidFill>
              </a:rPr>
              <a:t>1 yıl , 4 mevsim , 12 ay , 52 hafta , 365 gün 6 saat meydana gelir . </a:t>
            </a:r>
          </a:p>
          <a:p>
            <a:r>
              <a:rPr lang="tr-TR" dirty="0" smtClean="0">
                <a:solidFill>
                  <a:schemeClr val="accent2">
                    <a:lumMod val="75000"/>
                  </a:schemeClr>
                </a:solidFill>
              </a:rPr>
              <a:t>Kuzey Yarım Küre de ve Güney Yarım Küre de mevsimler birbirinin tam tersi olarak yaşanır . Kuzey Yarım Küre yazı yaşarken Güney Yarım Küre kışı yaşamaktadır .</a:t>
            </a:r>
          </a:p>
          <a:p>
            <a:r>
              <a:rPr lang="tr-TR" dirty="0" smtClean="0"/>
              <a:t>Eksen eğikliği olmasaydı Güneş ışınlarının düşme açısı değişmeyecek , sıcaklık değişimleri gerçekleşmeyecek , mevsimler oluşmayacaktı </a:t>
            </a:r>
          </a:p>
          <a:p>
            <a:endParaRPr lang="tr-TR"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chemeClr val="accent2">
                    <a:lumMod val="75000"/>
                  </a:schemeClr>
                </a:solidFill>
              </a:rPr>
              <a:t>İKLİM </a:t>
            </a:r>
            <a:endParaRPr lang="tr-TR" dirty="0">
              <a:solidFill>
                <a:schemeClr val="accent2">
                  <a:lumMod val="75000"/>
                </a:schemeClr>
              </a:solidFill>
            </a:endParaRPr>
          </a:p>
        </p:txBody>
      </p:sp>
      <p:sp>
        <p:nvSpPr>
          <p:cNvPr id="3" name="2 İçerik Yer Tutucusu"/>
          <p:cNvSpPr>
            <a:spLocks noGrp="1"/>
          </p:cNvSpPr>
          <p:nvPr>
            <p:ph idx="1"/>
          </p:nvPr>
        </p:nvSpPr>
        <p:spPr/>
        <p:txBody>
          <a:bodyPr/>
          <a:lstStyle/>
          <a:p>
            <a:r>
              <a:rPr lang="tr-TR" dirty="0" smtClean="0"/>
              <a:t>Bir bölgede uzun süre boyunca gözlemlenen sıcaklık , nem , hava basıncı , rüzgar , yağış , yağış şekli gibi hava olayların ortalamasına </a:t>
            </a:r>
            <a:r>
              <a:rPr lang="tr-TR" u="sng" dirty="0" smtClean="0">
                <a:solidFill>
                  <a:srgbClr val="FF0000"/>
                </a:solidFill>
              </a:rPr>
              <a:t>iklim </a:t>
            </a:r>
            <a:r>
              <a:rPr lang="tr-TR" dirty="0" smtClean="0"/>
              <a:t>denir .</a:t>
            </a:r>
          </a:p>
          <a:p>
            <a:r>
              <a:rPr lang="tr-TR" dirty="0" smtClean="0"/>
              <a:t>Dünyanın oluşumundan bu yana iklimler aynı kalmamış zamanla değişime uğramıştır . Halen de bu değişim sürmektedir . </a:t>
            </a:r>
            <a:endParaRPr lang="tr-TR"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FF0000"/>
                </a:solidFill>
              </a:rPr>
              <a:t>İklim ile Hava Olayları Arasındaki Farklar </a:t>
            </a:r>
            <a:endParaRPr lang="tr-TR" dirty="0">
              <a:solidFill>
                <a:srgbClr val="FF0000"/>
              </a:solidFill>
            </a:endParaRPr>
          </a:p>
        </p:txBody>
      </p:sp>
      <p:graphicFrame>
        <p:nvGraphicFramePr>
          <p:cNvPr id="9" name="8 İçerik Yer Tutucusu"/>
          <p:cNvGraphicFramePr>
            <a:graphicFrameLocks noGrp="1"/>
          </p:cNvGraphicFramePr>
          <p:nvPr>
            <p:ph idx="1"/>
          </p:nvPr>
        </p:nvGraphicFramePr>
        <p:xfrm>
          <a:off x="731520" y="1700808"/>
          <a:ext cx="3696464" cy="4536504"/>
        </p:xfrm>
        <a:graphic>
          <a:graphicData uri="http://schemas.openxmlformats.org/drawingml/2006/table">
            <a:tbl>
              <a:tblPr/>
              <a:tblGrid>
                <a:gridCol w="3696464"/>
              </a:tblGrid>
              <a:tr h="4536504">
                <a:tc>
                  <a:txBody>
                    <a:bodyPr/>
                    <a:lstStyle/>
                    <a:p>
                      <a:r>
                        <a:rPr lang="tr-TR" dirty="0" smtClean="0"/>
                        <a:t>                    İKLİM </a:t>
                      </a:r>
                    </a:p>
                    <a:p>
                      <a:pPr>
                        <a:buFontTx/>
                        <a:buChar char="-"/>
                      </a:pPr>
                      <a:endParaRPr lang="tr-TR" b="1" dirty="0" smtClean="0"/>
                    </a:p>
                    <a:p>
                      <a:pPr>
                        <a:buFontTx/>
                        <a:buChar char="-"/>
                      </a:pPr>
                      <a:endParaRPr lang="tr-TR" b="1" dirty="0" smtClean="0"/>
                    </a:p>
                    <a:p>
                      <a:pPr>
                        <a:buFontTx/>
                        <a:buChar char="-"/>
                      </a:pPr>
                      <a:r>
                        <a:rPr lang="tr-TR" b="1" dirty="0" smtClean="0"/>
                        <a:t>İklimi</a:t>
                      </a:r>
                      <a:r>
                        <a:rPr lang="tr-TR" b="1" baseline="0" dirty="0" smtClean="0"/>
                        <a:t> meydana getiren meteorolojik olayların analizi ile uğraşan bilim dalına </a:t>
                      </a:r>
                      <a:r>
                        <a:rPr lang="tr-TR" b="1" baseline="0" dirty="0" smtClean="0">
                          <a:solidFill>
                            <a:srgbClr val="FF0000"/>
                          </a:solidFill>
                        </a:rPr>
                        <a:t>klimatoloji   (İKLİM BİLİMİ ) denir .</a:t>
                      </a:r>
                    </a:p>
                    <a:p>
                      <a:pPr>
                        <a:buFontTx/>
                        <a:buChar char="-"/>
                      </a:pPr>
                      <a:r>
                        <a:rPr lang="tr-TR" b="1" baseline="0" dirty="0" smtClean="0">
                          <a:solidFill>
                            <a:schemeClr val="tx1"/>
                          </a:solidFill>
                        </a:rPr>
                        <a:t> En az 25-30 yıllık hava durumuna ait ortalama verilerle belirlenir </a:t>
                      </a:r>
                    </a:p>
                    <a:p>
                      <a:pPr>
                        <a:buFontTx/>
                        <a:buChar char="-"/>
                      </a:pPr>
                      <a:endParaRPr lang="tr-TR" b="1" baseline="0" dirty="0" smtClean="0">
                        <a:solidFill>
                          <a:schemeClr val="tx1"/>
                        </a:solidFill>
                      </a:endParaRPr>
                    </a:p>
                    <a:p>
                      <a:pPr>
                        <a:buFontTx/>
                        <a:buChar char="-"/>
                      </a:pPr>
                      <a:r>
                        <a:rPr lang="tr-TR" b="1" baseline="0" dirty="0" smtClean="0">
                          <a:solidFill>
                            <a:schemeClr val="tx1"/>
                          </a:solidFill>
                        </a:rPr>
                        <a:t>İklimle uğraşan bilim insanlarına </a:t>
                      </a:r>
                      <a:r>
                        <a:rPr lang="tr-TR" b="1" baseline="0" dirty="0" err="1" smtClean="0">
                          <a:solidFill>
                            <a:srgbClr val="FF0000"/>
                          </a:solidFill>
                        </a:rPr>
                        <a:t>klimatalog</a:t>
                      </a:r>
                      <a:r>
                        <a:rPr lang="tr-TR" b="1" baseline="0" dirty="0" smtClean="0">
                          <a:solidFill>
                            <a:srgbClr val="FF0000"/>
                          </a:solidFill>
                        </a:rPr>
                        <a:t>  denir</a:t>
                      </a:r>
                    </a:p>
                    <a:p>
                      <a:pPr>
                        <a:buFontTx/>
                        <a:buChar char="-"/>
                      </a:pPr>
                      <a:endParaRPr lang="tr-TR" dirty="0">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10" name="9 Tablo"/>
          <p:cNvGraphicFramePr>
            <a:graphicFrameLocks noGrp="1"/>
          </p:cNvGraphicFramePr>
          <p:nvPr/>
        </p:nvGraphicFramePr>
        <p:xfrm>
          <a:off x="4788024" y="1700808"/>
          <a:ext cx="3511914" cy="4503044"/>
        </p:xfrm>
        <a:graphic>
          <a:graphicData uri="http://schemas.openxmlformats.org/drawingml/2006/table">
            <a:tbl>
              <a:tblPr/>
              <a:tblGrid>
                <a:gridCol w="3511914"/>
              </a:tblGrid>
              <a:tr h="4503044">
                <a:tc>
                  <a:txBody>
                    <a:bodyPr/>
                    <a:lstStyle/>
                    <a:p>
                      <a:r>
                        <a:rPr lang="tr-TR" dirty="0" smtClean="0"/>
                        <a:t>                       HAVA OLAYLARI</a:t>
                      </a:r>
                    </a:p>
                    <a:p>
                      <a:endParaRPr lang="tr-TR" dirty="0" smtClean="0"/>
                    </a:p>
                    <a:p>
                      <a:endParaRPr lang="tr-TR" dirty="0" smtClean="0"/>
                    </a:p>
                    <a:p>
                      <a:r>
                        <a:rPr lang="tr-TR" dirty="0" smtClean="0"/>
                        <a:t>-</a:t>
                      </a:r>
                      <a:r>
                        <a:rPr lang="tr-TR" b="1" dirty="0" smtClean="0"/>
                        <a:t>Hava</a:t>
                      </a:r>
                      <a:r>
                        <a:rPr lang="tr-TR" b="1" baseline="0" dirty="0" smtClean="0"/>
                        <a:t> olaylarını inceleyerek hava tahminleri yapan bilim dalına </a:t>
                      </a:r>
                      <a:r>
                        <a:rPr lang="tr-TR" b="1" baseline="0" dirty="0" smtClean="0">
                          <a:solidFill>
                            <a:srgbClr val="FF0000"/>
                          </a:solidFill>
                        </a:rPr>
                        <a:t> meteoroloji denşir</a:t>
                      </a:r>
                    </a:p>
                    <a:p>
                      <a:endParaRPr lang="tr-TR" b="1" baseline="0" dirty="0" smtClean="0">
                        <a:solidFill>
                          <a:srgbClr val="FF0000"/>
                        </a:solidFill>
                      </a:endParaRPr>
                    </a:p>
                    <a:p>
                      <a:r>
                        <a:rPr lang="tr-TR" b="1" baseline="0" dirty="0" smtClean="0">
                          <a:solidFill>
                            <a:schemeClr val="tx1"/>
                          </a:solidFill>
                        </a:rPr>
                        <a:t>-Günün belirli saatlerinde 3-5 saat arayla yapılan günlük gözlemlerle belirlenir.</a:t>
                      </a:r>
                    </a:p>
                    <a:p>
                      <a:r>
                        <a:rPr lang="tr-TR" b="1" dirty="0" smtClean="0">
                          <a:solidFill>
                            <a:schemeClr val="tx1"/>
                          </a:solidFill>
                        </a:rPr>
                        <a:t>-</a:t>
                      </a:r>
                      <a:r>
                        <a:rPr lang="tr-TR" b="1" baseline="0" dirty="0" smtClean="0">
                          <a:solidFill>
                            <a:schemeClr val="tx1"/>
                          </a:solidFill>
                        </a:rPr>
                        <a:t> Meteoroloji ile uğraşan bilim insanlarına </a:t>
                      </a:r>
                      <a:r>
                        <a:rPr lang="tr-TR" b="1" baseline="0" dirty="0" smtClean="0">
                          <a:solidFill>
                            <a:srgbClr val="FF0000"/>
                          </a:solidFill>
                        </a:rPr>
                        <a:t>meteorolog denir. </a:t>
                      </a:r>
                      <a:endParaRPr lang="tr-TR" b="1" dirty="0" smtClean="0">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İKLİMİN İNSANLAR ÜZERİNE ETKİSİ </a:t>
            </a:r>
            <a:endParaRPr lang="tr-TR" dirty="0">
              <a:solidFill>
                <a:srgbClr val="FF0000"/>
              </a:solidFill>
            </a:endParaRPr>
          </a:p>
        </p:txBody>
      </p:sp>
      <p:sp>
        <p:nvSpPr>
          <p:cNvPr id="3" name="2 İçerik Yer Tutucusu"/>
          <p:cNvSpPr>
            <a:spLocks noGrp="1"/>
          </p:cNvSpPr>
          <p:nvPr>
            <p:ph idx="1"/>
          </p:nvPr>
        </p:nvSpPr>
        <p:spPr/>
        <p:txBody>
          <a:bodyPr>
            <a:normAutofit fontScale="77500" lnSpcReduction="20000"/>
          </a:bodyPr>
          <a:lstStyle/>
          <a:p>
            <a:r>
              <a:rPr lang="tr-TR" dirty="0" smtClean="0"/>
              <a:t>Yeryüzüne dağılışlarını</a:t>
            </a:r>
          </a:p>
          <a:p>
            <a:r>
              <a:rPr lang="tr-TR" dirty="0" smtClean="0"/>
              <a:t>Ekonomik faaliyetlerini </a:t>
            </a:r>
          </a:p>
          <a:p>
            <a:r>
              <a:rPr lang="tr-TR" dirty="0" smtClean="0"/>
              <a:t>Yiyecek ve giyeceklerini </a:t>
            </a:r>
          </a:p>
          <a:p>
            <a:r>
              <a:rPr lang="tr-TR" dirty="0" smtClean="0"/>
              <a:t>Fizyolojik gelişmelerini</a:t>
            </a:r>
          </a:p>
          <a:p>
            <a:r>
              <a:rPr lang="tr-TR" dirty="0" smtClean="0"/>
              <a:t>Karakterlerini </a:t>
            </a:r>
          </a:p>
          <a:p>
            <a:r>
              <a:rPr lang="tr-TR" dirty="0" smtClean="0"/>
              <a:t>Kültür faaliyetlerini</a:t>
            </a:r>
          </a:p>
          <a:p>
            <a:r>
              <a:rPr lang="tr-TR" dirty="0" smtClean="0"/>
              <a:t>Konut tipi ve malzemeleri </a:t>
            </a:r>
          </a:p>
          <a:p>
            <a:r>
              <a:rPr lang="tr-TR" dirty="0" smtClean="0"/>
              <a:t>Ulaşım faaliyetleri</a:t>
            </a:r>
          </a:p>
          <a:p>
            <a:r>
              <a:rPr lang="tr-TR" dirty="0" err="1" smtClean="0"/>
              <a:t>Turuzim</a:t>
            </a:r>
            <a:r>
              <a:rPr lang="tr-TR" dirty="0" smtClean="0"/>
              <a:t> faaliyetleri</a:t>
            </a:r>
          </a:p>
          <a:p>
            <a:r>
              <a:rPr lang="tr-TR" dirty="0" smtClean="0"/>
              <a:t>Tarım faaliyetleri</a:t>
            </a:r>
          </a:p>
          <a:p>
            <a:r>
              <a:rPr lang="tr-TR" dirty="0" smtClean="0"/>
              <a:t>Tarım ürünlerinin çeşitliliğini etkiler </a:t>
            </a:r>
            <a:endParaRPr lang="tr-TR"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İKLİMİN ÇEVRE ÜZERİNE ETKİSİ</a:t>
            </a:r>
            <a:endParaRPr lang="tr-TR" dirty="0">
              <a:solidFill>
                <a:srgbClr val="FF0000"/>
              </a:solidFill>
            </a:endParaRPr>
          </a:p>
        </p:txBody>
      </p:sp>
      <p:sp>
        <p:nvSpPr>
          <p:cNvPr id="3" name="2 İçerik Yer Tutucusu"/>
          <p:cNvSpPr>
            <a:spLocks noGrp="1"/>
          </p:cNvSpPr>
          <p:nvPr>
            <p:ph idx="1"/>
          </p:nvPr>
        </p:nvSpPr>
        <p:spPr/>
        <p:txBody>
          <a:bodyPr>
            <a:normAutofit fontScale="85000" lnSpcReduction="20000"/>
          </a:bodyPr>
          <a:lstStyle/>
          <a:p>
            <a:r>
              <a:rPr lang="tr-TR" dirty="0" smtClean="0"/>
              <a:t>Toprak oluşumu ve verimliliği</a:t>
            </a:r>
          </a:p>
          <a:p>
            <a:r>
              <a:rPr lang="tr-TR" dirty="0" smtClean="0"/>
              <a:t>Yeryüzü şekillerinin oluşumu</a:t>
            </a:r>
          </a:p>
          <a:p>
            <a:r>
              <a:rPr lang="tr-TR" dirty="0" smtClean="0"/>
              <a:t>Bitki örtüsü çeşitliliği</a:t>
            </a:r>
          </a:p>
          <a:p>
            <a:r>
              <a:rPr lang="tr-TR" dirty="0" smtClean="0"/>
              <a:t>Göllerin oluşumu ve kimyasal özellikleri</a:t>
            </a:r>
          </a:p>
          <a:p>
            <a:r>
              <a:rPr lang="tr-TR" dirty="0" smtClean="0"/>
              <a:t>Akarsu debisi ve rejimini </a:t>
            </a:r>
          </a:p>
          <a:p>
            <a:r>
              <a:rPr lang="tr-TR" dirty="0" smtClean="0"/>
              <a:t>Hayvan türlerinin dağılışı</a:t>
            </a:r>
          </a:p>
          <a:p>
            <a:r>
              <a:rPr lang="tr-TR" dirty="0" smtClean="0"/>
              <a:t>Kayaların çözünme türü </a:t>
            </a:r>
          </a:p>
          <a:p>
            <a:r>
              <a:rPr lang="tr-TR" dirty="0" smtClean="0"/>
              <a:t>Erozyon </a:t>
            </a:r>
          </a:p>
          <a:p>
            <a:r>
              <a:rPr lang="tr-TR" dirty="0" smtClean="0"/>
              <a:t>Kalıcı kar sınırı yükseltisi </a:t>
            </a:r>
          </a:p>
          <a:p>
            <a:r>
              <a:rPr lang="tr-TR" dirty="0" smtClean="0"/>
              <a:t>Denizlerin tuzluluk oranı</a:t>
            </a:r>
          </a:p>
          <a:p>
            <a:endParaRPr lang="tr-TR" dirty="0" smtClean="0"/>
          </a:p>
          <a:p>
            <a:endParaRPr lang="tr-TR" dirty="0" smtClean="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FF0000"/>
                </a:solidFill>
              </a:rPr>
              <a:t>İKLİM BİLİMCİLERİN UĞRAŞ ALANLARI </a:t>
            </a:r>
            <a:endParaRPr lang="tr-TR" dirty="0">
              <a:solidFill>
                <a:srgbClr val="FF0000"/>
              </a:solidFill>
            </a:endParaRPr>
          </a:p>
        </p:txBody>
      </p:sp>
      <p:sp>
        <p:nvSpPr>
          <p:cNvPr id="3" name="2 İçerik Yer Tutucusu"/>
          <p:cNvSpPr>
            <a:spLocks noGrp="1"/>
          </p:cNvSpPr>
          <p:nvPr>
            <p:ph idx="1"/>
          </p:nvPr>
        </p:nvSpPr>
        <p:spPr/>
        <p:txBody>
          <a:bodyPr/>
          <a:lstStyle/>
          <a:p>
            <a:r>
              <a:rPr lang="tr-TR" dirty="0" smtClean="0">
                <a:solidFill>
                  <a:srgbClr val="FF0000"/>
                </a:solidFill>
              </a:rPr>
              <a:t>Atmosferin özellikleri</a:t>
            </a:r>
          </a:p>
          <a:p>
            <a:r>
              <a:rPr lang="tr-TR" dirty="0" smtClean="0">
                <a:solidFill>
                  <a:srgbClr val="FF0000"/>
                </a:solidFill>
              </a:rPr>
              <a:t>Atmosferin katmanları </a:t>
            </a:r>
            <a:r>
              <a:rPr lang="tr-TR" dirty="0" smtClean="0"/>
              <a:t>: Troposfer , stratosfer , ozonosfer , </a:t>
            </a:r>
            <a:r>
              <a:rPr lang="tr-TR" dirty="0" err="1" smtClean="0"/>
              <a:t>şemosfer</a:t>
            </a:r>
            <a:r>
              <a:rPr lang="tr-TR" dirty="0" smtClean="0"/>
              <a:t> , </a:t>
            </a:r>
            <a:r>
              <a:rPr lang="tr-TR" dirty="0" err="1" smtClean="0"/>
              <a:t>iyonosfer</a:t>
            </a:r>
            <a:r>
              <a:rPr lang="tr-TR" dirty="0" smtClean="0"/>
              <a:t> , </a:t>
            </a:r>
            <a:r>
              <a:rPr lang="tr-TR" dirty="0" err="1" smtClean="0"/>
              <a:t>ekzosfer</a:t>
            </a:r>
            <a:r>
              <a:rPr lang="tr-TR" dirty="0" smtClean="0"/>
              <a:t> </a:t>
            </a:r>
          </a:p>
          <a:p>
            <a:r>
              <a:rPr lang="tr-TR" dirty="0" smtClean="0">
                <a:solidFill>
                  <a:srgbClr val="FF0000"/>
                </a:solidFill>
              </a:rPr>
              <a:t>Nemlilik – yağış </a:t>
            </a:r>
          </a:p>
          <a:p>
            <a:r>
              <a:rPr lang="tr-TR" dirty="0" smtClean="0">
                <a:solidFill>
                  <a:srgbClr val="FF0000"/>
                </a:solidFill>
              </a:rPr>
              <a:t>Basınç – rüzgarlar </a:t>
            </a:r>
          </a:p>
          <a:p>
            <a:r>
              <a:rPr lang="tr-TR" dirty="0" smtClean="0">
                <a:solidFill>
                  <a:srgbClr val="FF0000"/>
                </a:solidFill>
              </a:rPr>
              <a:t>Sıcaklık </a:t>
            </a:r>
          </a:p>
          <a:p>
            <a:endParaRPr lang="tr-TR" dirty="0">
              <a:solidFill>
                <a:srgbClr val="FF0000"/>
              </a:solidFil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Atmosfer katmanları </a:t>
            </a:r>
            <a:endParaRPr lang="tr-TR" dirty="0">
              <a:solidFill>
                <a:srgbClr val="FF0000"/>
              </a:solidFill>
            </a:endParaRPr>
          </a:p>
        </p:txBody>
      </p:sp>
      <p:pic>
        <p:nvPicPr>
          <p:cNvPr id="4" name="3 İçerik Yer Tutucusu" descr="cogrfy.jpg"/>
          <p:cNvPicPr>
            <a:picLocks noGrp="1" noChangeAspect="1"/>
          </p:cNvPicPr>
          <p:nvPr>
            <p:ph idx="1"/>
          </p:nvPr>
        </p:nvPicPr>
        <p:blipFill>
          <a:blip r:embed="rId2" cstate="print"/>
          <a:stretch>
            <a:fillRect/>
          </a:stretch>
        </p:blipFill>
        <p:spPr>
          <a:xfrm>
            <a:off x="1259632" y="1378906"/>
            <a:ext cx="6765906" cy="5074430"/>
          </a:xfrm>
        </p:spPr>
      </p:pic>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1605</TotalTime>
  <Words>3656</Words>
  <Application>Microsoft Office PowerPoint</Application>
  <PresentationFormat>Ekran Gösterisi (4:3)</PresentationFormat>
  <Paragraphs>357</Paragraphs>
  <Slides>98</Slides>
  <Notes>1</Notes>
  <HiddenSlides>0</HiddenSlides>
  <MMClips>0</MMClips>
  <ScaleCrop>false</ScaleCrop>
  <HeadingPairs>
    <vt:vector size="4" baseType="variant">
      <vt:variant>
        <vt:lpstr>Tema</vt:lpstr>
      </vt:variant>
      <vt:variant>
        <vt:i4>1</vt:i4>
      </vt:variant>
      <vt:variant>
        <vt:lpstr>Slayt Başlıkları</vt:lpstr>
      </vt:variant>
      <vt:variant>
        <vt:i4>98</vt:i4>
      </vt:variant>
    </vt:vector>
  </HeadingPairs>
  <TitlesOfParts>
    <vt:vector size="99" baseType="lpstr">
      <vt:lpstr>Ofis Teması</vt:lpstr>
      <vt:lpstr>8.ÜNİTE</vt:lpstr>
      <vt:lpstr>DEPREM İLE İLGİLİ GENEL BİLGİLER</vt:lpstr>
      <vt:lpstr>MANTO – MAGMA KAVRAMLARI </vt:lpstr>
      <vt:lpstr>Slayt 4</vt:lpstr>
      <vt:lpstr>Slayt 5</vt:lpstr>
      <vt:lpstr>Dünyamızdaki levha çizgileri</vt:lpstr>
      <vt:lpstr>Fay’ların ve Depremin  oluşumu </vt:lpstr>
      <vt:lpstr>FAY HATTI </vt:lpstr>
      <vt:lpstr>Slayt 9</vt:lpstr>
      <vt:lpstr>FAY ÇEŞİTLERİ</vt:lpstr>
      <vt:lpstr>NORMAL FAY </vt:lpstr>
      <vt:lpstr>YANAL ATILIMLI FAY </vt:lpstr>
      <vt:lpstr>TERS FAY </vt:lpstr>
      <vt:lpstr>DEPREM ÇEŞİTLERİ</vt:lpstr>
      <vt:lpstr>ÖNCÜ DEPREM </vt:lpstr>
      <vt:lpstr>ARTÇI DEPREM </vt:lpstr>
      <vt:lpstr>DEPREMİN ŞİDDETİ VE BÜYÜKLÜĞÜ</vt:lpstr>
      <vt:lpstr>DEPREMİN ŞİDDETİ</vt:lpstr>
      <vt:lpstr>BİR BÖLGEDEKİ DEPREMİN ŞİDDETİ </vt:lpstr>
      <vt:lpstr>DEPREMİN ŞİDDETİ ROMEN RAKAMLARI İLE I-XII ARASINDA İFADE EDİLİR </vt:lpstr>
      <vt:lpstr>Slayt 21</vt:lpstr>
      <vt:lpstr>Slayt 22</vt:lpstr>
      <vt:lpstr>Slayt 23</vt:lpstr>
      <vt:lpstr>DEPREM BÖLGESİ </vt:lpstr>
      <vt:lpstr>DEPREMİN YOĞUN OLARAK GÖZLENDİĞİ BÖLGELER YERYÜZÜNDE ÜÇ ANA KUŞAK OLUŞTURUR</vt:lpstr>
      <vt:lpstr>Slayt 26</vt:lpstr>
      <vt:lpstr>Dünya’da deprem bölgeleri </vt:lpstr>
      <vt:lpstr>ÖNEMLİ NOT </vt:lpstr>
      <vt:lpstr>DEPREM BİLİMİ SİSMOLOJİ </vt:lpstr>
      <vt:lpstr>SİSMOLOJİNİN BAŞLICA İNCELEDİĞİ KONULAR </vt:lpstr>
      <vt:lpstr>SİSMOGRAF (DEPREMYAZAR)</vt:lpstr>
      <vt:lpstr>TÜRKİYE’NİN DEPREM BÖLGELERİ </vt:lpstr>
      <vt:lpstr>1.DERECE DEPREM BÖLGELERİ </vt:lpstr>
      <vt:lpstr>2.DERECE DEPREM BÖLGELERİ </vt:lpstr>
      <vt:lpstr>3.DERECE DEPREM BÖLGELERİ </vt:lpstr>
      <vt:lpstr>4.DERECE DEPREM BÖLGELERİ</vt:lpstr>
      <vt:lpstr>5.DERECE DEPREM BÖLGELERİ </vt:lpstr>
      <vt:lpstr>ÖNEMLİ NOT</vt:lpstr>
      <vt:lpstr>ÜLKEMİZDE BAŞLICA DEPREM KUŞAKLARI</vt:lpstr>
      <vt:lpstr>KUZEY ANADOLU FAY HATTI </vt:lpstr>
      <vt:lpstr>BATI ANADOLU FAY HATTI ( BAF)</vt:lpstr>
      <vt:lpstr>GÜNEYDOĞU ANADOLU FAY HATTI (GAF)</vt:lpstr>
      <vt:lpstr>Slayt 43</vt:lpstr>
      <vt:lpstr>Slayt 44</vt:lpstr>
      <vt:lpstr>DEPREM RİSKİ AZ OLAN BÖLGELER</vt:lpstr>
      <vt:lpstr>DEPREM ÇEŞİTLERİ</vt:lpstr>
      <vt:lpstr>TEKTONİK DEPREMLER</vt:lpstr>
      <vt:lpstr>VOLKANİK DEPREMLER</vt:lpstr>
      <vt:lpstr>Slayt 49</vt:lpstr>
      <vt:lpstr>ÇÖKÜNTÜ DEPREMLER</vt:lpstr>
      <vt:lpstr>Slayt 51</vt:lpstr>
      <vt:lpstr>YÜZEY KIRIĞI </vt:lpstr>
      <vt:lpstr> </vt:lpstr>
      <vt:lpstr>Not </vt:lpstr>
      <vt:lpstr>Japonya da tsunami </vt:lpstr>
      <vt:lpstr>DEPREM TEHLİKESİNE KARŞI ALINABİLECEK ÖNLEMLER </vt:lpstr>
      <vt:lpstr>Deprem öncesinde alınması gereken önlemler</vt:lpstr>
      <vt:lpstr>DEPREM SIRASINDA YAPILMASI GEREKENLER </vt:lpstr>
      <vt:lpstr>DEPREM SONRASINDA YAPILMASI GEREKENLER </vt:lpstr>
      <vt:lpstr>Dünyada olan büyük depremler </vt:lpstr>
      <vt:lpstr>Slayt 61</vt:lpstr>
      <vt:lpstr>Slayt 62</vt:lpstr>
      <vt:lpstr>Slayt 63</vt:lpstr>
      <vt:lpstr>Slayt 64</vt:lpstr>
      <vt:lpstr>Türkiyede olan büyük depremler</vt:lpstr>
      <vt:lpstr>Slayt 66</vt:lpstr>
      <vt:lpstr>Slayt 67</vt:lpstr>
      <vt:lpstr>Slayt 68</vt:lpstr>
      <vt:lpstr>Slayt 69</vt:lpstr>
      <vt:lpstr>Slayt 70</vt:lpstr>
      <vt:lpstr>HAVA OLAYLARI</vt:lpstr>
      <vt:lpstr>HAVANIN TEMEL BİLEŞENLERİ</vt:lpstr>
      <vt:lpstr>NOT </vt:lpstr>
      <vt:lpstr>Slayt 74</vt:lpstr>
      <vt:lpstr>NOT</vt:lpstr>
      <vt:lpstr>HAVA OLAYLARI</vt:lpstr>
      <vt:lpstr>Slayt 77</vt:lpstr>
      <vt:lpstr>Slayt 78</vt:lpstr>
      <vt:lpstr>HAVA OLAYLARININ YERYÜZÜ ŞEKİLLERİNE ETKİSİ </vt:lpstr>
      <vt:lpstr>Slayt 80</vt:lpstr>
      <vt:lpstr>Slayt 81</vt:lpstr>
      <vt:lpstr>METEOROLOJİ VE METEOROLOG </vt:lpstr>
      <vt:lpstr>METEOROLOJİK RADAR </vt:lpstr>
      <vt:lpstr>METEOROLOJİK RADARLARIN KULLANIM ALANLARI </vt:lpstr>
      <vt:lpstr>MEVSİMLERİN OLUŞUMU </vt:lpstr>
      <vt:lpstr>DÜNYANIN HAREKETLERİ </vt:lpstr>
      <vt:lpstr>Slayt 87</vt:lpstr>
      <vt:lpstr>Slayt 88</vt:lpstr>
      <vt:lpstr>Slayt 89</vt:lpstr>
      <vt:lpstr>Slayt 90</vt:lpstr>
      <vt:lpstr>NOT</vt:lpstr>
      <vt:lpstr>NOT</vt:lpstr>
      <vt:lpstr>İKLİM </vt:lpstr>
      <vt:lpstr>İklim ile Hava Olayları Arasındaki Farklar </vt:lpstr>
      <vt:lpstr>İKLİMİN İNSANLAR ÜZERİNE ETKİSİ </vt:lpstr>
      <vt:lpstr>İKLİMİN ÇEVRE ÜZERİNE ETKİSİ</vt:lpstr>
      <vt:lpstr>İKLİM BİLİMCİLERİN UĞRAŞ ALANLARI </vt:lpstr>
      <vt:lpstr>Atmosfer katmanları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8.ÜNİTE</dc:title>
  <dc:creator>pc</dc:creator>
  <cp:lastModifiedBy>pc</cp:lastModifiedBy>
  <cp:revision>70</cp:revision>
  <cp:lastPrinted>2018-04-27T13:15:19Z</cp:lastPrinted>
  <dcterms:created xsi:type="dcterms:W3CDTF">2018-04-23T14:32:25Z</dcterms:created>
  <dcterms:modified xsi:type="dcterms:W3CDTF">2018-05-02T17:39:20Z</dcterms:modified>
</cp:coreProperties>
</file>