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256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272" r:id="rId15"/>
    <p:sldId id="348" r:id="rId16"/>
    <p:sldId id="274" r:id="rId17"/>
    <p:sldId id="349" r:id="rId18"/>
    <p:sldId id="276" r:id="rId19"/>
    <p:sldId id="350" r:id="rId20"/>
    <p:sldId id="278" r:id="rId21"/>
    <p:sldId id="351" r:id="rId22"/>
    <p:sldId id="280" r:id="rId23"/>
    <p:sldId id="352" r:id="rId24"/>
    <p:sldId id="282" r:id="rId25"/>
    <p:sldId id="353" r:id="rId26"/>
    <p:sldId id="284" r:id="rId27"/>
    <p:sldId id="354" r:id="rId28"/>
    <p:sldId id="286" r:id="rId29"/>
    <p:sldId id="355" r:id="rId30"/>
    <p:sldId id="288" r:id="rId31"/>
    <p:sldId id="356" r:id="rId32"/>
    <p:sldId id="290" r:id="rId33"/>
    <p:sldId id="357" r:id="rId34"/>
    <p:sldId id="292" r:id="rId35"/>
    <p:sldId id="358" r:id="rId36"/>
    <p:sldId id="294" r:id="rId37"/>
    <p:sldId id="359" r:id="rId38"/>
    <p:sldId id="296" r:id="rId39"/>
    <p:sldId id="360" r:id="rId40"/>
    <p:sldId id="298" r:id="rId41"/>
    <p:sldId id="361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5" autoAdjust="0"/>
    <p:restoredTop sz="94660"/>
  </p:normalViewPr>
  <p:slideViewPr>
    <p:cSldViewPr>
      <p:cViewPr>
        <p:scale>
          <a:sx n="70" d="100"/>
          <a:sy n="70" d="100"/>
        </p:scale>
        <p:origin x="-12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20259482">
            <a:off x="72665" y="3159670"/>
            <a:ext cx="4908078" cy="2228421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70C0"/>
                </a:solidFill>
                <a:latin typeface="Monotype Corsiva" pitchFamily="66" charset="0"/>
              </a:rPr>
              <a:t>4 MAYIS 2019</a:t>
            </a:r>
          </a:p>
          <a:p>
            <a:pPr algn="ctr"/>
            <a:r>
              <a:rPr lang="tr-TR" sz="4800" b="1" dirty="0" smtClean="0">
                <a:solidFill>
                  <a:srgbClr val="0070C0"/>
                </a:solidFill>
                <a:latin typeface="Monotype Corsiva" pitchFamily="66" charset="0"/>
              </a:rPr>
              <a:t>CUMARTESİ</a:t>
            </a:r>
            <a:endParaRPr lang="tr-TR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186863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4860032" y="2708920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8. 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>
            <a:off x="3456384" y="4725144"/>
            <a:ext cx="6732240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7200" b="1" dirty="0" smtClean="0">
                <a:solidFill>
                  <a:srgbClr val="00B0F0"/>
                </a:solidFill>
                <a:latin typeface="Comic Sans MS" pitchFamily="66" charset="0"/>
              </a:rPr>
              <a:t>2. YARIŞMA</a:t>
            </a:r>
            <a:endParaRPr lang="tr-TR" sz="7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3103"/>
            <a:ext cx="3325099" cy="234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107504" y="1124744"/>
            <a:ext cx="2304256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Comic Sans MS" pitchFamily="66" charset="0"/>
              </a:rPr>
              <a:t>Şekildeki kaplarda eşit kütleli sıvılar bulunmaktadır.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5580112" y="980728"/>
            <a:ext cx="3491880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latin typeface="Comic Sans MS" pitchFamily="66" charset="0"/>
              </a:rPr>
              <a:t>Özdeş ısıtıcılarla X sıvısı 10 </a:t>
            </a:r>
            <a:r>
              <a:rPr lang="tr-TR" sz="2200" dirty="0" err="1" smtClean="0">
                <a:latin typeface="Comic Sans MS" pitchFamily="66" charset="0"/>
              </a:rPr>
              <a:t>dk</a:t>
            </a:r>
            <a:r>
              <a:rPr lang="tr-TR" sz="2200" dirty="0" smtClean="0">
                <a:latin typeface="Comic Sans MS" pitchFamily="66" charset="0"/>
              </a:rPr>
              <a:t>, Y sıvısı 5 </a:t>
            </a:r>
            <a:r>
              <a:rPr lang="tr-TR" sz="2200" dirty="0" err="1" smtClean="0">
                <a:latin typeface="Comic Sans MS" pitchFamily="66" charset="0"/>
              </a:rPr>
              <a:t>dk</a:t>
            </a:r>
            <a:r>
              <a:rPr lang="tr-TR" sz="2200" dirty="0" smtClean="0">
                <a:latin typeface="Comic Sans MS" pitchFamily="66" charset="0"/>
              </a:rPr>
              <a:t> ısıtıldığında sıvıların sıcaklığı eşit miktarda artıyor.</a:t>
            </a:r>
            <a:endParaRPr lang="tr-TR" sz="2200" dirty="0">
              <a:latin typeface="Comic Sans MS" pitchFamily="66" charset="0"/>
            </a:endParaRPr>
          </a:p>
        </p:txBody>
      </p:sp>
      <p:sp>
        <p:nvSpPr>
          <p:cNvPr id="8" name="7 Aynı Yan Köşesi Kesik Dikdörtgen"/>
          <p:cNvSpPr/>
          <p:nvPr/>
        </p:nvSpPr>
        <p:spPr>
          <a:xfrm>
            <a:off x="179512" y="2924944"/>
            <a:ext cx="8712968" cy="3861048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Yapılan deneyden aşağıdaki sonuçlardan hangisine ulaşılabilir?</a:t>
            </a:r>
          </a:p>
          <a:p>
            <a:endParaRPr lang="tr-TR" sz="2400" dirty="0" smtClean="0">
              <a:latin typeface="Comic Sans MS" pitchFamily="66" charset="0"/>
            </a:endParaRP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X sıvısının öz ısısı Y sıvısının öz ısısından büyüktür.</a:t>
            </a: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) Y sıvısının kaynama sıcaklığı, X sıvısının kaynama sıcaklığından büyüktür.</a:t>
            </a: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X sıvısının buharlaşma ısısı, Y sıvısının buharlaşma ısısından küçüktür.</a:t>
            </a: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Y sıvısının donma sıcaklığı , X sıvısının donma sıcaklığından büyüktür.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0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81" y="1196752"/>
            <a:ext cx="884470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6448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41788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778" y="908720"/>
            <a:ext cx="42847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8712968" cy="386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2504"/>
            <a:ext cx="4400922" cy="265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6084168" y="980728"/>
            <a:ext cx="3059832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omic Sans MS" pitchFamily="66" charset="0"/>
              </a:rPr>
              <a:t>Yandaki şemada Dünya’nın Güneş çevresindeki dönüşü verilmiştir.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144016" y="2780928"/>
            <a:ext cx="8892480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omic Sans MS" pitchFamily="66" charset="0"/>
              </a:rPr>
              <a:t>Buna göre, Dünya’nın I, II, III ve IV durumlarında Kuzey Yarı Küre’de yaşanan mevsimler aşağıdakilerden hangisi gibidir?</a:t>
            </a:r>
            <a:endParaRPr lang="tr-TR" sz="2000" b="1" dirty="0">
              <a:latin typeface="Comic Sans MS" pitchFamily="66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251520" y="4437112"/>
          <a:ext cx="8712967" cy="2232247"/>
        </p:xfrm>
        <a:graphic>
          <a:graphicData uri="http://schemas.openxmlformats.org/drawingml/2006/table">
            <a:tbl>
              <a:tblPr/>
              <a:tblGrid>
                <a:gridCol w="657735"/>
                <a:gridCol w="2013808"/>
                <a:gridCol w="2013808"/>
                <a:gridCol w="2013808"/>
                <a:gridCol w="2013808"/>
              </a:tblGrid>
              <a:tr h="475295"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</a:t>
                      </a:r>
                      <a:endParaRPr lang="tr-TR" sz="2000" b="1" i="0" u="sng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II</a:t>
                      </a:r>
                      <a:endParaRPr lang="tr-TR" sz="2000" b="1" i="0" u="sng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II</a:t>
                      </a:r>
                      <a:endParaRPr lang="tr-TR" sz="2000" b="1" i="0" u="sng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IV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392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Yaz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Sonbahar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Kış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İlkbahar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2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Sonbahar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Kış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İlkbahar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Yaz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2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Kış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İlkbahar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Yaz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Sonbahar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2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İlkbahar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Yaz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Sonbahar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Kış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ek Köşesi Kesik Dikdörtgen"/>
          <p:cNvSpPr/>
          <p:nvPr/>
        </p:nvSpPr>
        <p:spPr>
          <a:xfrm>
            <a:off x="4499992" y="1124744"/>
            <a:ext cx="4464496" cy="208823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Yanda nötr Y ve Z atomları ile T</a:t>
            </a:r>
            <a:r>
              <a:rPr lang="tr-TR" sz="2800" baseline="30000" dirty="0" smtClean="0">
                <a:latin typeface="Comic Sans MS" pitchFamily="66" charset="0"/>
              </a:rPr>
              <a:t>+3</a:t>
            </a:r>
            <a:r>
              <a:rPr lang="tr-TR" sz="2800" dirty="0" smtClean="0">
                <a:latin typeface="Comic Sans MS" pitchFamily="66" charset="0"/>
              </a:rPr>
              <a:t> iyonunun katman elektron dizimleri verilmiştir.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3789040"/>
            <a:ext cx="42520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Yuvarlatılmış Çapraz Köşeli Dikdörtgen"/>
          <p:cNvSpPr/>
          <p:nvPr/>
        </p:nvSpPr>
        <p:spPr>
          <a:xfrm>
            <a:off x="4572000" y="3429000"/>
            <a:ext cx="4392488" cy="3356992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Comic Sans MS" pitchFamily="66" charset="0"/>
              </a:rPr>
              <a:t>Buna göre Y, Z ve T atomlarının periyodik tablodaki sınıfı aşağıdakilerden hangisidir?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644008" y="4725144"/>
          <a:ext cx="4248473" cy="1944215"/>
        </p:xfrm>
        <a:graphic>
          <a:graphicData uri="http://schemas.openxmlformats.org/drawingml/2006/table">
            <a:tbl>
              <a:tblPr/>
              <a:tblGrid>
                <a:gridCol w="319523"/>
                <a:gridCol w="1309650"/>
                <a:gridCol w="1309650"/>
                <a:gridCol w="1309650"/>
              </a:tblGrid>
              <a:tr h="413967"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sng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Y</a:t>
                      </a:r>
                      <a:endParaRPr lang="tr-TR" sz="1800" b="1" i="0" u="sng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sng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Z</a:t>
                      </a:r>
                      <a:endParaRPr lang="tr-TR" sz="1800" b="1" i="0" u="sng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sng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</a:t>
                      </a:r>
                      <a:endParaRPr lang="tr-TR" sz="1800" b="1" i="0" u="sng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82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Yarı 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Soygaz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Ametal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Ametal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Yarı 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Yarı 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Ametal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Metal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000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964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8" y="957833"/>
            <a:ext cx="3988296" cy="274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9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erbest Form"/>
          <p:cNvSpPr/>
          <p:nvPr/>
        </p:nvSpPr>
        <p:spPr>
          <a:xfrm>
            <a:off x="179512" y="4509120"/>
            <a:ext cx="8784976" cy="2160240"/>
          </a:xfrm>
          <a:custGeom>
            <a:avLst/>
            <a:gdLst>
              <a:gd name="connsiteX0" fmla="*/ 0 w 8640960"/>
              <a:gd name="connsiteY0" fmla="*/ 360047 h 2160240"/>
              <a:gd name="connsiteX1" fmla="*/ 105456 w 8640960"/>
              <a:gd name="connsiteY1" fmla="*/ 105455 h 2160240"/>
              <a:gd name="connsiteX2" fmla="*/ 360048 w 8640960"/>
              <a:gd name="connsiteY2" fmla="*/ 0 h 2160240"/>
              <a:gd name="connsiteX3" fmla="*/ 8280913 w 8640960"/>
              <a:gd name="connsiteY3" fmla="*/ 0 h 2160240"/>
              <a:gd name="connsiteX4" fmla="*/ 8535505 w 8640960"/>
              <a:gd name="connsiteY4" fmla="*/ 105456 h 2160240"/>
              <a:gd name="connsiteX5" fmla="*/ 8640960 w 8640960"/>
              <a:gd name="connsiteY5" fmla="*/ 360048 h 2160240"/>
              <a:gd name="connsiteX6" fmla="*/ 8640960 w 8640960"/>
              <a:gd name="connsiteY6" fmla="*/ 1800193 h 2160240"/>
              <a:gd name="connsiteX7" fmla="*/ 8535505 w 8640960"/>
              <a:gd name="connsiteY7" fmla="*/ 2054785 h 2160240"/>
              <a:gd name="connsiteX8" fmla="*/ 8280913 w 8640960"/>
              <a:gd name="connsiteY8" fmla="*/ 2160240 h 2160240"/>
              <a:gd name="connsiteX9" fmla="*/ 360047 w 8640960"/>
              <a:gd name="connsiteY9" fmla="*/ 2160240 h 2160240"/>
              <a:gd name="connsiteX10" fmla="*/ 105455 w 8640960"/>
              <a:gd name="connsiteY10" fmla="*/ 2054784 h 2160240"/>
              <a:gd name="connsiteX11" fmla="*/ 0 w 8640960"/>
              <a:gd name="connsiteY11" fmla="*/ 1800192 h 2160240"/>
              <a:gd name="connsiteX12" fmla="*/ 0 w 8640960"/>
              <a:gd name="connsiteY12" fmla="*/ 360047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40960" h="2160240">
                <a:moveTo>
                  <a:pt x="0" y="360047"/>
                </a:moveTo>
                <a:cubicBezTo>
                  <a:pt x="0" y="264557"/>
                  <a:pt x="37934" y="172977"/>
                  <a:pt x="105456" y="105455"/>
                </a:cubicBezTo>
                <a:cubicBezTo>
                  <a:pt x="172978" y="37933"/>
                  <a:pt x="264557" y="0"/>
                  <a:pt x="360048" y="0"/>
                </a:cubicBezTo>
                <a:lnTo>
                  <a:pt x="8280913" y="0"/>
                </a:lnTo>
                <a:cubicBezTo>
                  <a:pt x="8376403" y="0"/>
                  <a:pt x="8467983" y="37934"/>
                  <a:pt x="8535505" y="105456"/>
                </a:cubicBezTo>
                <a:cubicBezTo>
                  <a:pt x="8603027" y="172978"/>
                  <a:pt x="8640960" y="264557"/>
                  <a:pt x="8640960" y="360048"/>
                </a:cubicBezTo>
                <a:lnTo>
                  <a:pt x="8640960" y="1800193"/>
                </a:lnTo>
                <a:cubicBezTo>
                  <a:pt x="8640960" y="1895683"/>
                  <a:pt x="8603027" y="1987263"/>
                  <a:pt x="8535505" y="2054785"/>
                </a:cubicBezTo>
                <a:cubicBezTo>
                  <a:pt x="8467983" y="2122307"/>
                  <a:pt x="8376404" y="2160240"/>
                  <a:pt x="8280913" y="2160240"/>
                </a:cubicBezTo>
                <a:lnTo>
                  <a:pt x="360047" y="2160240"/>
                </a:lnTo>
                <a:cubicBezTo>
                  <a:pt x="264557" y="2160240"/>
                  <a:pt x="172977" y="2122306"/>
                  <a:pt x="105455" y="2054784"/>
                </a:cubicBezTo>
                <a:cubicBezTo>
                  <a:pt x="37933" y="1987262"/>
                  <a:pt x="0" y="1895683"/>
                  <a:pt x="0" y="1800192"/>
                </a:cubicBezTo>
                <a:lnTo>
                  <a:pt x="0" y="360047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Hangi öğrencinin cevabı doğrudur?</a:t>
            </a:r>
          </a:p>
          <a:p>
            <a:pPr algn="ctr"/>
            <a:endParaRPr lang="tr-TR" sz="2800" dirty="0" smtClean="0">
              <a:latin typeface="Comic Sans MS" pitchFamily="66" charset="0"/>
            </a:endParaRPr>
          </a:p>
          <a:p>
            <a:pPr algn="ctr"/>
            <a:r>
              <a:rPr lang="tr-TR" sz="2800" dirty="0" smtClean="0">
                <a:latin typeface="Comic Sans MS" pitchFamily="66" charset="0"/>
              </a:rPr>
              <a:t>A) Gül	B) Erdem	C) </a:t>
            </a:r>
            <a:r>
              <a:rPr lang="tr-TR" sz="2800" dirty="0" err="1" smtClean="0">
                <a:latin typeface="Comic Sans MS" pitchFamily="66" charset="0"/>
              </a:rPr>
              <a:t>Öznur</a:t>
            </a:r>
            <a:r>
              <a:rPr lang="tr-TR" sz="2800" dirty="0" smtClean="0">
                <a:latin typeface="Comic Sans MS" pitchFamily="66" charset="0"/>
              </a:rPr>
              <a:t>	D) Mert</a:t>
            </a: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0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64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555777" cy="220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610803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8892480" cy="37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480" y="476672"/>
            <a:ext cx="37242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179512" y="1196752"/>
            <a:ext cx="8712968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Uzun yıllar içerisindeki ortalama hava şartlarıdır.</a:t>
            </a:r>
          </a:p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Meteoroloji</a:t>
            </a:r>
          </a:p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İklim bilimci</a:t>
            </a:r>
          </a:p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Klimatoloji</a:t>
            </a:r>
          </a:p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Günlük gözlemlere dayanan veriler kullanılır.</a:t>
            </a:r>
          </a:p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Hava şartlarını inceler.</a:t>
            </a:r>
          </a:p>
          <a:p>
            <a:pPr marL="342900" indent="-342900">
              <a:buAutoNum type="alphaLcPeriod"/>
            </a:pPr>
            <a:r>
              <a:rPr lang="tr-TR" dirty="0" smtClean="0">
                <a:latin typeface="Comic Sans MS" pitchFamily="66" charset="0"/>
              </a:rPr>
              <a:t>Meteorolog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Çapraz Köşesi Kesik Dikdörtgen"/>
          <p:cNvSpPr/>
          <p:nvPr/>
        </p:nvSpPr>
        <p:spPr>
          <a:xfrm>
            <a:off x="179512" y="3356992"/>
            <a:ext cx="8712968" cy="864096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atin typeface="Comic Sans MS" pitchFamily="66" charset="0"/>
              </a:rPr>
              <a:t>Bu kavramlar aşağıdakilerden hangisinde doğru gruplandırılmıştır? </a:t>
            </a:r>
            <a:endParaRPr lang="tr-TR" sz="2800" b="1" dirty="0">
              <a:latin typeface="Comic Sans MS" pitchFamily="66" charset="0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07504" y="4509120"/>
          <a:ext cx="8892481" cy="2088231"/>
        </p:xfrm>
        <a:graphic>
          <a:graphicData uri="http://schemas.openxmlformats.org/drawingml/2006/table">
            <a:tbl>
              <a:tblPr/>
              <a:tblGrid>
                <a:gridCol w="666319"/>
                <a:gridCol w="4113081"/>
                <a:gridCol w="4113081"/>
              </a:tblGrid>
              <a:tr h="444631">
                <a:tc>
                  <a:txBody>
                    <a:bodyPr/>
                    <a:lstStyle/>
                    <a:p>
                      <a:pPr algn="l" fontAlgn="b"/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İklim</a:t>
                      </a:r>
                      <a:endParaRPr lang="tr-TR" sz="2000" b="1" i="0" u="sng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Hava olayları</a:t>
                      </a:r>
                      <a:endParaRPr lang="tr-TR" sz="2000" b="1" i="0" u="sng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109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a, c, d, f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b, e, f, g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9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a, c,</a:t>
                      </a:r>
                      <a:r>
                        <a:rPr lang="tr-TR" sz="2000" b="0" i="0" u="none" strike="noStrike" baseline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 e, f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b, d, e, g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9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a, b, d, f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c, e, f, g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9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b, e, f, 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a, c, d, 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7129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80728"/>
            <a:ext cx="8892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60000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1" y="1124744"/>
            <a:ext cx="893194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24744"/>
            <a:ext cx="8964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4095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24744"/>
            <a:ext cx="8892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57" y="1196752"/>
            <a:ext cx="887023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384" y="836712"/>
            <a:ext cx="5544616" cy="284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179512" y="1124744"/>
            <a:ext cx="3456384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 smtClean="0">
                <a:latin typeface="Comic Sans MS" pitchFamily="66" charset="0"/>
              </a:rPr>
              <a:t>Yandaki şekilde bir DNA molekülünün küçük bir bölümü verilmiş ve bazı kısımları numaralandırılmıştır.</a:t>
            </a:r>
            <a:endParaRPr lang="tr-TR" sz="2400" b="1" dirty="0">
              <a:latin typeface="Comic Sans MS" pitchFamily="66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8496944" cy="295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96752"/>
            <a:ext cx="8964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27" y="1124744"/>
            <a:ext cx="831373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93601"/>
            <a:ext cx="8712968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60000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val"/>
          <p:cNvSpPr/>
          <p:nvPr/>
        </p:nvSpPr>
        <p:spPr>
          <a:xfrm>
            <a:off x="72008" y="980728"/>
            <a:ext cx="3995936" cy="15121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latin typeface="Comic Sans MS" pitchFamily="66" charset="0"/>
              </a:rPr>
              <a:t>Isınan saf bir X maddesine ait bilgiler  yandaki gibidir.</a:t>
            </a:r>
            <a:endParaRPr lang="tr-TR" sz="2200" dirty="0">
              <a:latin typeface="Comic Sans MS" pitchFamily="66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328" y="836713"/>
            <a:ext cx="4941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179512" y="2852936"/>
            <a:ext cx="8784976" cy="3861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Buna göre, X maddesine ait sıcaklık – zaman grafiği aşağıdakilerden hangisinde doğru verilmiştir.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49515"/>
            <a:ext cx="2155714" cy="22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0538"/>
            <a:ext cx="2130202" cy="23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714" y="4005064"/>
            <a:ext cx="2164766" cy="21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6489" y="4051561"/>
            <a:ext cx="2257759" cy="22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1753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5148064" y="1124744"/>
            <a:ext cx="3923928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Comic Sans MS" pitchFamily="66" charset="0"/>
              </a:rPr>
              <a:t>Şekilde bir tepkimeye ait kütle – zaman grafiği verilmiştir.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7" name="6 Yuvarlatılmış Çapraz Köşeli Dikdörtgen"/>
          <p:cNvSpPr/>
          <p:nvPr/>
        </p:nvSpPr>
        <p:spPr>
          <a:xfrm>
            <a:off x="251520" y="3861048"/>
            <a:ext cx="8640960" cy="29249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Comic Sans MS" pitchFamily="66" charset="0"/>
              </a:rPr>
              <a:t>Buna göre tepkime sonucu oluşan ürünler aşağıdakilerden hangisidir?</a:t>
            </a:r>
          </a:p>
          <a:p>
            <a:pPr algn="ctr"/>
            <a:endParaRPr lang="tr-TR" sz="3200" dirty="0" smtClean="0">
              <a:latin typeface="Comic Sans MS" pitchFamily="66" charset="0"/>
            </a:endParaRPr>
          </a:p>
          <a:p>
            <a:pPr marL="342900" indent="-342900" algn="ctr">
              <a:buAutoNum type="alphaUcParenR"/>
            </a:pPr>
            <a:r>
              <a:rPr lang="tr-TR" sz="3200" dirty="0" smtClean="0">
                <a:latin typeface="Comic Sans MS" pitchFamily="66" charset="0"/>
              </a:rPr>
              <a:t> Z ve X					B) X ve T</a:t>
            </a:r>
          </a:p>
          <a:p>
            <a:pPr marL="342900" indent="-342900" algn="ctr"/>
            <a:r>
              <a:rPr lang="tr-TR" sz="3200" dirty="0" smtClean="0">
                <a:latin typeface="Comic Sans MS" pitchFamily="66" charset="0"/>
              </a:rPr>
              <a:t>C) T ve Y					D) Y ve Z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0000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907717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trip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24744"/>
            <a:ext cx="4139952" cy="21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4283968" y="1196752"/>
            <a:ext cx="4752528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Yandaki grafikte X, Y, Z ve T elementlerinin periyodik tablodaki grup ve periyot numaraları verilmiştir.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388" y="3933056"/>
            <a:ext cx="44463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Çapraz Köşesi Kesik Dikdörtgen"/>
          <p:cNvSpPr/>
          <p:nvPr/>
        </p:nvSpPr>
        <p:spPr>
          <a:xfrm>
            <a:off x="4427984" y="3140968"/>
            <a:ext cx="4716016" cy="3717032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Comic Sans MS" pitchFamily="66" charset="0"/>
              </a:rPr>
              <a:t>Buna göre periyodik tabloda I, II, III ve IV elementlerinin X, Y, Z ve T elementleriyle eşleştirilmesi hangi seçenekte doğru olarak verilmiştir?</a:t>
            </a:r>
          </a:p>
          <a:p>
            <a:pPr algn="ctr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5148064" y="4725144"/>
          <a:ext cx="3816423" cy="2132856"/>
        </p:xfrm>
        <a:graphic>
          <a:graphicData uri="http://schemas.openxmlformats.org/drawingml/2006/table">
            <a:tbl>
              <a:tblPr/>
              <a:tblGrid>
                <a:gridCol w="288099"/>
                <a:gridCol w="882081"/>
                <a:gridCol w="882081"/>
                <a:gridCol w="882081"/>
                <a:gridCol w="882081"/>
              </a:tblGrid>
              <a:tr h="45413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sng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19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X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T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X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T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T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X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Z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X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T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0000"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88529"/>
            <a:ext cx="4486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07579"/>
            <a:ext cx="44672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636912"/>
            <a:ext cx="8964488" cy="40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608512" cy="178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5004048" y="1052736"/>
            <a:ext cx="3960440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K ve L maddelerinin etki ettiği cisimler  yan tarafta verilmiştir.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7" name="6 Aynı Yan Köşesi Kesik Dikdörtgen"/>
          <p:cNvSpPr/>
          <p:nvPr/>
        </p:nvSpPr>
        <p:spPr>
          <a:xfrm>
            <a:off x="72008" y="3140968"/>
            <a:ext cx="8892480" cy="3528392"/>
          </a:xfrm>
          <a:prstGeom prst="snip2Same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Buna göre K ve L maddeleri ile ilgili aşağıda verilenlerden hangisi doğrudur?</a:t>
            </a:r>
          </a:p>
          <a:p>
            <a:endParaRPr lang="tr-TR" sz="2400" dirty="0" smtClean="0">
              <a:latin typeface="Comic Sans MS" pitchFamily="66" charset="0"/>
            </a:endParaRP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L maddesinin sulu çözeltisinin tadı acıdır.</a:t>
            </a: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L çözeltisi sulu çözeltilerine hidroksit (OH</a:t>
            </a:r>
            <a:r>
              <a:rPr lang="tr-TR" sz="2400" baseline="30000" dirty="0" smtClean="0">
                <a:latin typeface="Comic Sans MS" pitchFamily="66" charset="0"/>
              </a:rPr>
              <a:t>-</a:t>
            </a:r>
            <a:r>
              <a:rPr lang="tr-TR" sz="2400" dirty="0" smtClean="0">
                <a:latin typeface="Comic Sans MS" pitchFamily="66" charset="0"/>
              </a:rPr>
              <a:t>) iyonu verir.</a:t>
            </a: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K maddesi turnusol kağıdının renginin kırmızıya çevirir.</a:t>
            </a:r>
          </a:p>
          <a:p>
            <a:pPr marL="342900" indent="-342900">
              <a:buAutoNum type="alphaUcParenR"/>
            </a:pPr>
            <a:r>
              <a:rPr lang="tr-TR" sz="2400" dirty="0" smtClean="0">
                <a:latin typeface="Comic Sans MS" pitchFamily="66" charset="0"/>
              </a:rPr>
              <a:t>K maddesinin </a:t>
            </a:r>
            <a:r>
              <a:rPr lang="tr-TR" sz="2400" dirty="0" err="1" smtClean="0">
                <a:latin typeface="Comic Sans MS" pitchFamily="66" charset="0"/>
              </a:rPr>
              <a:t>pH</a:t>
            </a:r>
            <a:r>
              <a:rPr lang="tr-TR" sz="2400" dirty="0" smtClean="0">
                <a:latin typeface="Comic Sans MS" pitchFamily="66" charset="0"/>
              </a:rPr>
              <a:t> değeri 7’den büyüktür.</a:t>
            </a:r>
          </a:p>
          <a:p>
            <a:pPr marL="342900" indent="-342900"/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0000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96752"/>
            <a:ext cx="8964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24744"/>
            <a:ext cx="88924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60000">
    <p:check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8712968" cy="40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61335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836712"/>
            <a:ext cx="2304256" cy="24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7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61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179512" y="1196752"/>
            <a:ext cx="4248472" cy="5328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600" b="1" dirty="0" smtClean="0">
                <a:latin typeface="Comic Sans MS" pitchFamily="66" charset="0"/>
              </a:rPr>
              <a:t>Şekilde periyodik tabloda yerleri verilen elementler için;</a:t>
            </a:r>
          </a:p>
          <a:p>
            <a:endParaRPr lang="tr-TR" sz="2600" dirty="0" smtClean="0">
              <a:latin typeface="Comic Sans MS" pitchFamily="66" charset="0"/>
            </a:endParaRPr>
          </a:p>
          <a:p>
            <a:r>
              <a:rPr lang="tr-TR" sz="2600" b="1" dirty="0" smtClean="0">
                <a:latin typeface="Comic Sans MS" pitchFamily="66" charset="0"/>
              </a:rPr>
              <a:t>I. </a:t>
            </a:r>
            <a:r>
              <a:rPr lang="tr-TR" sz="2600" dirty="0" smtClean="0">
                <a:latin typeface="Comic Sans MS" pitchFamily="66" charset="0"/>
              </a:rPr>
              <a:t>Atom numarası en büyük olan </a:t>
            </a:r>
            <a:r>
              <a:rPr lang="tr-TR" sz="2600" dirty="0" err="1" smtClean="0">
                <a:latin typeface="Comic Sans MS" pitchFamily="66" charset="0"/>
              </a:rPr>
              <a:t>Z’dir</a:t>
            </a:r>
            <a:r>
              <a:rPr lang="tr-TR" sz="2600" dirty="0" smtClean="0">
                <a:latin typeface="Comic Sans MS" pitchFamily="66" charset="0"/>
              </a:rPr>
              <a:t>.</a:t>
            </a:r>
          </a:p>
          <a:p>
            <a:endParaRPr lang="tr-TR" sz="2600" dirty="0" smtClean="0">
              <a:latin typeface="Comic Sans MS" pitchFamily="66" charset="0"/>
            </a:endParaRPr>
          </a:p>
          <a:p>
            <a:r>
              <a:rPr lang="tr-TR" sz="2600" b="1" dirty="0" smtClean="0">
                <a:latin typeface="Comic Sans MS" pitchFamily="66" charset="0"/>
              </a:rPr>
              <a:t>II. </a:t>
            </a:r>
            <a:r>
              <a:rPr lang="tr-TR" sz="2600" dirty="0" err="1" smtClean="0">
                <a:latin typeface="Comic Sans MS" pitchFamily="66" charset="0"/>
              </a:rPr>
              <a:t>Y’nin</a:t>
            </a:r>
            <a:r>
              <a:rPr lang="tr-TR" sz="2600" dirty="0" smtClean="0">
                <a:latin typeface="Comic Sans MS" pitchFamily="66" charset="0"/>
              </a:rPr>
              <a:t> grup numarası </a:t>
            </a:r>
            <a:r>
              <a:rPr lang="tr-TR" sz="2600" dirty="0" err="1" smtClean="0">
                <a:latin typeface="Comic Sans MS" pitchFamily="66" charset="0"/>
              </a:rPr>
              <a:t>X’inkinden</a:t>
            </a:r>
            <a:r>
              <a:rPr lang="tr-TR" sz="2600" dirty="0" smtClean="0">
                <a:latin typeface="Comic Sans MS" pitchFamily="66" charset="0"/>
              </a:rPr>
              <a:t> büyüktür.</a:t>
            </a:r>
          </a:p>
          <a:p>
            <a:endParaRPr lang="tr-TR" sz="2600" dirty="0" smtClean="0">
              <a:latin typeface="Comic Sans MS" pitchFamily="66" charset="0"/>
            </a:endParaRPr>
          </a:p>
          <a:p>
            <a:r>
              <a:rPr lang="tr-TR" sz="2600" b="1" dirty="0" smtClean="0">
                <a:latin typeface="Comic Sans MS" pitchFamily="66" charset="0"/>
              </a:rPr>
              <a:t>III. </a:t>
            </a:r>
            <a:r>
              <a:rPr lang="tr-TR" sz="2600" dirty="0" err="1" smtClean="0">
                <a:latin typeface="Comic Sans MS" pitchFamily="66" charset="0"/>
              </a:rPr>
              <a:t>X’in</a:t>
            </a:r>
            <a:r>
              <a:rPr lang="tr-TR" sz="2600" dirty="0" smtClean="0">
                <a:latin typeface="Comic Sans MS" pitchFamily="66" charset="0"/>
              </a:rPr>
              <a:t> katman sayısı en fazladır</a:t>
            </a:r>
            <a:r>
              <a:rPr lang="tr-TR" sz="2800" dirty="0" smtClean="0">
                <a:latin typeface="Comic Sans MS" pitchFamily="66" charset="0"/>
              </a:rPr>
              <a:t>. </a:t>
            </a:r>
          </a:p>
          <a:p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8" name="7 Aynı Yan Köşesi Kesik Dikdörtgen"/>
          <p:cNvSpPr/>
          <p:nvPr/>
        </p:nvSpPr>
        <p:spPr>
          <a:xfrm>
            <a:off x="4499992" y="3284984"/>
            <a:ext cx="4464496" cy="2880320"/>
          </a:xfrm>
          <a:prstGeom prst="snip2SameRect">
            <a:avLst>
              <a:gd name="adj1" fmla="val 16667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omic Sans MS" pitchFamily="66" charset="0"/>
              </a:rPr>
              <a:t>İfadelerinden hangileri doğrudur?</a:t>
            </a:r>
          </a:p>
          <a:p>
            <a:pPr algn="ctr"/>
            <a:endParaRPr lang="tr-TR" sz="2000" b="1" dirty="0" smtClean="0">
              <a:latin typeface="Comic Sans MS" pitchFamily="66" charset="0"/>
            </a:endParaRPr>
          </a:p>
          <a:p>
            <a:pPr marL="342900" indent="-342900">
              <a:buAutoNum type="alphaUcParenR"/>
            </a:pPr>
            <a:r>
              <a:rPr lang="tr-TR" sz="2000" dirty="0" smtClean="0">
                <a:latin typeface="Comic Sans MS" pitchFamily="66" charset="0"/>
              </a:rPr>
              <a:t>Yalnız I	B) I ve II</a:t>
            </a:r>
          </a:p>
          <a:p>
            <a:pPr marL="342900" indent="-342900"/>
            <a:r>
              <a:rPr lang="tr-TR" sz="2000" dirty="0" smtClean="0">
                <a:latin typeface="Comic Sans MS" pitchFamily="66" charset="0"/>
              </a:rPr>
              <a:t>C) II ve III	D) I, II ve III</a:t>
            </a:r>
          </a:p>
        </p:txBody>
      </p:sp>
    </p:spTree>
  </p:cSld>
  <p:clrMapOvr>
    <a:masterClrMapping/>
  </p:clrMapOvr>
  <p:transition advTm="60000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84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blinds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642" y="908721"/>
            <a:ext cx="33074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55106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8712968" cy="35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04" y="1124744"/>
            <a:ext cx="89290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35496" y="1124744"/>
            <a:ext cx="8856984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dirty="0" smtClean="0">
                <a:latin typeface="Comic Sans MS" pitchFamily="66" charset="0"/>
              </a:rPr>
              <a:t>X: </a:t>
            </a:r>
            <a:r>
              <a:rPr lang="tr-TR" dirty="0" smtClean="0">
                <a:latin typeface="Comic Sans MS" pitchFamily="66" charset="0"/>
              </a:rPr>
              <a:t>Kararlı yapıdadır, elektron alış verişi yapmaz.</a:t>
            </a:r>
          </a:p>
          <a:p>
            <a:r>
              <a:rPr lang="tr-TR" b="1" dirty="0" smtClean="0">
                <a:latin typeface="Comic Sans MS" pitchFamily="66" charset="0"/>
              </a:rPr>
              <a:t>Y: </a:t>
            </a:r>
            <a:r>
              <a:rPr lang="tr-TR" dirty="0" smtClean="0">
                <a:latin typeface="Comic Sans MS" pitchFamily="66" charset="0"/>
              </a:rPr>
              <a:t>Anyon olma eğilimindedir.</a:t>
            </a:r>
          </a:p>
          <a:p>
            <a:r>
              <a:rPr lang="tr-TR" b="1" dirty="0" smtClean="0">
                <a:latin typeface="Comic Sans MS" pitchFamily="66" charset="0"/>
              </a:rPr>
              <a:t>Z: </a:t>
            </a:r>
            <a:r>
              <a:rPr lang="tr-TR" dirty="0" smtClean="0">
                <a:latin typeface="Comic Sans MS" pitchFamily="66" charset="0"/>
              </a:rPr>
              <a:t>Elektron vermeye yatkındır.</a:t>
            </a:r>
          </a:p>
          <a:p>
            <a:r>
              <a:rPr lang="tr-TR" b="1" dirty="0" smtClean="0">
                <a:latin typeface="Comic Sans MS" pitchFamily="66" charset="0"/>
              </a:rPr>
              <a:t>T: </a:t>
            </a:r>
            <a:r>
              <a:rPr lang="tr-TR" dirty="0" smtClean="0">
                <a:latin typeface="Comic Sans MS" pitchFamily="66" charset="0"/>
              </a:rPr>
              <a:t>Periyodik tabloda metaller ile ametaller arasında bulunur.</a:t>
            </a:r>
          </a:p>
          <a:p>
            <a:r>
              <a:rPr lang="tr-TR" b="1" dirty="0" smtClean="0">
                <a:latin typeface="Comic Sans MS" pitchFamily="66" charset="0"/>
              </a:rPr>
              <a:t>V: </a:t>
            </a:r>
            <a:r>
              <a:rPr lang="tr-TR" dirty="0" smtClean="0">
                <a:latin typeface="Comic Sans MS" pitchFamily="66" charset="0"/>
              </a:rPr>
              <a:t>Elektrik kablolarının yalıtımında kullanılır.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Çapraz Köşesi Kesik Dikdörtgen"/>
          <p:cNvSpPr/>
          <p:nvPr/>
        </p:nvSpPr>
        <p:spPr>
          <a:xfrm>
            <a:off x="179512" y="2924944"/>
            <a:ext cx="8712968" cy="2448272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omic Sans MS" pitchFamily="66" charset="0"/>
              </a:rPr>
              <a:t>Yukarıda bazı elementler ve özellikleri verilmiştir.</a:t>
            </a:r>
          </a:p>
          <a:p>
            <a:pPr algn="ctr"/>
            <a:endParaRPr lang="tr-TR" dirty="0" smtClean="0">
              <a:latin typeface="Comic Sans MS" pitchFamily="66" charset="0"/>
            </a:endParaRPr>
          </a:p>
          <a:p>
            <a:pPr algn="ctr"/>
            <a:r>
              <a:rPr lang="tr-TR" dirty="0" smtClean="0">
                <a:latin typeface="Comic Sans MS" pitchFamily="66" charset="0"/>
              </a:rPr>
              <a:t>Bu elementlerle ilgili olarak;</a:t>
            </a:r>
          </a:p>
          <a:p>
            <a:pPr algn="ctr"/>
            <a:endParaRPr lang="tr-TR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 X, 8A grubunda yer alır.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Y ve V metaldir.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Z, ametaldir.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T, yarı metaldir.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7 Aynı Yan Köşesi Kesik Dikdörtgen"/>
          <p:cNvSpPr/>
          <p:nvPr/>
        </p:nvSpPr>
        <p:spPr>
          <a:xfrm>
            <a:off x="35496" y="5589240"/>
            <a:ext cx="8964488" cy="1196752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omic Sans MS" pitchFamily="66" charset="0"/>
              </a:rPr>
              <a:t>Yukarıdaki yargılardan kaç tanesi doğrudur?</a:t>
            </a:r>
          </a:p>
          <a:p>
            <a:pPr algn="ctr"/>
            <a:endParaRPr lang="tr-TR" sz="2400" dirty="0" smtClean="0">
              <a:latin typeface="Comic Sans MS" pitchFamily="66" charset="0"/>
            </a:endParaRPr>
          </a:p>
          <a:p>
            <a:pPr algn="ctr"/>
            <a:r>
              <a:rPr lang="tr-TR" sz="2400" dirty="0" smtClean="0">
                <a:latin typeface="Comic Sans MS" pitchFamily="66" charset="0"/>
              </a:rPr>
              <a:t>A) 1			B) 2			C) 3		D)4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0000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21085"/>
            <a:ext cx="3305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052736"/>
            <a:ext cx="57288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882047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0">
    <p:checke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985</TotalTime>
  <Words>782</Words>
  <Application>Microsoft Office PowerPoint</Application>
  <PresentationFormat>Ekran Gösterisi (4:3)</PresentationFormat>
  <Paragraphs>334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52</cp:revision>
  <dcterms:created xsi:type="dcterms:W3CDTF">2018-11-02T16:07:37Z</dcterms:created>
  <dcterms:modified xsi:type="dcterms:W3CDTF">2019-05-01T13:45:59Z</dcterms:modified>
</cp:coreProperties>
</file>