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59"/>
  </p:notesMasterIdLst>
  <p:sldIdLst>
    <p:sldId id="256" r:id="rId2"/>
    <p:sldId id="258" r:id="rId3"/>
    <p:sldId id="292" r:id="rId4"/>
    <p:sldId id="260" r:id="rId5"/>
    <p:sldId id="293" r:id="rId6"/>
    <p:sldId id="261" r:id="rId7"/>
    <p:sldId id="276" r:id="rId8"/>
    <p:sldId id="294" r:id="rId9"/>
    <p:sldId id="263" r:id="rId10"/>
    <p:sldId id="342" r:id="rId11"/>
    <p:sldId id="305" r:id="rId12"/>
    <p:sldId id="268" r:id="rId13"/>
    <p:sldId id="295" r:id="rId14"/>
    <p:sldId id="296" r:id="rId15"/>
    <p:sldId id="297" r:id="rId16"/>
    <p:sldId id="262" r:id="rId17"/>
    <p:sldId id="298" r:id="rId18"/>
    <p:sldId id="299" r:id="rId19"/>
    <p:sldId id="300" r:id="rId20"/>
    <p:sldId id="302" r:id="rId21"/>
    <p:sldId id="313" r:id="rId22"/>
    <p:sldId id="257" r:id="rId23"/>
    <p:sldId id="303" r:id="rId24"/>
    <p:sldId id="266" r:id="rId25"/>
    <p:sldId id="304" r:id="rId26"/>
    <p:sldId id="306" r:id="rId27"/>
    <p:sldId id="307" r:id="rId28"/>
    <p:sldId id="311" r:id="rId29"/>
    <p:sldId id="341" r:id="rId30"/>
    <p:sldId id="314" r:id="rId31"/>
    <p:sldId id="315" r:id="rId32"/>
    <p:sldId id="316" r:id="rId33"/>
    <p:sldId id="319" r:id="rId34"/>
    <p:sldId id="317" r:id="rId35"/>
    <p:sldId id="318" r:id="rId36"/>
    <p:sldId id="308" r:id="rId37"/>
    <p:sldId id="309" r:id="rId38"/>
    <p:sldId id="310" r:id="rId39"/>
    <p:sldId id="312" r:id="rId40"/>
    <p:sldId id="343" r:id="rId41"/>
    <p:sldId id="321" r:id="rId42"/>
    <p:sldId id="322" r:id="rId43"/>
    <p:sldId id="325" r:id="rId44"/>
    <p:sldId id="323" r:id="rId45"/>
    <p:sldId id="329" r:id="rId46"/>
    <p:sldId id="327" r:id="rId47"/>
    <p:sldId id="328" r:id="rId48"/>
    <p:sldId id="324" r:id="rId49"/>
    <p:sldId id="326" r:id="rId50"/>
    <p:sldId id="331" r:id="rId51"/>
    <p:sldId id="330" r:id="rId52"/>
    <p:sldId id="334" r:id="rId53"/>
    <p:sldId id="335" r:id="rId54"/>
    <p:sldId id="336" r:id="rId55"/>
    <p:sldId id="337" r:id="rId56"/>
    <p:sldId id="338" r:id="rId57"/>
    <p:sldId id="344" r:id="rId5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85510" autoAdjust="0"/>
  </p:normalViewPr>
  <p:slideViewPr>
    <p:cSldViewPr>
      <p:cViewPr varScale="1">
        <p:scale>
          <a:sx n="43" d="100"/>
          <a:sy n="43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AC5E5C-F929-4D45-85E2-A6F8BB6F5D2D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A56E6D-EEE3-4536-B396-B07C10D5DB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99632-8CF7-4C2D-8186-3E2568271B5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B7D5C-13DF-4E0A-84B4-D58F5DFB87BF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7BDF-F9F0-4461-8D0C-FF7A391E7146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C8E6-5D01-418A-B2CE-A5CD0DB3A8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56ED-820D-48BF-9457-F359987F30D6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27D0-8BAD-4383-BE60-C92EC1DDAB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358A-18FB-4C95-8342-1DCBEFF0C05A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D921-1C92-4B7C-8BC0-247F4F20C5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AB6C-DE11-4269-837B-A4EF488CFEFC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AF8C-F12B-488B-8B7E-06DD91DA39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8E85-9ED3-4BB8-8CA5-889EE44210EF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A551-6590-4F1F-9D13-29B6A52E83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8776-BD06-41BE-A98A-5ED9C2EAED94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EF88-887D-47F0-BCC3-6F8ABD6706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8A3A-E9BD-443C-BA0A-A4716CE48E0C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1FB3-A253-4E1F-8993-215E10D5FC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1D65-0852-43BC-8C90-E3C9DA93F4B1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0062-54A8-4BEC-A81B-65D85C411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8051-C1A1-4825-B1CC-365C34FA4448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C45D-29F4-45BA-9ED0-6FED05E797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2EFB-58B5-49D1-A57F-FEBAC9BCB238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2F11-D0DA-44B1-86C0-FC807A0D4A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F649-D371-4260-9F8F-BFEF7411B66D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204C-411A-48A8-A449-0DF38157A0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077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7DC4DB-2507-48F3-B2C0-FF345584F3A5}" type="datetimeFigureOut">
              <a:rPr lang="tr-TR"/>
              <a:pPr>
                <a:defRPr/>
              </a:pPr>
              <a:t>28.09.2018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60AF26-F067-4005-879A-A6CBB530BD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3081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5" r:id="rId2"/>
    <p:sldLayoutId id="2147484134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5" r:id="rId9"/>
    <p:sldLayoutId id="2147484131" r:id="rId10"/>
    <p:sldLayoutId id="21474841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A:\basinc3.ppt" TargetMode="External"/><Relationship Id="rId2" Type="http://schemas.openxmlformats.org/officeDocument/2006/relationships/hyperlink" Target="file:///A:\basinc2.pp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A:\basinc4.ppt" TargetMode="External"/><Relationship Id="rId2" Type="http://schemas.openxmlformats.org/officeDocument/2006/relationships/hyperlink" Target="file:///A:\basinc6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A:\basinc5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ivibasinci%203%20delik.sw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uni%20deneyi.swf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ren%20sistemi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bilesik%20kap.sw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Raptiye.sw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000">
              <a:schemeClr val="tx1"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basinc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5024">
            <a:off x="6588125" y="2205038"/>
            <a:ext cx="2144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500063" y="571500"/>
            <a:ext cx="6643687" cy="2576513"/>
          </a:xfrm>
          <a:prstGeom prst="rect">
            <a:avLst/>
          </a:prstGeom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 BASINCI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KEŞFEDİYORUM”</a:t>
            </a:r>
          </a:p>
        </p:txBody>
      </p:sp>
      <p:pic>
        <p:nvPicPr>
          <p:cNvPr id="7172" name="Picture 9" descr="question-mark1-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00710">
            <a:off x="7291388" y="576263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katibasinci-259x16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2714625"/>
            <a:ext cx="364331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imza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730665">
            <a:off x="7547850" y="5200817"/>
            <a:ext cx="1144296" cy="132877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Resim" descr="tavuk örde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14313"/>
            <a:ext cx="6357937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500063" y="500063"/>
            <a:ext cx="1857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solidFill>
                  <a:srgbClr val="FF0000"/>
                </a:solidFill>
              </a:rPr>
              <a:t>Bataklıkta Ördek daha iyi yürür. Çünkü ayakları arasındaki perde, temas yüzeyini arttırır.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0" y="4221163"/>
            <a:ext cx="9144000" cy="20653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3000" smtClean="0">
                <a:solidFill>
                  <a:schemeClr val="accent2"/>
                </a:solidFill>
                <a:latin typeface="Arial Rounded MT Bold" pitchFamily="34" charset="0"/>
              </a:rPr>
              <a:t>Tek başına bir insanı yaralayabilecek olan çiviler çok sayıda olduğunda yüzey alanı artar ve basınç azalır. Bu sayede kişiye hiçbir şey       				olmaz. </a:t>
            </a:r>
          </a:p>
        </p:txBody>
      </p:sp>
      <p:pic>
        <p:nvPicPr>
          <p:cNvPr id="60422" name="Picture 6" descr="basinc-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000125" y="571500"/>
            <a:ext cx="6975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Basınç etkisine hayattan örnekler:</a:t>
            </a:r>
            <a:r>
              <a:rPr lang="tr-TR" sz="1800"/>
              <a:t> 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716463" y="1916113"/>
            <a:ext cx="3563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Bıçağın ağzı ince yapılarak basınç arttırılır. Bu sayede daha kolay kesim yapılır.</a:t>
            </a:r>
            <a:r>
              <a:rPr lang="tr-TR" sz="24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5369" name="Picture 9" descr="el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2060575"/>
            <a:ext cx="42100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6975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Basınç etkisine hayattan örnekler:</a:t>
            </a:r>
            <a:r>
              <a:rPr lang="tr-TR" sz="1800"/>
              <a:t>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965700" y="1169988"/>
            <a:ext cx="41783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Kar ayakkabıları (Leken) geniş bir temas yüzeyi olduğu için basınç azalır ve bu sayede kar üstünde yürünebilir.</a:t>
            </a:r>
          </a:p>
        </p:txBody>
      </p:sp>
      <p:pic>
        <p:nvPicPr>
          <p:cNvPr id="50182" name="Picture 6" descr="ayak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643063"/>
            <a:ext cx="46751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0" y="0"/>
            <a:ext cx="6975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Basınç etkisine hayattan örnekler:</a:t>
            </a:r>
            <a:r>
              <a:rPr lang="tr-TR" sz="1800"/>
              <a:t> </a:t>
            </a:r>
          </a:p>
        </p:txBody>
      </p:sp>
      <p:pic>
        <p:nvPicPr>
          <p:cNvPr id="51206" name="Picture 6" descr="işmakine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45720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9783022-demir-cevheri-kariyer-kamyon-boşalt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4857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çok tekerlekli tı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643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072063" y="714375"/>
            <a:ext cx="4071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İ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ş makinelerinin paletleri, Tekerlekleri geniş ya da çok sayıda yapılır ki basınç azalsın ve makineler toprağa batmasın.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civ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4884738"/>
            <a:ext cx="4510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4213" y="115888"/>
            <a:ext cx="6975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Basınç etkisine hayattan örnekler:</a:t>
            </a:r>
            <a:r>
              <a:rPr lang="tr-TR" sz="180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16463" y="1331913"/>
            <a:ext cx="39592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r-TR" sz="3200">
                <a:solidFill>
                  <a:schemeClr val="accent1"/>
                </a:solidFill>
                <a:latin typeface="Arial Rounded MT Bold" pitchFamily="34" charset="0"/>
              </a:rPr>
              <a:t>Çivilerin uçları sivri yapıldığı için basınç artar ve çivi daha kolay zemine girer. </a:t>
            </a:r>
          </a:p>
        </p:txBody>
      </p:sp>
      <p:pic>
        <p:nvPicPr>
          <p:cNvPr id="52230" name="Picture 6" descr="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45005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00563" y="4221163"/>
            <a:ext cx="4643437" cy="2160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Katılar </a:t>
            </a:r>
            <a:r>
              <a:rPr lang="tr-TR" sz="2400" dirty="0" err="1"/>
              <a:t>Kuvetin</a:t>
            </a:r>
            <a:r>
              <a:rPr lang="tr-TR" sz="2400" dirty="0"/>
              <a:t> doğrultusunu ve şiddetini değiştirmeden iletirler.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İçerik Yer Tutucusu"/>
          <p:cNvSpPr>
            <a:spLocks noGrp="1"/>
          </p:cNvSpPr>
          <p:nvPr>
            <p:ph idx="1"/>
          </p:nvPr>
        </p:nvSpPr>
        <p:spPr>
          <a:xfrm>
            <a:off x="500063" y="928688"/>
            <a:ext cx="8643937" cy="22129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2800" smtClean="0">
                <a:solidFill>
                  <a:schemeClr val="accent1"/>
                </a:solidFill>
                <a:latin typeface="Arial Rounded MT Bold" pitchFamily="34" charset="0"/>
              </a:rPr>
              <a:t>Aşağıda görülen kutunun ağırlığı 4 Newton’dur.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sz="2800" smtClean="0">
                <a:solidFill>
                  <a:schemeClr val="accent1"/>
                </a:solidFill>
                <a:latin typeface="Arial Rounded MT Bold" pitchFamily="34" charset="0"/>
              </a:rPr>
              <a:t>Önce </a:t>
            </a:r>
            <a:r>
              <a:rPr lang="tr-TR" sz="2800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tr-TR" sz="2800" smtClean="0">
                <a:solidFill>
                  <a:schemeClr val="accent1"/>
                </a:solidFill>
                <a:latin typeface="Arial Rounded MT Bold" pitchFamily="34" charset="0"/>
              </a:rPr>
              <a:t> nolu durumdayken, </a:t>
            </a:r>
            <a:r>
              <a:rPr lang="tr-TR" sz="2800" smtClean="0">
                <a:solidFill>
                  <a:srgbClr val="FF0000"/>
                </a:solidFill>
                <a:latin typeface="Arial Rounded MT Bold" pitchFamily="34" charset="0"/>
              </a:rPr>
              <a:t>II</a:t>
            </a:r>
            <a:r>
              <a:rPr lang="tr-TR" sz="2800" smtClean="0">
                <a:solidFill>
                  <a:schemeClr val="accent1"/>
                </a:solidFill>
                <a:latin typeface="Arial Rounded MT Bold" pitchFamily="34" charset="0"/>
              </a:rPr>
              <a:t> nolu duruma getirilmiştir.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sz="2800" smtClean="0">
                <a:solidFill>
                  <a:schemeClr val="accent1"/>
                </a:solidFill>
                <a:latin typeface="Arial Rounded MT Bold" pitchFamily="34" charset="0"/>
              </a:rPr>
              <a:t>Hangi durumda yüzeye uygulanan basınç en fazladır?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57188" y="285750"/>
            <a:ext cx="1633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Örnek :</a:t>
            </a:r>
          </a:p>
        </p:txBody>
      </p:sp>
      <p:sp>
        <p:nvSpPr>
          <p:cNvPr id="20484" name="AutoShape 5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71550" y="4389438"/>
            <a:ext cx="3873500" cy="14271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0485" name="AutoShape 6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092825" y="2852738"/>
            <a:ext cx="1574800" cy="29638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5076825" y="4773613"/>
            <a:ext cx="75247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2cm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1430338" y="4170363"/>
            <a:ext cx="32845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349500" y="3786188"/>
            <a:ext cx="1576388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8 cm.</a:t>
            </a:r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H="1">
            <a:off x="4187825" y="4389438"/>
            <a:ext cx="460375" cy="384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595688" y="4335463"/>
            <a:ext cx="788987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1 cm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284413" y="3071813"/>
            <a:ext cx="1576387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endParaRPr lang="tr-TR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303838" y="3017838"/>
            <a:ext cx="657225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endParaRPr lang="tr-TR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3" name="Line 8"/>
          <p:cNvSpPr>
            <a:spLocks noChangeShapeType="1"/>
          </p:cNvSpPr>
          <p:nvPr/>
        </p:nvSpPr>
        <p:spPr bwMode="auto">
          <a:xfrm>
            <a:off x="5003800" y="4508500"/>
            <a:ext cx="0" cy="1000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5143500" y="5934075"/>
            <a:ext cx="4000500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800" dirty="0"/>
              <a:t>II. Durum da basınç fazladır.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İçerik Yer Tutucusu"/>
          <p:cNvSpPr>
            <a:spLocks noGrp="1"/>
          </p:cNvSpPr>
          <p:nvPr>
            <p:ph idx="4294967295"/>
          </p:nvPr>
        </p:nvSpPr>
        <p:spPr>
          <a:xfrm>
            <a:off x="0" y="620713"/>
            <a:ext cx="9144000" cy="18732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2800" dirty="0" smtClean="0">
                <a:solidFill>
                  <a:schemeClr val="accent1"/>
                </a:solidFill>
                <a:latin typeface="Arial Rounded MT Bold" pitchFamily="34" charset="0"/>
              </a:rPr>
              <a:t>Masanın üzerinde duran tuğlaların herbirinin ağırlığı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Arial Rounded MT Bold" pitchFamily="34" charset="0"/>
              </a:rPr>
              <a:t>5 N</a:t>
            </a:r>
            <a:r>
              <a:rPr lang="tr-TR" sz="2800" dirty="0" smtClean="0">
                <a:solidFill>
                  <a:schemeClr val="accent1"/>
                </a:solidFill>
                <a:latin typeface="Arial Rounded MT Bold" pitchFamily="34" charset="0"/>
              </a:rPr>
              <a:t>’dur. (Tuğlaların alt yüzeylerinin alanı </a:t>
            </a:r>
            <a:r>
              <a:rPr lang="tr-TR" sz="2800" dirty="0" smtClean="0">
                <a:solidFill>
                  <a:srgbClr val="FF0000"/>
                </a:solidFill>
                <a:latin typeface="Arial Rounded MT Bold" pitchFamily="34" charset="0"/>
              </a:rPr>
              <a:t>200 cm</a:t>
            </a:r>
            <a:r>
              <a:rPr lang="tr-TR" sz="2800" b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tr-TR" sz="2800" dirty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Arial Rounded MT Bold" pitchFamily="34" charset="0"/>
              </a:rPr>
              <a:t>dir</a:t>
            </a:r>
            <a:r>
              <a:rPr lang="tr-TR" sz="2800" dirty="0" smtClean="0">
                <a:solidFill>
                  <a:schemeClr val="accent1"/>
                </a:solidFill>
                <a:latin typeface="Arial Rounded MT Bold" pitchFamily="34" charset="0"/>
              </a:rPr>
              <a:t>.)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2800" dirty="0" smtClean="0">
                <a:solidFill>
                  <a:schemeClr val="accent1"/>
                </a:solidFill>
                <a:latin typeface="Arial Rounded MT Bold" pitchFamily="34" charset="0"/>
              </a:rPr>
              <a:t>Her üç durumda da masaya uygulanan </a:t>
            </a:r>
            <a:r>
              <a:rPr lang="tr-TR" sz="2800" dirty="0" smtClean="0">
                <a:solidFill>
                  <a:srgbClr val="FF0000"/>
                </a:solidFill>
                <a:latin typeface="Arial Rounded MT Bold" pitchFamily="34" charset="0"/>
              </a:rPr>
              <a:t>Basınç</a:t>
            </a:r>
            <a:r>
              <a:rPr lang="tr-TR" sz="2800" dirty="0" smtClean="0">
                <a:solidFill>
                  <a:schemeClr val="accent1"/>
                </a:solidFill>
                <a:latin typeface="Arial Rounded MT Bold" pitchFamily="34" charset="0"/>
              </a:rPr>
              <a:t> 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Arial Rounded MT Bold" pitchFamily="34" charset="0"/>
              </a:rPr>
              <a:t>Basınç kuvveti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nin</a:t>
            </a:r>
            <a:r>
              <a:rPr lang="tr-TR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tr-TR" sz="2800" dirty="0" smtClean="0">
                <a:solidFill>
                  <a:schemeClr val="accent1"/>
                </a:solidFill>
                <a:latin typeface="Arial Rounded MT Bold" pitchFamily="34" charset="0"/>
              </a:rPr>
              <a:t>değerleri nelerdir?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14313" y="115888"/>
            <a:ext cx="163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Örnek :</a:t>
            </a:r>
          </a:p>
        </p:txBody>
      </p:sp>
      <p:sp>
        <p:nvSpPr>
          <p:cNvPr id="21508" name="AutoShape 2"/>
          <p:cNvSpPr>
            <a:spLocks noChangeArrowheads="1"/>
          </p:cNvSpPr>
          <p:nvPr/>
        </p:nvSpPr>
        <p:spPr bwMode="auto">
          <a:xfrm>
            <a:off x="468313" y="3141663"/>
            <a:ext cx="8316912" cy="2695575"/>
          </a:xfrm>
          <a:prstGeom prst="parallelogram">
            <a:avLst>
              <a:gd name="adj" fmla="val 7713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09" name="AutoShape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702300" y="4232275"/>
            <a:ext cx="1720850" cy="5778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10" name="AutoShape 5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702300" y="3783013"/>
            <a:ext cx="1720850" cy="5778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11" name="AutoShape 6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702300" y="3333750"/>
            <a:ext cx="1720850" cy="5778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12" name="AutoShape 7" descr="Kesik çizgili aşağı köşegen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16075" y="4232275"/>
            <a:ext cx="1720850" cy="577850"/>
          </a:xfrm>
          <a:prstGeom prst="cube">
            <a:avLst>
              <a:gd name="adj" fmla="val 25000"/>
            </a:avLst>
          </a:prstGeom>
          <a:pattFill prst="dashDnDiag">
            <a:fgClr>
              <a:srgbClr val="FF6600"/>
            </a:fgClr>
            <a:bgClr>
              <a:srgbClr val="FF6600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13" name="AutoShape 8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622675" y="4232275"/>
            <a:ext cx="1720850" cy="5778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14" name="AutoShape 9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622675" y="3783013"/>
            <a:ext cx="1720850" cy="5778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2195513" y="4868863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lang="tr-TR" sz="2400">
              <a:latin typeface="Times New Roman" pitchFamily="18" charset="0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4211638" y="4941888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II</a:t>
            </a:r>
            <a:endParaRPr lang="tr-TR" sz="2400">
              <a:latin typeface="Times New Roman" pitchFamily="18" charset="0"/>
            </a:endParaRP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6227763" y="4868863"/>
            <a:ext cx="1074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III</a:t>
            </a:r>
            <a:endParaRPr lang="tr-TR" sz="2400">
              <a:latin typeface="Times New Roman" pitchFamily="18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763" y="3000375"/>
            <a:ext cx="1643062" cy="1938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>
                <a:solidFill>
                  <a:srgbClr val="FF0000"/>
                </a:solidFill>
              </a:rPr>
              <a:t>Basınç Kuvveti          ( Ağırlık)</a:t>
            </a:r>
          </a:p>
          <a:p>
            <a:pPr algn="ctr">
              <a:defRPr/>
            </a:pPr>
            <a:r>
              <a:rPr lang="tr-TR" sz="2000" dirty="0"/>
              <a:t>I-5 N</a:t>
            </a:r>
          </a:p>
          <a:p>
            <a:pPr algn="ctr">
              <a:defRPr/>
            </a:pPr>
            <a:r>
              <a:rPr lang="tr-TR" sz="2000" dirty="0"/>
              <a:t>II-10N</a:t>
            </a:r>
          </a:p>
          <a:p>
            <a:pPr algn="ctr">
              <a:defRPr/>
            </a:pPr>
            <a:r>
              <a:rPr lang="tr-TR" sz="2000" dirty="0"/>
              <a:t>III-15N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6429375" y="5534025"/>
            <a:ext cx="2714625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>
                <a:solidFill>
                  <a:srgbClr val="FF0000"/>
                </a:solidFill>
              </a:rPr>
              <a:t>Basınç</a:t>
            </a:r>
          </a:p>
          <a:p>
            <a:pPr algn="ctr">
              <a:defRPr/>
            </a:pPr>
            <a:r>
              <a:rPr lang="tr-TR" sz="2000" dirty="0"/>
              <a:t>I- 250 Pa</a:t>
            </a:r>
          </a:p>
          <a:p>
            <a:pPr algn="ctr">
              <a:defRPr/>
            </a:pPr>
            <a:r>
              <a:rPr lang="tr-TR" sz="2000" dirty="0"/>
              <a:t>II-500 Pa</a:t>
            </a:r>
          </a:p>
          <a:p>
            <a:pPr algn="ctr">
              <a:defRPr/>
            </a:pPr>
            <a:r>
              <a:rPr lang="tr-TR" sz="2000" dirty="0"/>
              <a:t>III- 750 Pa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214563" y="5929313"/>
            <a:ext cx="40005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>
                <a:solidFill>
                  <a:schemeClr val="tx1"/>
                </a:solidFill>
                <a:latin typeface="Arial Rounded MT Bold" pitchFamily="34" charset="0"/>
              </a:rPr>
              <a:t>200 cm</a:t>
            </a:r>
            <a:r>
              <a:rPr lang="tr-TR" sz="2000" b="1" baseline="30000" dirty="0">
                <a:solidFill>
                  <a:schemeClr val="tx1"/>
                </a:solidFill>
                <a:latin typeface="Arial Rounded MT Bold" pitchFamily="34" charset="0"/>
              </a:rPr>
              <a:t>2 </a:t>
            </a:r>
            <a:r>
              <a:rPr lang="tr-TR" sz="2000" dirty="0">
                <a:solidFill>
                  <a:schemeClr val="tx1"/>
                </a:solidFill>
                <a:latin typeface="Arial Rounded MT Bold" pitchFamily="34" charset="0"/>
              </a:rPr>
              <a:t>= 0,02 m</a:t>
            </a:r>
            <a:r>
              <a:rPr lang="tr-TR" sz="2000" baseline="30000" dirty="0">
                <a:solidFill>
                  <a:schemeClr val="tx1"/>
                </a:solidFill>
                <a:latin typeface="Arial Rounded MT Bold" pitchFamily="34" charset="0"/>
              </a:rPr>
              <a:t>2 </a:t>
            </a:r>
            <a:endParaRPr lang="tr-TR" sz="20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80150" y="2205038"/>
            <a:ext cx="2743200" cy="3200400"/>
            <a:chOff x="528" y="1680"/>
            <a:chExt cx="1728" cy="2016"/>
          </a:xfrm>
        </p:grpSpPr>
        <p:sp>
          <p:nvSpPr>
            <p:cNvPr id="22536" name="AutoShape 4"/>
            <p:cNvSpPr>
              <a:spLocks noChangeArrowheads="1"/>
            </p:cNvSpPr>
            <p:nvPr/>
          </p:nvSpPr>
          <p:spPr bwMode="auto">
            <a:xfrm>
              <a:off x="528" y="1680"/>
              <a:ext cx="1728" cy="91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r-TR" sz="2400" u="sng">
                <a:latin typeface="Times New Roman" pitchFamily="18" charset="0"/>
              </a:endParaRPr>
            </a:p>
          </p:txBody>
        </p:sp>
        <p:sp>
          <p:nvSpPr>
            <p:cNvPr id="22537" name="AutoShape 5"/>
            <p:cNvSpPr>
              <a:spLocks noChangeArrowheads="1"/>
            </p:cNvSpPr>
            <p:nvPr/>
          </p:nvSpPr>
          <p:spPr bwMode="auto">
            <a:xfrm>
              <a:off x="528" y="2064"/>
              <a:ext cx="1728" cy="1632"/>
            </a:xfrm>
            <a:prstGeom prst="flowChartMagneticDisk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r-TR" sz="2400" u="sng">
                <a:latin typeface="Times New Roman" pitchFamily="18" charset="0"/>
              </a:endParaRPr>
            </a:p>
          </p:txBody>
        </p:sp>
        <p:sp>
          <p:nvSpPr>
            <p:cNvPr id="22538" name="Line 6"/>
            <p:cNvSpPr>
              <a:spLocks noChangeShapeType="1"/>
            </p:cNvSpPr>
            <p:nvPr/>
          </p:nvSpPr>
          <p:spPr bwMode="auto">
            <a:xfrm flipV="1">
              <a:off x="1487" y="2736"/>
              <a:ext cx="576" cy="383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H="1" flipV="1">
              <a:off x="1008" y="2784"/>
              <a:ext cx="432" cy="33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>
              <a:off x="1440" y="3168"/>
              <a:ext cx="0" cy="432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>
              <a:off x="1440" y="3168"/>
              <a:ext cx="576" cy="192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42" name="Line 10"/>
            <p:cNvSpPr>
              <a:spLocks noChangeShapeType="1"/>
            </p:cNvSpPr>
            <p:nvPr/>
          </p:nvSpPr>
          <p:spPr bwMode="auto">
            <a:xfrm flipH="1">
              <a:off x="816" y="3168"/>
              <a:ext cx="624" cy="144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43" name="Line 11"/>
            <p:cNvSpPr>
              <a:spLocks noChangeShapeType="1"/>
            </p:cNvSpPr>
            <p:nvPr/>
          </p:nvSpPr>
          <p:spPr bwMode="auto">
            <a:xfrm flipV="1">
              <a:off x="1440" y="2784"/>
              <a:ext cx="0" cy="33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767263" y="112713"/>
            <a:ext cx="4343400" cy="2062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Sıvılar da bulundukları kabın her tarafına basınç uygular.</a:t>
            </a:r>
          </a:p>
        </p:txBody>
      </p:sp>
      <p:pic>
        <p:nvPicPr>
          <p:cNvPr id="26628" name="Picture 12" descr="sivibasinci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29511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3"/>
            <a:ext cx="24892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Dikdörtgen"/>
          <p:cNvSpPr/>
          <p:nvPr/>
        </p:nvSpPr>
        <p:spPr>
          <a:xfrm>
            <a:off x="2643174" y="714356"/>
            <a:ext cx="264687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Sıvı</a:t>
            </a:r>
          </a:p>
          <a:p>
            <a:pPr algn="ctr">
              <a:defRPr/>
            </a:pP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Basıncı</a:t>
            </a:r>
          </a:p>
        </p:txBody>
      </p:sp>
      <p:pic>
        <p:nvPicPr>
          <p:cNvPr id="15" name="14 Resim" descr="scubatr.com.maske.basin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1913" y="3214688"/>
            <a:ext cx="353218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/>
          <p:cNvSpPr txBox="1">
            <a:spLocks noChangeArrowheads="1"/>
          </p:cNvSpPr>
          <p:nvPr/>
        </p:nvSpPr>
        <p:spPr bwMode="auto">
          <a:xfrm>
            <a:off x="357188" y="428625"/>
            <a:ext cx="49323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>
                <a:solidFill>
                  <a:schemeClr val="accent1"/>
                </a:solidFill>
                <a:latin typeface="Arial Rounded MT Bold" pitchFamily="34" charset="0"/>
              </a:rPr>
              <a:t>Su dolu bir kabı yukarıdan aşağı 1, 2 ve 3 no lu kısımlardan deldiğimizde  sizce su nasıl fışkırır?</a:t>
            </a:r>
          </a:p>
        </p:txBody>
      </p:sp>
      <p:pic>
        <p:nvPicPr>
          <p:cNvPr id="26627" name="Picture 19" descr="sivibasinci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207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4000" dirty="0" smtClean="0">
                <a:solidFill>
                  <a:schemeClr val="accent1"/>
                </a:solidFill>
                <a:latin typeface="Arial Rounded MT Bold" pitchFamily="34" charset="0"/>
              </a:rPr>
              <a:t>Çamurlu bir yüzeyde, Kumda, Karda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4000" dirty="0" smtClean="0">
                <a:solidFill>
                  <a:schemeClr val="accent1"/>
                </a:solidFill>
                <a:latin typeface="Arial Rounded MT Bold" pitchFamily="34" charset="0"/>
              </a:rPr>
              <a:t>yürürken ayaklarınızın iz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4000" dirty="0" smtClean="0">
                <a:solidFill>
                  <a:schemeClr val="accent1"/>
                </a:solidFill>
                <a:latin typeface="Arial Rounded MT Bold" pitchFamily="34" charset="0"/>
              </a:rPr>
              <a:t>oluşturduğunu görürsünüz.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tr-TR" sz="40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tr-TR" sz="4000" dirty="0" smtClean="0">
              <a:solidFill>
                <a:schemeClr val="accent1"/>
              </a:solidFill>
              <a:latin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tr-TR" sz="4000" dirty="0" smtClean="0">
              <a:solidFill>
                <a:schemeClr val="accent1"/>
              </a:solidFill>
              <a:latin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tr-TR" sz="40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tr-TR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0247" name="Picture 7" descr="ay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44715">
            <a:off x="5786438" y="3043238"/>
            <a:ext cx="297973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question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285875"/>
            <a:ext cx="8477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4 Resim" descr="kumda ayak iz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214688"/>
            <a:ext cx="43592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sim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908050"/>
            <a:ext cx="217487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/>
          </p:cNvSpPr>
          <p:nvPr>
            <p:ph idx="1"/>
          </p:nvPr>
        </p:nvSpPr>
        <p:spPr>
          <a:xfrm>
            <a:off x="3362325" y="428625"/>
            <a:ext cx="5602288" cy="31432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tr-TR" sz="3200" smtClean="0">
                <a:solidFill>
                  <a:srgbClr val="F13009"/>
                </a:solidFill>
                <a:latin typeface="Arial Rounded MT Bold" pitchFamily="34" charset="0"/>
              </a:rPr>
              <a:t>Sıvı basıncı, sıvının derinliği ile </a:t>
            </a:r>
            <a:r>
              <a:rPr lang="tr-TR" sz="3200" u="sng" smtClean="0">
                <a:solidFill>
                  <a:srgbClr val="F13009"/>
                </a:solidFill>
                <a:latin typeface="Arial Rounded MT Bold" pitchFamily="34" charset="0"/>
              </a:rPr>
              <a:t>doğru orantılıdır.</a:t>
            </a:r>
          </a:p>
          <a:p>
            <a:pPr algn="ctr" eaLnBrk="1" hangingPunct="1">
              <a:buFont typeface="Wingdings 3" pitchFamily="18" charset="2"/>
              <a:buNone/>
            </a:pPr>
            <a:endParaRPr lang="tr-TR" sz="3200" u="sng" smtClean="0">
              <a:solidFill>
                <a:srgbClr val="F13009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tr-TR" sz="3200" u="sng" smtClean="0">
                <a:solidFill>
                  <a:srgbClr val="F13009"/>
                </a:solidFill>
                <a:latin typeface="Arial Rounded MT Bold" pitchFamily="34" charset="0"/>
              </a:rPr>
              <a:t>DERİNLİK  ARTTIKÇA  SIVI BASINCI DA  ARTAR</a:t>
            </a:r>
          </a:p>
        </p:txBody>
      </p:sp>
      <p:sp>
        <p:nvSpPr>
          <p:cNvPr id="29700" name="Arc 6"/>
          <p:cNvSpPr>
            <a:spLocks/>
          </p:cNvSpPr>
          <p:nvPr/>
        </p:nvSpPr>
        <p:spPr bwMode="auto">
          <a:xfrm>
            <a:off x="2513013" y="2578100"/>
            <a:ext cx="1144587" cy="28940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tr-TR" sz="2400" u="sng">
              <a:latin typeface="Times New Roman" pitchFamily="18" charset="0"/>
            </a:endParaRPr>
          </a:p>
        </p:txBody>
      </p:sp>
      <p:sp>
        <p:nvSpPr>
          <p:cNvPr id="29701" name="Arc 7"/>
          <p:cNvSpPr>
            <a:spLocks/>
          </p:cNvSpPr>
          <p:nvPr/>
        </p:nvSpPr>
        <p:spPr bwMode="auto">
          <a:xfrm>
            <a:off x="2513013" y="3336925"/>
            <a:ext cx="2058987" cy="20859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tr-TR" sz="2400" u="sng">
              <a:latin typeface="Times New Roman" pitchFamily="18" charset="0"/>
            </a:endParaRPr>
          </a:p>
        </p:txBody>
      </p:sp>
      <p:sp>
        <p:nvSpPr>
          <p:cNvPr id="29702" name="Arc 8"/>
          <p:cNvSpPr>
            <a:spLocks/>
          </p:cNvSpPr>
          <p:nvPr/>
        </p:nvSpPr>
        <p:spPr bwMode="auto">
          <a:xfrm>
            <a:off x="2484438" y="4424363"/>
            <a:ext cx="2990850" cy="971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tr-TR" sz="2400" u="sng">
              <a:latin typeface="Times New Roman" pitchFamily="18" charset="0"/>
            </a:endParaRPr>
          </a:p>
        </p:txBody>
      </p:sp>
      <p:sp>
        <p:nvSpPr>
          <p:cNvPr id="57361" name="WordArt 17"/>
          <p:cNvSpPr>
            <a:spLocks noChangeArrowheads="1" noChangeShapeType="1" noTextEdit="1"/>
          </p:cNvSpPr>
          <p:nvPr/>
        </p:nvSpPr>
        <p:spPr bwMode="auto">
          <a:xfrm rot="907888">
            <a:off x="706438" y="2043113"/>
            <a:ext cx="1604962" cy="111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62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Basınç en az</a:t>
            </a:r>
          </a:p>
        </p:txBody>
      </p:sp>
      <p:sp>
        <p:nvSpPr>
          <p:cNvPr id="57362" name="WordArt 18"/>
          <p:cNvSpPr>
            <a:spLocks noChangeArrowheads="1" noChangeShapeType="1" noTextEdit="1"/>
          </p:cNvSpPr>
          <p:nvPr/>
        </p:nvSpPr>
        <p:spPr bwMode="auto">
          <a:xfrm rot="1096160">
            <a:off x="549275" y="3984625"/>
            <a:ext cx="1604963" cy="111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898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Basınç en fazla</a:t>
            </a:r>
          </a:p>
        </p:txBody>
      </p:sp>
      <p:sp>
        <p:nvSpPr>
          <p:cNvPr id="11" name="10 Gülen Yüz">
            <a:hlinkClick r:id="rId3" action="ppaction://hlinkfile"/>
          </p:cNvPr>
          <p:cNvSpPr/>
          <p:nvPr/>
        </p:nvSpPr>
        <p:spPr>
          <a:xfrm>
            <a:off x="7715250" y="4286250"/>
            <a:ext cx="571500" cy="428625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9706" name="11 Metin kutusu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072313" y="4714875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/>
              <a:t>Animasyon izleyelim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61" grpId="0" animBg="1"/>
      <p:bldP spid="57362" grpId="0" animBg="1"/>
      <p:bldP spid="11" grpId="0" animBg="1"/>
      <p:bldP spid="297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>
            <a:grpSpLocks/>
          </p:cNvGrpSpPr>
          <p:nvPr/>
        </p:nvGrpSpPr>
        <p:grpSpPr bwMode="auto">
          <a:xfrm>
            <a:off x="0" y="0"/>
            <a:ext cx="5357813" cy="6858000"/>
            <a:chOff x="0" y="0"/>
            <a:chExt cx="6072198" cy="6858000"/>
          </a:xfrm>
        </p:grpSpPr>
        <p:pic>
          <p:nvPicPr>
            <p:cNvPr id="25608" name="5 Resim" descr="balıkadam34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07219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7 Metin kutusu"/>
            <p:cNvSpPr txBox="1">
              <a:spLocks noChangeArrowheads="1"/>
            </p:cNvSpPr>
            <p:nvPr/>
          </p:nvSpPr>
          <p:spPr bwMode="auto">
            <a:xfrm>
              <a:off x="2442458" y="5214950"/>
              <a:ext cx="340465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2000"/>
                <a:t>Derinlik arttıkça basınç artar. En Alttaki kişiye daha fazla basınç etki etmektedir.</a:t>
              </a:r>
            </a:p>
          </p:txBody>
        </p:sp>
      </p:grpSp>
      <p:pic>
        <p:nvPicPr>
          <p:cNvPr id="25607" name="Picture 6" descr="derin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101975"/>
            <a:ext cx="378618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4 Resim" descr="balık-adam-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0"/>
            <a:ext cx="3786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6 Metin kutusu"/>
          <p:cNvSpPr txBox="1">
            <a:spLocks noChangeArrowheads="1"/>
          </p:cNvSpPr>
          <p:nvPr/>
        </p:nvSpPr>
        <p:spPr bwMode="auto">
          <a:xfrm>
            <a:off x="5643563" y="1890713"/>
            <a:ext cx="3500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/>
              <a:t>Derinlik arttıkça basınç artar. balıkadama köpek balığından daha az su basıncı etki etmektedir.</a:t>
            </a:r>
          </a:p>
        </p:txBody>
      </p:sp>
      <p:sp>
        <p:nvSpPr>
          <p:cNvPr id="3" name="2 Gülen Yüz">
            <a:hlinkClick r:id="rId6" action="ppaction://hlinkfile"/>
          </p:cNvPr>
          <p:cNvSpPr/>
          <p:nvPr/>
        </p:nvSpPr>
        <p:spPr>
          <a:xfrm>
            <a:off x="5929313" y="3429000"/>
            <a:ext cx="571500" cy="428625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5603" name="3 Metin kutusu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5357813" y="4071938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/>
              <a:t>Animasyon izleyelim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allAtOnce"/>
      <p:bldP spid="3" grpId="0" animBg="1"/>
      <p:bldP spid="2560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5750" y="357188"/>
            <a:ext cx="8572500" cy="3143250"/>
            <a:chOff x="384" y="720"/>
            <a:chExt cx="5520" cy="1776"/>
          </a:xfrm>
        </p:grpSpPr>
        <p:sp>
          <p:nvSpPr>
            <p:cNvPr id="26630" name="AutoShape 4"/>
            <p:cNvSpPr>
              <a:spLocks noChangeArrowheads="1"/>
            </p:cNvSpPr>
            <p:nvPr/>
          </p:nvSpPr>
          <p:spPr bwMode="auto">
            <a:xfrm>
              <a:off x="384" y="1008"/>
              <a:ext cx="5520" cy="1488"/>
            </a:xfrm>
            <a:prstGeom prst="parallelogram">
              <a:avLst>
                <a:gd name="adj" fmla="val 92742"/>
              </a:avLst>
            </a:prstGeom>
            <a:solidFill>
              <a:srgbClr val="969696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r-TR" sz="2400" u="sng">
                <a:latin typeface="Times New Roman" pitchFamily="18" charset="0"/>
              </a:endParaRPr>
            </a:p>
          </p:txBody>
        </p:sp>
        <p:grpSp>
          <p:nvGrpSpPr>
            <p:cNvPr id="26631" name="Group 5"/>
            <p:cNvGrpSpPr>
              <a:grpSpLocks/>
            </p:cNvGrpSpPr>
            <p:nvPr/>
          </p:nvGrpSpPr>
          <p:grpSpPr bwMode="auto">
            <a:xfrm>
              <a:off x="1152" y="720"/>
              <a:ext cx="1295" cy="1584"/>
              <a:chOff x="1487" y="960"/>
              <a:chExt cx="960" cy="1296"/>
            </a:xfrm>
          </p:grpSpPr>
          <p:sp>
            <p:nvSpPr>
              <p:cNvPr id="26647" name="AutoShape 6"/>
              <p:cNvSpPr>
                <a:spLocks noChangeArrowheads="1"/>
              </p:cNvSpPr>
              <p:nvPr/>
            </p:nvSpPr>
            <p:spPr bwMode="auto">
              <a:xfrm>
                <a:off x="1487" y="1104"/>
                <a:ext cx="959" cy="1152"/>
              </a:xfrm>
              <a:prstGeom prst="can">
                <a:avLst>
                  <a:gd name="adj" fmla="val 30031"/>
                </a:avLst>
              </a:prstGeom>
              <a:solidFill>
                <a:srgbClr val="0000FF"/>
              </a:solidFill>
              <a:ln w="762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6648" name="AutoShape 7"/>
              <p:cNvSpPr>
                <a:spLocks noChangeArrowheads="1"/>
              </p:cNvSpPr>
              <p:nvPr/>
            </p:nvSpPr>
            <p:spPr bwMode="auto">
              <a:xfrm>
                <a:off x="1488" y="960"/>
                <a:ext cx="959" cy="432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762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</p:grpSp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3120" y="720"/>
              <a:ext cx="1344" cy="1536"/>
              <a:chOff x="2928" y="960"/>
              <a:chExt cx="960" cy="1296"/>
            </a:xfrm>
          </p:grpSpPr>
          <p:sp>
            <p:nvSpPr>
              <p:cNvPr id="26645" name="AutoShape 9"/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959" cy="1152"/>
              </a:xfrm>
              <a:prstGeom prst="can">
                <a:avLst>
                  <a:gd name="adj" fmla="val 30031"/>
                </a:avLst>
              </a:prstGeom>
              <a:solidFill>
                <a:srgbClr val="003366"/>
              </a:solidFill>
              <a:ln w="762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6646" name="AutoShape 10"/>
              <p:cNvSpPr>
                <a:spLocks noChangeArrowheads="1"/>
              </p:cNvSpPr>
              <p:nvPr/>
            </p:nvSpPr>
            <p:spPr bwMode="auto">
              <a:xfrm>
                <a:off x="2929" y="960"/>
                <a:ext cx="959" cy="432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762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</p:grpSp>
        <p:grpSp>
          <p:nvGrpSpPr>
            <p:cNvPr id="26633" name="Group 11"/>
            <p:cNvGrpSpPr>
              <a:grpSpLocks/>
            </p:cNvGrpSpPr>
            <p:nvPr/>
          </p:nvGrpSpPr>
          <p:grpSpPr bwMode="auto">
            <a:xfrm>
              <a:off x="1344" y="1536"/>
              <a:ext cx="816" cy="720"/>
              <a:chOff x="1344" y="1536"/>
              <a:chExt cx="816" cy="720"/>
            </a:xfrm>
          </p:grpSpPr>
          <p:sp>
            <p:nvSpPr>
              <p:cNvPr id="26642" name="AutoShape 12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192" cy="624"/>
              </a:xfrm>
              <a:prstGeom prst="downArrow">
                <a:avLst>
                  <a:gd name="adj1" fmla="val 50000"/>
                  <a:gd name="adj2" fmla="val 81250"/>
                </a:avLst>
              </a:prstGeom>
              <a:solidFill>
                <a:srgbClr val="FF0000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6643" name="AutoShape 13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192" cy="624"/>
              </a:xfrm>
              <a:prstGeom prst="downArrow">
                <a:avLst>
                  <a:gd name="adj1" fmla="val 50000"/>
                  <a:gd name="adj2" fmla="val 81250"/>
                </a:avLst>
              </a:prstGeom>
              <a:solidFill>
                <a:srgbClr val="FF0000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6644" name="AutoShape 14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624"/>
              </a:xfrm>
              <a:prstGeom prst="downArrow">
                <a:avLst>
                  <a:gd name="adj1" fmla="val 50000"/>
                  <a:gd name="adj2" fmla="val 81250"/>
                </a:avLst>
              </a:prstGeom>
              <a:solidFill>
                <a:srgbClr val="FF0000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</p:grpSp>
        <p:grpSp>
          <p:nvGrpSpPr>
            <p:cNvPr id="26634" name="Group 15"/>
            <p:cNvGrpSpPr>
              <a:grpSpLocks/>
            </p:cNvGrpSpPr>
            <p:nvPr/>
          </p:nvGrpSpPr>
          <p:grpSpPr bwMode="auto">
            <a:xfrm>
              <a:off x="3312" y="1488"/>
              <a:ext cx="912" cy="720"/>
              <a:chOff x="3312" y="1488"/>
              <a:chExt cx="912" cy="720"/>
            </a:xfrm>
          </p:grpSpPr>
          <p:sp>
            <p:nvSpPr>
              <p:cNvPr id="26639" name="AutoShape 16"/>
              <p:cNvSpPr>
                <a:spLocks noChangeArrowheads="1"/>
              </p:cNvSpPr>
              <p:nvPr/>
            </p:nvSpPr>
            <p:spPr bwMode="auto">
              <a:xfrm>
                <a:off x="3696" y="1584"/>
                <a:ext cx="192" cy="624"/>
              </a:xfrm>
              <a:prstGeom prst="downArrow">
                <a:avLst>
                  <a:gd name="adj1" fmla="val 50000"/>
                  <a:gd name="adj2" fmla="val 81250"/>
                </a:avLst>
              </a:prstGeom>
              <a:solidFill>
                <a:srgbClr val="FF0000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6640" name="AutoShape 17"/>
              <p:cNvSpPr>
                <a:spLocks noChangeArrowheads="1"/>
              </p:cNvSpPr>
              <p:nvPr/>
            </p:nvSpPr>
            <p:spPr bwMode="auto">
              <a:xfrm>
                <a:off x="3312" y="1488"/>
                <a:ext cx="192" cy="624"/>
              </a:xfrm>
              <a:prstGeom prst="downArrow">
                <a:avLst>
                  <a:gd name="adj1" fmla="val 50000"/>
                  <a:gd name="adj2" fmla="val 81250"/>
                </a:avLst>
              </a:prstGeom>
              <a:solidFill>
                <a:srgbClr val="FF0000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032" y="1536"/>
                <a:ext cx="192" cy="624"/>
              </a:xfrm>
              <a:prstGeom prst="downArrow">
                <a:avLst>
                  <a:gd name="adj1" fmla="val 50000"/>
                  <a:gd name="adj2" fmla="val 81250"/>
                </a:avLst>
              </a:prstGeom>
              <a:solidFill>
                <a:srgbClr val="FF0000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</p:grpSp>
        <p:sp>
          <p:nvSpPr>
            <p:cNvPr id="26635" name="Line 19"/>
            <p:cNvSpPr>
              <a:spLocks noChangeShapeType="1"/>
            </p:cNvSpPr>
            <p:nvPr/>
          </p:nvSpPr>
          <p:spPr bwMode="auto">
            <a:xfrm>
              <a:off x="2784" y="1104"/>
              <a:ext cx="0" cy="1200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636" name="Text Box 20"/>
            <p:cNvSpPr txBox="1">
              <a:spLocks noChangeArrowheads="1"/>
            </p:cNvSpPr>
            <p:nvPr/>
          </p:nvSpPr>
          <p:spPr bwMode="auto">
            <a:xfrm>
              <a:off x="2544" y="1459"/>
              <a:ext cx="288" cy="44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3200" b="1">
                  <a:latin typeface="Times New Roman" pitchFamily="18" charset="0"/>
                </a:rPr>
                <a:t>h</a:t>
              </a: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26637" name="Text Box 21"/>
            <p:cNvSpPr txBox="1">
              <a:spLocks noChangeArrowheads="1"/>
            </p:cNvSpPr>
            <p:nvPr/>
          </p:nvSpPr>
          <p:spPr bwMode="auto">
            <a:xfrm>
              <a:off x="1536" y="816"/>
              <a:ext cx="528" cy="44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3200" b="1">
                  <a:latin typeface="Times New Roman" pitchFamily="18" charset="0"/>
                </a:rPr>
                <a:t>Su</a:t>
              </a:r>
              <a:endParaRPr lang="tr-TR" sz="3200">
                <a:latin typeface="Times New Roman" pitchFamily="18" charset="0"/>
              </a:endParaRPr>
            </a:p>
          </p:txBody>
        </p:sp>
        <p:sp>
          <p:nvSpPr>
            <p:cNvPr id="26638" name="Text Box 22"/>
            <p:cNvSpPr txBox="1">
              <a:spLocks noChangeArrowheads="1"/>
            </p:cNvSpPr>
            <p:nvPr/>
          </p:nvSpPr>
          <p:spPr bwMode="auto">
            <a:xfrm>
              <a:off x="3408" y="806"/>
              <a:ext cx="816" cy="44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3200" b="1">
                  <a:latin typeface="Times New Roman" pitchFamily="18" charset="0"/>
                </a:rPr>
                <a:t>Civa</a:t>
              </a:r>
              <a:endParaRPr lang="tr-TR" sz="3200">
                <a:latin typeface="Times New Roman" pitchFamily="18" charset="0"/>
              </a:endParaRPr>
            </a:p>
          </p:txBody>
        </p:sp>
      </p:grpSp>
      <p:sp>
        <p:nvSpPr>
          <p:cNvPr id="26627" name="Rectangle 24"/>
          <p:cNvSpPr>
            <a:spLocks/>
          </p:cNvSpPr>
          <p:nvPr/>
        </p:nvSpPr>
        <p:spPr bwMode="auto">
          <a:xfrm>
            <a:off x="0" y="4219575"/>
            <a:ext cx="9144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>
                <a:solidFill>
                  <a:schemeClr val="accent1"/>
                </a:solidFill>
                <a:latin typeface="Arial Rounded MT Bold" pitchFamily="34" charset="0"/>
              </a:rPr>
              <a:t>Yukarıdaki kapların sıvı seviyeleri aynıdır. Tabanlarına uyguladıkları basınçları karşılaştıralım…</a:t>
            </a:r>
          </a:p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30724" name="Text Box 27"/>
          <p:cNvSpPr txBox="1">
            <a:spLocks noChangeArrowheads="1"/>
          </p:cNvSpPr>
          <p:nvPr/>
        </p:nvSpPr>
        <p:spPr bwMode="auto">
          <a:xfrm>
            <a:off x="1500188" y="3573463"/>
            <a:ext cx="1717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chemeClr val="accent2"/>
                </a:solidFill>
              </a:rPr>
              <a:t>dsu = 1 </a:t>
            </a:r>
            <a:r>
              <a:rPr lang="tr-TR" sz="1800" b="1">
                <a:solidFill>
                  <a:schemeClr val="accent2"/>
                </a:solidFill>
                <a:latin typeface="Arial Rounded MT Bold" pitchFamily="34" charset="0"/>
              </a:rPr>
              <a:t>g/cm3</a:t>
            </a:r>
            <a:endParaRPr lang="tr-TR" sz="1800" b="1">
              <a:solidFill>
                <a:schemeClr val="accent2"/>
              </a:solidFill>
            </a:endParaRPr>
          </a:p>
        </p:txBody>
      </p:sp>
      <p:sp>
        <p:nvSpPr>
          <p:cNvPr id="30725" name="Text Box 28"/>
          <p:cNvSpPr txBox="1">
            <a:spLocks noChangeArrowheads="1"/>
          </p:cNvSpPr>
          <p:nvPr/>
        </p:nvSpPr>
        <p:spPr bwMode="auto">
          <a:xfrm>
            <a:off x="4643438" y="3625850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800" b="1">
                <a:solidFill>
                  <a:schemeClr val="accent2"/>
                </a:solidFill>
              </a:rPr>
              <a:t>dciva = </a:t>
            </a:r>
            <a:r>
              <a:rPr lang="tr-TR" sz="1800" b="1">
                <a:solidFill>
                  <a:schemeClr val="accent2"/>
                </a:solidFill>
                <a:latin typeface="Arial Rounded MT Bold" pitchFamily="34" charset="0"/>
              </a:rPr>
              <a:t>13.6 g/</a:t>
            </a:r>
            <a:r>
              <a:rPr lang="tr-TR" sz="2000" b="1">
                <a:solidFill>
                  <a:schemeClr val="accent2"/>
                </a:solidFill>
                <a:latin typeface="Arial Rounded MT Bold" pitchFamily="34" charset="0"/>
              </a:rPr>
              <a:t>cm</a:t>
            </a:r>
            <a:r>
              <a:rPr lang="tr-TR" sz="2000" b="1" baseline="30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endParaRPr lang="tr-TR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idx="1"/>
          </p:nvPr>
        </p:nvSpPr>
        <p:spPr>
          <a:xfrm>
            <a:off x="500063" y="4221163"/>
            <a:ext cx="8643937" cy="16573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3200" dirty="0" smtClean="0">
                <a:solidFill>
                  <a:srgbClr val="F13009"/>
                </a:solidFill>
                <a:latin typeface="Arial Rounded MT Bold" pitchFamily="34" charset="0"/>
              </a:rPr>
              <a:t>Sıvı basıncı, sıvının yoğunluğu ile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3200" dirty="0" smtClean="0">
                <a:solidFill>
                  <a:srgbClr val="F13009"/>
                </a:solidFill>
                <a:latin typeface="Arial Rounded MT Bold" pitchFamily="34" charset="0"/>
              </a:rPr>
              <a:t>doğru orantılıdır. 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“Yoğunluk arttıkça sıvı basıncı artar”</a:t>
            </a:r>
          </a:p>
        </p:txBody>
      </p:sp>
      <p:grpSp>
        <p:nvGrpSpPr>
          <p:cNvPr id="27651" name="Group 23"/>
          <p:cNvGrpSpPr>
            <a:grpSpLocks/>
          </p:cNvGrpSpPr>
          <p:nvPr/>
        </p:nvGrpSpPr>
        <p:grpSpPr bwMode="auto">
          <a:xfrm>
            <a:off x="2195513" y="692150"/>
            <a:ext cx="5257800" cy="2514600"/>
            <a:chOff x="1152" y="720"/>
            <a:chExt cx="3312" cy="1584"/>
          </a:xfrm>
        </p:grpSpPr>
        <p:grpSp>
          <p:nvGrpSpPr>
            <p:cNvPr id="27654" name="Group 9"/>
            <p:cNvGrpSpPr>
              <a:grpSpLocks/>
            </p:cNvGrpSpPr>
            <p:nvPr/>
          </p:nvGrpSpPr>
          <p:grpSpPr bwMode="auto">
            <a:xfrm>
              <a:off x="1152" y="720"/>
              <a:ext cx="1295" cy="1584"/>
              <a:chOff x="1487" y="960"/>
              <a:chExt cx="960" cy="1296"/>
            </a:xfrm>
          </p:grpSpPr>
          <p:sp>
            <p:nvSpPr>
              <p:cNvPr id="27662" name="AutoShape 7"/>
              <p:cNvSpPr>
                <a:spLocks noChangeArrowheads="1"/>
              </p:cNvSpPr>
              <p:nvPr/>
            </p:nvSpPr>
            <p:spPr bwMode="auto">
              <a:xfrm>
                <a:off x="1487" y="1104"/>
                <a:ext cx="959" cy="1152"/>
              </a:xfrm>
              <a:prstGeom prst="can">
                <a:avLst>
                  <a:gd name="adj" fmla="val 30031"/>
                </a:avLst>
              </a:prstGeom>
              <a:solidFill>
                <a:srgbClr val="0000FF"/>
              </a:solidFill>
              <a:ln w="762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  <p:sp>
            <p:nvSpPr>
              <p:cNvPr id="27663" name="AutoShape 8"/>
              <p:cNvSpPr>
                <a:spLocks noChangeArrowheads="1"/>
              </p:cNvSpPr>
              <p:nvPr/>
            </p:nvSpPr>
            <p:spPr bwMode="auto">
              <a:xfrm>
                <a:off x="1488" y="960"/>
                <a:ext cx="959" cy="432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762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r-TR" sz="2400" u="sng">
                  <a:latin typeface="Times New Roman" pitchFamily="18" charset="0"/>
                </a:endParaRPr>
              </a:p>
            </p:txBody>
          </p:sp>
        </p:grpSp>
        <p:sp>
          <p:nvSpPr>
            <p:cNvPr id="27655" name="AutoShape 11"/>
            <p:cNvSpPr>
              <a:spLocks noChangeArrowheads="1"/>
            </p:cNvSpPr>
            <p:nvPr/>
          </p:nvSpPr>
          <p:spPr bwMode="auto">
            <a:xfrm>
              <a:off x="3120" y="891"/>
              <a:ext cx="1343" cy="1365"/>
            </a:xfrm>
            <a:prstGeom prst="can">
              <a:avLst>
                <a:gd name="adj" fmla="val 25410"/>
              </a:avLst>
            </a:prstGeom>
            <a:solidFill>
              <a:srgbClr val="003366"/>
            </a:solidFill>
            <a:ln w="762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r-TR" sz="2400" u="sng">
                <a:latin typeface="Times New Roman" pitchFamily="18" charset="0"/>
              </a:endParaRPr>
            </a:p>
          </p:txBody>
        </p:sp>
        <p:sp>
          <p:nvSpPr>
            <p:cNvPr id="27656" name="AutoShape 12"/>
            <p:cNvSpPr>
              <a:spLocks noChangeArrowheads="1"/>
            </p:cNvSpPr>
            <p:nvPr/>
          </p:nvSpPr>
          <p:spPr bwMode="auto">
            <a:xfrm>
              <a:off x="3121" y="720"/>
              <a:ext cx="1343" cy="51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762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r-TR" sz="2400" u="sng">
                <a:latin typeface="Times New Roman" pitchFamily="18" charset="0"/>
              </a:endParaRPr>
            </a:p>
          </p:txBody>
        </p:sp>
        <p:grpSp>
          <p:nvGrpSpPr>
            <p:cNvPr id="27657" name="Group 29"/>
            <p:cNvGrpSpPr>
              <a:grpSpLocks/>
            </p:cNvGrpSpPr>
            <p:nvPr/>
          </p:nvGrpSpPr>
          <p:grpSpPr bwMode="auto">
            <a:xfrm>
              <a:off x="1536" y="806"/>
              <a:ext cx="2688" cy="1498"/>
              <a:chOff x="1536" y="806"/>
              <a:chExt cx="2688" cy="1498"/>
            </a:xfrm>
          </p:grpSpPr>
          <p:sp>
            <p:nvSpPr>
              <p:cNvPr id="27658" name="Line 20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0" cy="1200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7659" name="Text Box 22"/>
              <p:cNvSpPr txBox="1">
                <a:spLocks noChangeArrowheads="1"/>
              </p:cNvSpPr>
              <p:nvPr/>
            </p:nvSpPr>
            <p:spPr bwMode="auto">
              <a:xfrm>
                <a:off x="2544" y="1459"/>
                <a:ext cx="288" cy="365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r-TR" sz="3200" b="1">
                    <a:latin typeface="Times New Roman" pitchFamily="18" charset="0"/>
                  </a:rPr>
                  <a:t>h</a:t>
                </a: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27660" name="Text Box 23"/>
              <p:cNvSpPr txBox="1">
                <a:spLocks noChangeArrowheads="1"/>
              </p:cNvSpPr>
              <p:nvPr/>
            </p:nvSpPr>
            <p:spPr bwMode="auto">
              <a:xfrm>
                <a:off x="1536" y="816"/>
                <a:ext cx="528" cy="442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r-TR" sz="4000" b="1">
                    <a:latin typeface="Times New Roman" pitchFamily="18" charset="0"/>
                  </a:rPr>
                  <a:t>Su</a:t>
                </a: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27661" name="Text Box 24"/>
              <p:cNvSpPr txBox="1">
                <a:spLocks noChangeArrowheads="1"/>
              </p:cNvSpPr>
              <p:nvPr/>
            </p:nvSpPr>
            <p:spPr bwMode="auto">
              <a:xfrm>
                <a:off x="3408" y="806"/>
                <a:ext cx="816" cy="442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r-TR" sz="4000" b="1">
                    <a:latin typeface="Times New Roman" pitchFamily="18" charset="0"/>
                  </a:rPr>
                  <a:t>Civa</a:t>
                </a:r>
                <a:endParaRPr lang="tr-T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8402" name="WordArt 34"/>
          <p:cNvSpPr>
            <a:spLocks noChangeArrowheads="1" noChangeShapeType="1" noTextEdit="1"/>
          </p:cNvSpPr>
          <p:nvPr/>
        </p:nvSpPr>
        <p:spPr bwMode="auto">
          <a:xfrm>
            <a:off x="5292725" y="1628775"/>
            <a:ext cx="2986088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Basınç fazla</a:t>
            </a:r>
          </a:p>
        </p:txBody>
      </p:sp>
      <p:sp>
        <p:nvSpPr>
          <p:cNvPr id="58403" name="WordArt 35"/>
          <p:cNvSpPr>
            <a:spLocks noChangeArrowheads="1" noChangeShapeType="1" noTextEdit="1"/>
          </p:cNvSpPr>
          <p:nvPr/>
        </p:nvSpPr>
        <p:spPr bwMode="auto">
          <a:xfrm>
            <a:off x="1835150" y="1844675"/>
            <a:ext cx="24098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Basınç az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402" grpId="0" animBg="1"/>
      <p:bldP spid="584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5 İçerik Yer Tutucusu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0005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rgbClr val="F13009"/>
                </a:solidFill>
                <a:latin typeface="Arial Rounded MT Bold" pitchFamily="34" charset="0"/>
              </a:rPr>
              <a:t>Buna göre;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Sıvı içerisindeki bir noktadaki basınç;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o noktanın sıvı seviyesine olan uzaklığı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( derinlik) ve sıvının yoğunluğu ile doğru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orantılıdır.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tr-TR" sz="3200" b="1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rgbClr val="FF0000"/>
                </a:solidFill>
                <a:latin typeface="Arial Rounded MT Bold" pitchFamily="34" charset="0"/>
              </a:rPr>
              <a:t>Sıvı Basıncı;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chemeClr val="accent1"/>
                </a:solidFill>
                <a:latin typeface="Arial Rounded MT Bold" pitchFamily="34" charset="0"/>
              </a:rPr>
              <a:t>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b="1" dirty="0" smtClean="0">
                <a:solidFill>
                  <a:schemeClr val="accent1"/>
                </a:solidFill>
                <a:latin typeface="Arial Rounded MT Bold" pitchFamily="34" charset="0"/>
              </a:rPr>
              <a:t>                                  </a:t>
            </a:r>
            <a:endParaRPr lang="tr-TR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786183" y="3286124"/>
            <a:ext cx="39290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P = h . d . g </a:t>
            </a:r>
            <a:endParaRPr lang="tr-T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3779838" y="4551363"/>
            <a:ext cx="393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tr-TR" sz="2400" b="1">
                <a:solidFill>
                  <a:schemeClr val="accent1"/>
                </a:solidFill>
                <a:latin typeface="Arial Rounded MT Bold" pitchFamily="34" charset="0"/>
              </a:rPr>
              <a:t>Formülü ile  gösterilir.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1032"/>
          <p:cNvSpPr txBox="1">
            <a:spLocks noChangeArrowheads="1"/>
          </p:cNvSpPr>
          <p:nvPr/>
        </p:nvSpPr>
        <p:spPr bwMode="auto">
          <a:xfrm>
            <a:off x="1571625" y="3706813"/>
            <a:ext cx="2428875" cy="7080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000">
                <a:latin typeface="Arial Rounded MT Bold" pitchFamily="34" charset="0"/>
              </a:rPr>
              <a:t>Sıvı yüzeyine olan uzaklık</a:t>
            </a:r>
            <a:endParaRPr lang="tr-TR" sz="1600" u="sng">
              <a:latin typeface="Arial Rounded MT Bold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2017201" y="928670"/>
            <a:ext cx="42862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P = h . d . g   </a:t>
            </a:r>
            <a:endParaRPr lang="tr-T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Aşağı Ok"/>
          <p:cNvSpPr/>
          <p:nvPr/>
        </p:nvSpPr>
        <p:spPr>
          <a:xfrm rot="1209622" flipH="1">
            <a:off x="3303588" y="1722438"/>
            <a:ext cx="93662" cy="1857375"/>
          </a:xfrm>
          <a:prstGeom prst="downArrow">
            <a:avLst>
              <a:gd name="adj1" fmla="val 50000"/>
              <a:gd name="adj2" fmla="val 381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12 Aşağı Ok"/>
          <p:cNvSpPr/>
          <p:nvPr/>
        </p:nvSpPr>
        <p:spPr>
          <a:xfrm flipH="1">
            <a:off x="4732338" y="1730375"/>
            <a:ext cx="120650" cy="1857375"/>
          </a:xfrm>
          <a:prstGeom prst="downArrow">
            <a:avLst>
              <a:gd name="adj1" fmla="val 50000"/>
              <a:gd name="adj2" fmla="val 381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13 Aşağı Ok"/>
          <p:cNvSpPr/>
          <p:nvPr/>
        </p:nvSpPr>
        <p:spPr>
          <a:xfrm rot="16200000" flipH="1">
            <a:off x="6744494" y="862807"/>
            <a:ext cx="53975" cy="1506537"/>
          </a:xfrm>
          <a:prstGeom prst="downArrow">
            <a:avLst>
              <a:gd name="adj1" fmla="val 50000"/>
              <a:gd name="adj2" fmla="val 381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14 Aşağı Ok"/>
          <p:cNvSpPr/>
          <p:nvPr/>
        </p:nvSpPr>
        <p:spPr>
          <a:xfrm rot="3225373" flipH="1">
            <a:off x="1481138" y="1306513"/>
            <a:ext cx="180975" cy="1857375"/>
          </a:xfrm>
          <a:prstGeom prst="downArrow">
            <a:avLst>
              <a:gd name="adj1" fmla="val 50000"/>
              <a:gd name="adj2" fmla="val 381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>
            <a:spLocks noChangeArrowheads="1"/>
          </p:cNvSpPr>
          <p:nvPr/>
        </p:nvSpPr>
        <p:spPr bwMode="auto">
          <a:xfrm>
            <a:off x="0" y="3000375"/>
            <a:ext cx="1285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600"/>
              <a:t>Basınç</a:t>
            </a:r>
          </a:p>
        </p:txBody>
      </p:sp>
      <p:sp>
        <p:nvSpPr>
          <p:cNvPr id="18" name="17 Metin kutusu"/>
          <p:cNvSpPr txBox="1">
            <a:spLocks noChangeArrowheads="1"/>
          </p:cNvSpPr>
          <p:nvPr/>
        </p:nvSpPr>
        <p:spPr bwMode="auto">
          <a:xfrm>
            <a:off x="4160838" y="3716338"/>
            <a:ext cx="164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Sıvının yoğunluğu (gr/cm</a:t>
            </a:r>
            <a:r>
              <a:rPr lang="tr-TR" sz="2400" b="1" baseline="30000"/>
              <a:t>3</a:t>
            </a:r>
            <a:r>
              <a:rPr lang="tr-TR" sz="2400"/>
              <a:t>)</a:t>
            </a:r>
          </a:p>
        </p:txBody>
      </p:sp>
      <p:sp>
        <p:nvSpPr>
          <p:cNvPr id="20" name="19 Metin kutusu"/>
          <p:cNvSpPr txBox="1">
            <a:spLocks noChangeArrowheads="1"/>
          </p:cNvSpPr>
          <p:nvPr/>
        </p:nvSpPr>
        <p:spPr bwMode="auto">
          <a:xfrm>
            <a:off x="7286625" y="1714500"/>
            <a:ext cx="12858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600"/>
              <a:t>Yer çekimi ivmesi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12" grpId="0" animBg="1"/>
      <p:bldP spid="13" grpId="0" animBg="1"/>
      <p:bldP spid="14" grpId="0" animBg="1"/>
      <p:bldP spid="15" grpId="0" animBg="1"/>
      <p:bldP spid="17" grpId="0" build="p"/>
      <p:bldP spid="18" grpId="0" build="p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/>
          </p:cNvSpPr>
          <p:nvPr/>
        </p:nvSpPr>
        <p:spPr bwMode="auto">
          <a:xfrm>
            <a:off x="468313" y="500063"/>
            <a:ext cx="81359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600">
                <a:solidFill>
                  <a:schemeClr val="accent1"/>
                </a:solidFill>
                <a:latin typeface="Arial Rounded MT Bold" pitchFamily="34" charset="0"/>
              </a:rPr>
              <a:t>  Sıvılar </a:t>
            </a:r>
            <a:r>
              <a:rPr lang="tr-TR" sz="3600">
                <a:solidFill>
                  <a:srgbClr val="FF0000"/>
                </a:solidFill>
                <a:latin typeface="Arial Rounded MT Bold" pitchFamily="34" charset="0"/>
              </a:rPr>
              <a:t>Basıncı</a:t>
            </a:r>
            <a:r>
              <a:rPr lang="tr-TR" sz="3600">
                <a:solidFill>
                  <a:schemeClr val="accent1"/>
                </a:solidFill>
                <a:latin typeface="Arial Rounded MT Bold" pitchFamily="34" charset="0"/>
              </a:rPr>
              <a:t> her yönde iletir……</a:t>
            </a:r>
            <a:endParaRPr lang="tr-TR" sz="360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30723" name="Picture 13" descr="ba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36663"/>
            <a:ext cx="54657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9"/>
          <p:cNvGrpSpPr>
            <a:grpSpLocks/>
          </p:cNvGrpSpPr>
          <p:nvPr/>
        </p:nvGrpSpPr>
        <p:grpSpPr bwMode="auto">
          <a:xfrm>
            <a:off x="5795963" y="260350"/>
            <a:ext cx="2870200" cy="4560888"/>
            <a:chOff x="1344" y="-96"/>
            <a:chExt cx="2448" cy="4176"/>
          </a:xfrm>
        </p:grpSpPr>
        <p:grpSp>
          <p:nvGrpSpPr>
            <p:cNvPr id="31751" name="Group 10"/>
            <p:cNvGrpSpPr>
              <a:grpSpLocks/>
            </p:cNvGrpSpPr>
            <p:nvPr/>
          </p:nvGrpSpPr>
          <p:grpSpPr bwMode="auto">
            <a:xfrm>
              <a:off x="2064" y="192"/>
              <a:ext cx="1104" cy="3072"/>
              <a:chOff x="2064" y="192"/>
              <a:chExt cx="1104" cy="3072"/>
            </a:xfrm>
          </p:grpSpPr>
          <p:sp>
            <p:nvSpPr>
              <p:cNvPr id="31763" name="Rectangle 11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576" cy="720"/>
              </a:xfrm>
              <a:prstGeom prst="rect">
                <a:avLst/>
              </a:prstGeom>
              <a:solidFill>
                <a:srgbClr val="0000FF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64" name="Rectangle 12"/>
              <p:cNvSpPr>
                <a:spLocks noChangeArrowheads="1"/>
              </p:cNvSpPr>
              <p:nvPr/>
            </p:nvSpPr>
            <p:spPr bwMode="auto">
              <a:xfrm>
                <a:off x="2352" y="192"/>
                <a:ext cx="576" cy="960"/>
              </a:xfrm>
              <a:prstGeom prst="rect">
                <a:avLst/>
              </a:prstGeom>
              <a:solidFill>
                <a:srgbClr val="0000FF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65" name="Oval 13"/>
              <p:cNvSpPr>
                <a:spLocks noChangeArrowheads="1"/>
              </p:cNvSpPr>
              <p:nvPr/>
            </p:nvSpPr>
            <p:spPr bwMode="auto">
              <a:xfrm>
                <a:off x="2064" y="2016"/>
                <a:ext cx="1104" cy="1248"/>
              </a:xfrm>
              <a:prstGeom prst="ellipse">
                <a:avLst/>
              </a:prstGeom>
              <a:solidFill>
                <a:srgbClr val="0000FF"/>
              </a:solidFill>
              <a:ln w="190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66" name="Rectangle 14"/>
              <p:cNvSpPr>
                <a:spLocks noChangeArrowheads="1"/>
              </p:cNvSpPr>
              <p:nvPr/>
            </p:nvSpPr>
            <p:spPr bwMode="auto">
              <a:xfrm>
                <a:off x="2544" y="1872"/>
                <a:ext cx="144" cy="240"/>
              </a:xfrm>
              <a:prstGeom prst="rect">
                <a:avLst/>
              </a:prstGeom>
              <a:solidFill>
                <a:srgbClr val="0000FF"/>
              </a:solidFill>
              <a:ln w="635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1752" name="Group 15"/>
            <p:cNvGrpSpPr>
              <a:grpSpLocks/>
            </p:cNvGrpSpPr>
            <p:nvPr/>
          </p:nvGrpSpPr>
          <p:grpSpPr bwMode="auto">
            <a:xfrm>
              <a:off x="2256" y="-96"/>
              <a:ext cx="768" cy="1104"/>
              <a:chOff x="2256" y="-48"/>
              <a:chExt cx="768" cy="1104"/>
            </a:xfrm>
          </p:grpSpPr>
          <p:sp>
            <p:nvSpPr>
              <p:cNvPr id="31759" name="Line 16"/>
              <p:cNvSpPr>
                <a:spLocks noChangeShapeType="1"/>
              </p:cNvSpPr>
              <p:nvPr/>
            </p:nvSpPr>
            <p:spPr bwMode="auto">
              <a:xfrm>
                <a:off x="2352" y="1056"/>
                <a:ext cx="576" cy="0"/>
              </a:xfrm>
              <a:prstGeom prst="line">
                <a:avLst/>
              </a:prstGeom>
              <a:noFill/>
              <a:ln w="3810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31760" name="Group 17"/>
              <p:cNvGrpSpPr>
                <a:grpSpLocks/>
              </p:cNvGrpSpPr>
              <p:nvPr/>
            </p:nvGrpSpPr>
            <p:grpSpPr bwMode="auto">
              <a:xfrm>
                <a:off x="2256" y="-48"/>
                <a:ext cx="768" cy="1104"/>
                <a:chOff x="2208" y="-48"/>
                <a:chExt cx="768" cy="1104"/>
              </a:xfrm>
            </p:grpSpPr>
            <p:sp>
              <p:nvSpPr>
                <p:cNvPr id="31761" name="Line 18"/>
                <p:cNvSpPr>
                  <a:spLocks noChangeShapeType="1"/>
                </p:cNvSpPr>
                <p:nvPr/>
              </p:nvSpPr>
              <p:spPr bwMode="auto">
                <a:xfrm>
                  <a:off x="2592" y="-48"/>
                  <a:ext cx="0" cy="1104"/>
                </a:xfrm>
                <a:prstGeom prst="line">
                  <a:avLst/>
                </a:prstGeom>
                <a:noFill/>
                <a:ln w="1905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762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0"/>
                  <a:ext cx="768" cy="0"/>
                </a:xfrm>
                <a:prstGeom prst="line">
                  <a:avLst/>
                </a:prstGeom>
                <a:noFill/>
                <a:ln w="1905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31753" name="Group 20"/>
            <p:cNvGrpSpPr>
              <a:grpSpLocks/>
            </p:cNvGrpSpPr>
            <p:nvPr/>
          </p:nvGrpSpPr>
          <p:grpSpPr bwMode="auto">
            <a:xfrm>
              <a:off x="1344" y="2160"/>
              <a:ext cx="2448" cy="1920"/>
              <a:chOff x="1344" y="2160"/>
              <a:chExt cx="2448" cy="1920"/>
            </a:xfrm>
          </p:grpSpPr>
          <p:sp>
            <p:nvSpPr>
              <p:cNvPr id="31754" name="Arc 21"/>
              <p:cNvSpPr>
                <a:spLocks/>
              </p:cNvSpPr>
              <p:nvPr/>
            </p:nvSpPr>
            <p:spPr bwMode="auto">
              <a:xfrm>
                <a:off x="2928" y="2160"/>
                <a:ext cx="768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55" name="Arc 22"/>
              <p:cNvSpPr>
                <a:spLocks/>
              </p:cNvSpPr>
              <p:nvPr/>
            </p:nvSpPr>
            <p:spPr bwMode="auto">
              <a:xfrm rot="5400000">
                <a:off x="1536" y="2112"/>
                <a:ext cx="768" cy="864"/>
              </a:xfrm>
              <a:custGeom>
                <a:avLst/>
                <a:gdLst>
                  <a:gd name="T0" fmla="*/ 0 w 21600"/>
                  <a:gd name="T1" fmla="*/ 0 h 21744"/>
                  <a:gd name="T2" fmla="*/ 0 w 21600"/>
                  <a:gd name="T3" fmla="*/ 0 h 21744"/>
                  <a:gd name="T4" fmla="*/ 0 w 21600"/>
                  <a:gd name="T5" fmla="*/ 0 h 2174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44"/>
                  <a:gd name="T11" fmla="*/ 21600 w 21600"/>
                  <a:gd name="T12" fmla="*/ 21744 h 21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44" fill="none" extrusionOk="0">
                    <a:moveTo>
                      <a:pt x="18686" y="21743"/>
                    </a:moveTo>
                    <a:cubicBezTo>
                      <a:pt x="7981" y="20286"/>
                      <a:pt x="0" y="11144"/>
                      <a:pt x="0" y="341"/>
                    </a:cubicBezTo>
                    <a:cubicBezTo>
                      <a:pt x="-1" y="227"/>
                      <a:pt x="0" y="113"/>
                      <a:pt x="2" y="-1"/>
                    </a:cubicBezTo>
                  </a:path>
                  <a:path w="21600" h="21744" stroke="0" extrusionOk="0">
                    <a:moveTo>
                      <a:pt x="18686" y="21743"/>
                    </a:moveTo>
                    <a:cubicBezTo>
                      <a:pt x="7981" y="20286"/>
                      <a:pt x="0" y="11144"/>
                      <a:pt x="0" y="341"/>
                    </a:cubicBezTo>
                    <a:cubicBezTo>
                      <a:pt x="-1" y="227"/>
                      <a:pt x="0" y="113"/>
                      <a:pt x="2" y="-1"/>
                    </a:cubicBezTo>
                    <a:lnTo>
                      <a:pt x="21600" y="341"/>
                    </a:lnTo>
                    <a:lnTo>
                      <a:pt x="18686" y="21743"/>
                    </a:lnTo>
                    <a:close/>
                  </a:path>
                </a:pathLst>
              </a:custGeom>
              <a:noFill/>
              <a:ln w="1905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56" name="Line 23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0" cy="816"/>
              </a:xfrm>
              <a:prstGeom prst="line">
                <a:avLst/>
              </a:prstGeom>
              <a:noFill/>
              <a:ln w="1905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57" name="Arc 24"/>
              <p:cNvSpPr>
                <a:spLocks/>
              </p:cNvSpPr>
              <p:nvPr/>
            </p:nvSpPr>
            <p:spPr bwMode="auto">
              <a:xfrm>
                <a:off x="3024" y="2880"/>
                <a:ext cx="768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58" name="Arc 25"/>
              <p:cNvSpPr>
                <a:spLocks/>
              </p:cNvSpPr>
              <p:nvPr/>
            </p:nvSpPr>
            <p:spPr bwMode="auto">
              <a:xfrm rot="5400000">
                <a:off x="1392" y="2832"/>
                <a:ext cx="768" cy="864"/>
              </a:xfrm>
              <a:custGeom>
                <a:avLst/>
                <a:gdLst>
                  <a:gd name="T0" fmla="*/ 0 w 21600"/>
                  <a:gd name="T1" fmla="*/ 0 h 21744"/>
                  <a:gd name="T2" fmla="*/ 0 w 21600"/>
                  <a:gd name="T3" fmla="*/ 0 h 21744"/>
                  <a:gd name="T4" fmla="*/ 0 w 21600"/>
                  <a:gd name="T5" fmla="*/ 0 h 2174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44"/>
                  <a:gd name="T11" fmla="*/ 21600 w 21600"/>
                  <a:gd name="T12" fmla="*/ 21744 h 21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44" fill="none" extrusionOk="0">
                    <a:moveTo>
                      <a:pt x="18686" y="21743"/>
                    </a:moveTo>
                    <a:cubicBezTo>
                      <a:pt x="7981" y="20286"/>
                      <a:pt x="0" y="11144"/>
                      <a:pt x="0" y="341"/>
                    </a:cubicBezTo>
                    <a:cubicBezTo>
                      <a:pt x="-1" y="227"/>
                      <a:pt x="0" y="113"/>
                      <a:pt x="2" y="-1"/>
                    </a:cubicBezTo>
                  </a:path>
                  <a:path w="21600" h="21744" stroke="0" extrusionOk="0">
                    <a:moveTo>
                      <a:pt x="18686" y="21743"/>
                    </a:moveTo>
                    <a:cubicBezTo>
                      <a:pt x="7981" y="20286"/>
                      <a:pt x="0" y="11144"/>
                      <a:pt x="0" y="341"/>
                    </a:cubicBezTo>
                    <a:cubicBezTo>
                      <a:pt x="-1" y="227"/>
                      <a:pt x="0" y="113"/>
                      <a:pt x="2" y="-1"/>
                    </a:cubicBezTo>
                    <a:lnTo>
                      <a:pt x="21600" y="341"/>
                    </a:lnTo>
                    <a:lnTo>
                      <a:pt x="18686" y="21743"/>
                    </a:lnTo>
                    <a:close/>
                  </a:path>
                </a:pathLst>
              </a:custGeom>
              <a:noFill/>
              <a:ln w="1905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36867" name="Rectangle 27"/>
          <p:cNvSpPr>
            <a:spLocks/>
          </p:cNvSpPr>
          <p:nvPr/>
        </p:nvSpPr>
        <p:spPr bwMode="auto">
          <a:xfrm>
            <a:off x="323850" y="642938"/>
            <a:ext cx="5040313" cy="3857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3800" u="sng" dirty="0">
                <a:solidFill>
                  <a:srgbClr val="FF0000"/>
                </a:solidFill>
                <a:latin typeface="Arial Rounded MT Bold" pitchFamily="34" charset="0"/>
              </a:rPr>
              <a:t>Sıvılar</a:t>
            </a:r>
            <a:r>
              <a:rPr lang="tr-TR" sz="3800" u="sng" dirty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tr-TR" sz="3800" dirty="0">
                <a:solidFill>
                  <a:schemeClr val="accent1"/>
                </a:solidFill>
                <a:latin typeface="Arial Rounded MT Bold" pitchFamily="34" charset="0"/>
              </a:rPr>
              <a:t>ve</a:t>
            </a:r>
            <a:r>
              <a:rPr lang="tr-TR" sz="3800" u="sng" dirty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tr-TR" sz="3800" u="sng" dirty="0">
                <a:solidFill>
                  <a:srgbClr val="FF0000"/>
                </a:solidFill>
                <a:latin typeface="Arial Rounded MT Bold" pitchFamily="34" charset="0"/>
              </a:rPr>
              <a:t>gazlar</a:t>
            </a:r>
          </a:p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3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Uygulanan kuvvet ile oluşan basıncı her doğrultuda aynı büyüklükte iletir.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-49213"/>
            <a:ext cx="3986212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9"/>
          <p:cNvSpPr>
            <a:spLocks/>
          </p:cNvSpPr>
          <p:nvPr/>
        </p:nvSpPr>
        <p:spPr bwMode="auto">
          <a:xfrm>
            <a:off x="98425" y="4652963"/>
            <a:ext cx="7104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Bu kurala </a:t>
            </a:r>
            <a:r>
              <a:rPr lang="tr-TR" sz="4000">
                <a:solidFill>
                  <a:srgbClr val="F13009"/>
                </a:solidFill>
                <a:latin typeface="Arial Rounded MT Bold" pitchFamily="34" charset="0"/>
              </a:rPr>
              <a:t>Pascal kanunu</a:t>
            </a: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           					denir.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 rot="-749445">
            <a:off x="4040188" y="2954338"/>
            <a:ext cx="51831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600">
                <a:solidFill>
                  <a:srgbClr val="F13009"/>
                </a:solidFill>
                <a:latin typeface="Arial Rounded MT Bold" pitchFamily="34" charset="0"/>
              </a:rPr>
              <a:t>Deliklerden su aynı hızla fışkırır.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624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/>
          </p:cNvSpPr>
          <p:nvPr/>
        </p:nvSpPr>
        <p:spPr bwMode="auto">
          <a:xfrm>
            <a:off x="2987675" y="5084763"/>
            <a:ext cx="49688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Pascal Kanunu ilkesine göre çalışır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>
              <a:solidFill>
                <a:srgbClr val="F13009"/>
              </a:solidFill>
              <a:latin typeface="Arial Rounded MT Bold" pitchFamily="34" charset="0"/>
            </a:endParaRPr>
          </a:p>
        </p:txBody>
      </p:sp>
      <p:pic>
        <p:nvPicPr>
          <p:cNvPr id="4" name="3 Resim" descr="hidrolik fren siste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8268256" cy="476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643063" y="857250"/>
            <a:ext cx="5981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0000"/>
                </a:solidFill>
                <a:latin typeface="Arial Rounded MT Bold" pitchFamily="34" charset="0"/>
              </a:rPr>
              <a:t>Arabanın fren sistemini </a:t>
            </a:r>
          </a:p>
          <a:p>
            <a:pPr>
              <a:defRPr/>
            </a:pPr>
            <a:r>
              <a:rPr lang="tr-TR" sz="3600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Sıvıların basıncı iletmesini</a:t>
            </a:r>
            <a:r>
              <a:rPr lang="tr-TR" sz="3600" dirty="0">
                <a:solidFill>
                  <a:srgbClr val="FF0000"/>
                </a:solidFill>
                <a:latin typeface="Arial Rounded MT Bold" pitchFamily="34" charset="0"/>
              </a:rPr>
              <a:t>) </a:t>
            </a:r>
          </a:p>
          <a:p>
            <a:pPr>
              <a:defRPr/>
            </a:pPr>
            <a:r>
              <a:rPr lang="tr-TR" sz="3600" dirty="0">
                <a:solidFill>
                  <a:srgbClr val="FF0000"/>
                </a:solidFill>
                <a:latin typeface="Arial Rounded MT Bold" pitchFamily="34" charset="0"/>
              </a:rPr>
              <a:t>animasyonda görelim…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" name="4 Gülen Yüz">
            <a:hlinkClick r:id="rId2" action="ppaction://hlinkfile"/>
          </p:cNvPr>
          <p:cNvSpPr/>
          <p:nvPr/>
        </p:nvSpPr>
        <p:spPr>
          <a:xfrm>
            <a:off x="3857625" y="3429000"/>
            <a:ext cx="857250" cy="10001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sahikaic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429125" y="785813"/>
            <a:ext cx="4714875" cy="4429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4400" dirty="0" smtClean="0">
                <a:solidFill>
                  <a:schemeClr val="accent1"/>
                </a:solidFill>
                <a:latin typeface="Arial Rounded MT Bold" pitchFamily="34" charset="0"/>
              </a:rPr>
              <a:t>  Dalgıçlar su içine,   	denize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4400" dirty="0" smtClean="0">
                <a:solidFill>
                  <a:schemeClr val="accent1"/>
                </a:solidFill>
                <a:latin typeface="Arial Rounded MT Bold" pitchFamily="34" charset="0"/>
              </a:rPr>
              <a:t>  Tüpsüz ve özel kıyafetsiz fazla dalamazlar. Bunun nedeni sizce ne olabilir?</a:t>
            </a:r>
          </a:p>
        </p:txBody>
      </p:sp>
      <p:pic>
        <p:nvPicPr>
          <p:cNvPr id="6" name="5 Resim" descr="serbest-dalış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4740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asc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3911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 rot="-720406">
            <a:off x="3059113" y="2133600"/>
            <a:ext cx="30083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13009"/>
                </a:solidFill>
                <a:latin typeface="Arial Rounded MT Bold" pitchFamily="34" charset="0"/>
              </a:rPr>
              <a:t>PASCAL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/>
          </p:cNvSpPr>
          <p:nvPr/>
        </p:nvSpPr>
        <p:spPr bwMode="auto">
          <a:xfrm>
            <a:off x="250825" y="260350"/>
            <a:ext cx="8642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800">
                <a:solidFill>
                  <a:srgbClr val="F13009"/>
                </a:solidFill>
                <a:latin typeface="Arial Rounded MT Bold" pitchFamily="34" charset="0"/>
              </a:rPr>
              <a:t>Sıvıların basıncı aynen iletme özelliklerinden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800">
                <a:solidFill>
                  <a:srgbClr val="F13009"/>
                </a:solidFill>
                <a:latin typeface="Arial Rounded MT Bold" pitchFamily="34" charset="0"/>
              </a:rPr>
              <a:t>Faydalanılarak yapılır.</a:t>
            </a:r>
          </a:p>
        </p:txBody>
      </p:sp>
      <p:pic>
        <p:nvPicPr>
          <p:cNvPr id="70661" name="Picture 5" descr="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056437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500063"/>
            <a:ext cx="2200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0"/>
          <p:cNvSpPr>
            <a:spLocks/>
          </p:cNvSpPr>
          <p:nvPr/>
        </p:nvSpPr>
        <p:spPr bwMode="auto">
          <a:xfrm>
            <a:off x="2428875" y="0"/>
            <a:ext cx="635793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Bileşik kaplar           U   Boruları</a:t>
            </a:r>
          </a:p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>
              <a:solidFill>
                <a:srgbClr val="F13009"/>
              </a:solidFill>
              <a:latin typeface="Arial Rounded MT Bold" pitchFamily="34" charset="0"/>
            </a:endParaRPr>
          </a:p>
        </p:txBody>
      </p:sp>
      <p:pic>
        <p:nvPicPr>
          <p:cNvPr id="36868" name="9 Resim" descr="31eWeKhCQ2L._SX342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571500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11"/>
          <p:cNvSpPr>
            <a:spLocks/>
          </p:cNvSpPr>
          <p:nvPr/>
        </p:nvSpPr>
        <p:spPr bwMode="auto">
          <a:xfrm>
            <a:off x="431800" y="4214813"/>
            <a:ext cx="8712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 b="1">
                <a:solidFill>
                  <a:schemeClr val="accent2"/>
                </a:solidFill>
                <a:latin typeface="Arial Rounded MT Bold" pitchFamily="34" charset="0"/>
              </a:rPr>
              <a:t>U borusunun kol sayısı arttırılarak yapılan aletlere </a:t>
            </a:r>
            <a:r>
              <a:rPr lang="tr-TR" sz="3200" b="1">
                <a:solidFill>
                  <a:srgbClr val="F13009"/>
                </a:solidFill>
                <a:latin typeface="Arial Rounded MT Bold" pitchFamily="34" charset="0"/>
              </a:rPr>
              <a:t>Bileşik kap</a:t>
            </a:r>
            <a:r>
              <a:rPr lang="tr-TR" sz="3200" b="1">
                <a:solidFill>
                  <a:schemeClr val="accent2"/>
                </a:solidFill>
                <a:latin typeface="Arial Rounded MT Bold" pitchFamily="34" charset="0"/>
              </a:rPr>
              <a:t> denir. Böyle bir kaba sıvı konulursa, her iki kaptaki sıvı seviyesi aynı olur. 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 b="1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85750" y="214313"/>
            <a:ext cx="22145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dirty="0"/>
              <a:t>!!!! Dikkat !!!!</a:t>
            </a:r>
          </a:p>
          <a:p>
            <a:pPr algn="ctr">
              <a:defRPr/>
            </a:pPr>
            <a:r>
              <a:rPr lang="tr-TR" sz="2800" dirty="0">
                <a:solidFill>
                  <a:srgbClr val="FF0000"/>
                </a:solidFill>
              </a:rPr>
              <a:t>Borunun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cinsi</a:t>
            </a:r>
            <a:r>
              <a:rPr lang="tr-TR" sz="2800" dirty="0">
                <a:solidFill>
                  <a:srgbClr val="FF0000"/>
                </a:solidFill>
              </a:rPr>
              <a:t>,</a:t>
            </a:r>
          </a:p>
          <a:p>
            <a:pPr algn="ctr"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duruşu</a:t>
            </a:r>
            <a:r>
              <a:rPr lang="tr-TR" sz="2800" dirty="0">
                <a:solidFill>
                  <a:srgbClr val="FF0000"/>
                </a:solidFill>
              </a:rPr>
              <a:t>,</a:t>
            </a:r>
          </a:p>
          <a:p>
            <a:pPr algn="ctr"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şekli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tr-TR" sz="2800" dirty="0">
                <a:solidFill>
                  <a:srgbClr val="FF0000"/>
                </a:solidFill>
              </a:rPr>
              <a:t>sıvı basıncını etkilemez.....</a:t>
            </a:r>
          </a:p>
        </p:txBody>
      </p:sp>
      <p:sp>
        <p:nvSpPr>
          <p:cNvPr id="7" name="6 Gülen Yüz">
            <a:hlinkClick r:id="rId4" action="ppaction://hlinkfile"/>
          </p:cNvPr>
          <p:cNvSpPr/>
          <p:nvPr/>
        </p:nvSpPr>
        <p:spPr>
          <a:xfrm>
            <a:off x="7929563" y="6072188"/>
            <a:ext cx="714375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295400" y="714375"/>
            <a:ext cx="7308850" cy="2927350"/>
            <a:chOff x="144" y="624"/>
            <a:chExt cx="4608" cy="2064"/>
          </a:xfrm>
        </p:grpSpPr>
        <p:grpSp>
          <p:nvGrpSpPr>
            <p:cNvPr id="37894" name="Group 39"/>
            <p:cNvGrpSpPr>
              <a:grpSpLocks/>
            </p:cNvGrpSpPr>
            <p:nvPr/>
          </p:nvGrpSpPr>
          <p:grpSpPr bwMode="auto">
            <a:xfrm>
              <a:off x="528" y="1152"/>
              <a:ext cx="2976" cy="1536"/>
              <a:chOff x="528" y="1152"/>
              <a:chExt cx="2976" cy="1536"/>
            </a:xfrm>
          </p:grpSpPr>
          <p:grpSp>
            <p:nvGrpSpPr>
              <p:cNvPr id="37908" name="Group 40"/>
              <p:cNvGrpSpPr>
                <a:grpSpLocks/>
              </p:cNvGrpSpPr>
              <p:nvPr/>
            </p:nvGrpSpPr>
            <p:grpSpPr bwMode="auto">
              <a:xfrm>
                <a:off x="528" y="1152"/>
                <a:ext cx="2976" cy="1536"/>
                <a:chOff x="528" y="816"/>
                <a:chExt cx="2976" cy="1536"/>
              </a:xfrm>
            </p:grpSpPr>
            <p:grpSp>
              <p:nvGrpSpPr>
                <p:cNvPr id="37910" name="Group 41"/>
                <p:cNvGrpSpPr>
                  <a:grpSpLocks/>
                </p:cNvGrpSpPr>
                <p:nvPr/>
              </p:nvGrpSpPr>
              <p:grpSpPr bwMode="auto">
                <a:xfrm>
                  <a:off x="528" y="1056"/>
                  <a:ext cx="2976" cy="1296"/>
                  <a:chOff x="528" y="1056"/>
                  <a:chExt cx="2976" cy="1296"/>
                </a:xfrm>
              </p:grpSpPr>
              <p:sp>
                <p:nvSpPr>
                  <p:cNvPr id="3792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200"/>
                    <a:ext cx="0" cy="1152"/>
                  </a:xfrm>
                  <a:prstGeom prst="line">
                    <a:avLst/>
                  </a:prstGeom>
                  <a:noFill/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352"/>
                    <a:ext cx="2976" cy="0"/>
                  </a:xfrm>
                  <a:prstGeom prst="line">
                    <a:avLst/>
                  </a:prstGeom>
                  <a:noFill/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200"/>
                    <a:ext cx="0" cy="768"/>
                  </a:xfrm>
                  <a:prstGeom prst="line">
                    <a:avLst/>
                  </a:prstGeom>
                  <a:noFill/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968"/>
                    <a:ext cx="1296" cy="0"/>
                  </a:xfrm>
                  <a:prstGeom prst="line">
                    <a:avLst/>
                  </a:prstGeom>
                  <a:noFill/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200"/>
                    <a:ext cx="0" cy="768"/>
                  </a:xfrm>
                  <a:prstGeom prst="line">
                    <a:avLst/>
                  </a:prstGeom>
                  <a:noFill/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1200"/>
                    <a:ext cx="0" cy="1152"/>
                  </a:xfrm>
                  <a:prstGeom prst="line">
                    <a:avLst/>
                  </a:prstGeom>
                  <a:noFill/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152"/>
                    <a:ext cx="528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792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056"/>
                    <a:ext cx="1152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37911" name="Group 50"/>
                <p:cNvGrpSpPr>
                  <a:grpSpLocks/>
                </p:cNvGrpSpPr>
                <p:nvPr/>
              </p:nvGrpSpPr>
              <p:grpSpPr bwMode="auto">
                <a:xfrm>
                  <a:off x="528" y="816"/>
                  <a:ext cx="2976" cy="1536"/>
                  <a:chOff x="528" y="816"/>
                  <a:chExt cx="2976" cy="1536"/>
                </a:xfrm>
              </p:grpSpPr>
              <p:grpSp>
                <p:nvGrpSpPr>
                  <p:cNvPr id="37912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768" y="1440"/>
                    <a:ext cx="2160" cy="912"/>
                    <a:chOff x="768" y="1440"/>
                    <a:chExt cx="2160" cy="912"/>
                  </a:xfrm>
                </p:grpSpPr>
                <p:sp>
                  <p:nvSpPr>
                    <p:cNvPr id="37917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1440"/>
                      <a:ext cx="0" cy="912"/>
                    </a:xfrm>
                    <a:prstGeom prst="line">
                      <a:avLst/>
                    </a:prstGeom>
                    <a:noFill/>
                    <a:ln w="8255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7918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2160"/>
                      <a:ext cx="1440" cy="0"/>
                    </a:xfrm>
                    <a:prstGeom prst="line">
                      <a:avLst/>
                    </a:prstGeom>
                    <a:noFill/>
                    <a:ln w="5715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7919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1440"/>
                      <a:ext cx="0" cy="912"/>
                    </a:xfrm>
                    <a:prstGeom prst="line">
                      <a:avLst/>
                    </a:prstGeom>
                    <a:noFill/>
                    <a:ln w="18796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37913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28" y="816"/>
                    <a:ext cx="528" cy="720"/>
                    <a:chOff x="528" y="816"/>
                    <a:chExt cx="528" cy="720"/>
                  </a:xfrm>
                </p:grpSpPr>
                <p:sp>
                  <p:nvSpPr>
                    <p:cNvPr id="37915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816"/>
                      <a:ext cx="0" cy="528"/>
                    </a:xfrm>
                    <a:prstGeom prst="line">
                      <a:avLst/>
                    </a:prstGeom>
                    <a:noFill/>
                    <a:ln w="2540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7916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296"/>
                      <a:ext cx="528" cy="240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993300"/>
                    </a:solidFill>
                    <a:ln w="635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3791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200"/>
                    <a:ext cx="1152" cy="240"/>
                  </a:xfrm>
                  <a:prstGeom prst="flowChartMagneticDisk">
                    <a:avLst/>
                  </a:prstGeom>
                  <a:solidFill>
                    <a:srgbClr val="993300"/>
                  </a:solidFill>
                  <a:ln w="6350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pic>
            <p:nvPicPr>
              <p:cNvPr id="37909" name="Picture 59" descr="ARABA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0" y="1200"/>
                <a:ext cx="1056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7895" name="Group 60"/>
            <p:cNvGrpSpPr>
              <a:grpSpLocks/>
            </p:cNvGrpSpPr>
            <p:nvPr/>
          </p:nvGrpSpPr>
          <p:grpSpPr bwMode="auto">
            <a:xfrm>
              <a:off x="144" y="624"/>
              <a:ext cx="4608" cy="1536"/>
              <a:chOff x="144" y="624"/>
              <a:chExt cx="4608" cy="1536"/>
            </a:xfrm>
          </p:grpSpPr>
          <p:grpSp>
            <p:nvGrpSpPr>
              <p:cNvPr id="37896" name="Group 61"/>
              <p:cNvGrpSpPr>
                <a:grpSpLocks/>
              </p:cNvGrpSpPr>
              <p:nvPr/>
            </p:nvGrpSpPr>
            <p:grpSpPr bwMode="auto">
              <a:xfrm>
                <a:off x="144" y="662"/>
                <a:ext cx="720" cy="1114"/>
                <a:chOff x="144" y="662"/>
                <a:chExt cx="720" cy="1114"/>
              </a:xfrm>
            </p:grpSpPr>
            <p:sp>
              <p:nvSpPr>
                <p:cNvPr id="37906" name="AutoShape 62"/>
                <p:cNvSpPr>
                  <a:spLocks noChangeArrowheads="1"/>
                </p:cNvSpPr>
                <p:nvPr/>
              </p:nvSpPr>
              <p:spPr bwMode="auto">
                <a:xfrm>
                  <a:off x="144" y="816"/>
                  <a:ext cx="144" cy="960"/>
                </a:xfrm>
                <a:prstGeom prst="downArrow">
                  <a:avLst>
                    <a:gd name="adj1" fmla="val 50000"/>
                    <a:gd name="adj2" fmla="val 166667"/>
                  </a:avLst>
                </a:prstGeom>
                <a:solidFill>
                  <a:srgbClr val="0000FF"/>
                </a:solidFill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790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88" y="662"/>
                  <a:ext cx="576" cy="495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tr-TR" sz="4000" b="1">
                      <a:latin typeface="Times New Roman" pitchFamily="18" charset="0"/>
                    </a:rPr>
                    <a:t>F</a:t>
                  </a:r>
                  <a:r>
                    <a:rPr lang="tr-TR" sz="4000" b="1" baseline="-25000">
                      <a:latin typeface="Times New Roman" pitchFamily="18" charset="0"/>
                    </a:rPr>
                    <a:t>1</a:t>
                  </a:r>
                  <a:endParaRPr lang="tr-TR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897" name="Group 64"/>
              <p:cNvGrpSpPr>
                <a:grpSpLocks/>
              </p:cNvGrpSpPr>
              <p:nvPr/>
            </p:nvGrpSpPr>
            <p:grpSpPr bwMode="auto">
              <a:xfrm>
                <a:off x="3696" y="624"/>
                <a:ext cx="1056" cy="1104"/>
                <a:chOff x="3696" y="624"/>
                <a:chExt cx="1056" cy="1104"/>
              </a:xfrm>
            </p:grpSpPr>
            <p:sp>
              <p:nvSpPr>
                <p:cNvPr id="37904" name="AutoShape 65"/>
                <p:cNvSpPr>
                  <a:spLocks noChangeArrowheads="1"/>
                </p:cNvSpPr>
                <p:nvPr/>
              </p:nvSpPr>
              <p:spPr bwMode="auto">
                <a:xfrm>
                  <a:off x="3696" y="816"/>
                  <a:ext cx="144" cy="912"/>
                </a:xfrm>
                <a:prstGeom prst="upArrow">
                  <a:avLst>
                    <a:gd name="adj1" fmla="val 50000"/>
                    <a:gd name="adj2" fmla="val 158333"/>
                  </a:avLst>
                </a:prstGeom>
                <a:solidFill>
                  <a:srgbClr val="0000FF"/>
                </a:solidFill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7905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889" y="624"/>
                  <a:ext cx="863" cy="495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tr-TR" sz="4000" b="1">
                      <a:latin typeface="Times New Roman" pitchFamily="18" charset="0"/>
                    </a:rPr>
                    <a:t>F</a:t>
                  </a:r>
                  <a:r>
                    <a:rPr lang="tr-TR" sz="4000" b="1" baseline="-25000">
                      <a:latin typeface="Times New Roman" pitchFamily="18" charset="0"/>
                    </a:rPr>
                    <a:t>2</a:t>
                  </a:r>
                  <a:endParaRPr lang="tr-TR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898" name="Group 67"/>
              <p:cNvGrpSpPr>
                <a:grpSpLocks/>
              </p:cNvGrpSpPr>
              <p:nvPr/>
            </p:nvGrpSpPr>
            <p:grpSpPr bwMode="auto">
              <a:xfrm>
                <a:off x="528" y="1344"/>
                <a:ext cx="528" cy="816"/>
                <a:chOff x="1680" y="3312"/>
                <a:chExt cx="480" cy="816"/>
              </a:xfrm>
            </p:grpSpPr>
            <p:sp>
              <p:nvSpPr>
                <p:cNvPr id="37902" name="AutoShape 68"/>
                <p:cNvSpPr>
                  <a:spLocks noChangeArrowheads="1"/>
                </p:cNvSpPr>
                <p:nvPr/>
              </p:nvSpPr>
              <p:spPr bwMode="auto">
                <a:xfrm>
                  <a:off x="1680" y="3840"/>
                  <a:ext cx="480" cy="288"/>
                </a:xfrm>
                <a:prstGeom prst="can">
                  <a:avLst>
                    <a:gd name="adj" fmla="val 25000"/>
                  </a:avLst>
                </a:prstGeom>
                <a:solidFill>
                  <a:srgbClr val="993300"/>
                </a:solidFill>
                <a:ln w="635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7903" name="Line 69"/>
                <p:cNvSpPr>
                  <a:spLocks noChangeShapeType="1"/>
                </p:cNvSpPr>
                <p:nvPr/>
              </p:nvSpPr>
              <p:spPr bwMode="auto">
                <a:xfrm>
                  <a:off x="1920" y="3312"/>
                  <a:ext cx="0" cy="672"/>
                </a:xfrm>
                <a:prstGeom prst="line">
                  <a:avLst/>
                </a:prstGeom>
                <a:noFill/>
                <a:ln w="2540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37899" name="Group 70"/>
              <p:cNvGrpSpPr>
                <a:grpSpLocks/>
              </p:cNvGrpSpPr>
              <p:nvPr/>
            </p:nvGrpSpPr>
            <p:grpSpPr bwMode="auto">
              <a:xfrm>
                <a:off x="2306" y="816"/>
                <a:ext cx="1294" cy="768"/>
                <a:chOff x="2304" y="768"/>
                <a:chExt cx="1294" cy="768"/>
              </a:xfrm>
            </p:grpSpPr>
            <p:pic>
              <p:nvPicPr>
                <p:cNvPr id="37900" name="Picture 71" descr="ARABA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304" y="768"/>
                  <a:ext cx="1294" cy="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901" name="AutoShape 72"/>
                <p:cNvSpPr>
                  <a:spLocks noChangeArrowheads="1"/>
                </p:cNvSpPr>
                <p:nvPr/>
              </p:nvSpPr>
              <p:spPr bwMode="auto">
                <a:xfrm>
                  <a:off x="2352" y="1104"/>
                  <a:ext cx="1152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993300"/>
                </a:solidFill>
                <a:ln w="635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37891" name="Rectangle 73"/>
          <p:cNvSpPr>
            <a:spLocks/>
          </p:cNvSpPr>
          <p:nvPr/>
        </p:nvSpPr>
        <p:spPr bwMode="auto">
          <a:xfrm>
            <a:off x="971550" y="142875"/>
            <a:ext cx="49688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Su Cendereleri;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>
              <a:solidFill>
                <a:srgbClr val="F13009"/>
              </a:solidFill>
              <a:latin typeface="Arial Rounded MT Bold" pitchFamily="34" charset="0"/>
            </a:endParaRPr>
          </a:p>
        </p:txBody>
      </p:sp>
      <p:sp>
        <p:nvSpPr>
          <p:cNvPr id="43012" name="Rectangle 75"/>
          <p:cNvSpPr>
            <a:spLocks/>
          </p:cNvSpPr>
          <p:nvPr/>
        </p:nvSpPr>
        <p:spPr bwMode="auto">
          <a:xfrm>
            <a:off x="1295400" y="3789363"/>
            <a:ext cx="7848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Kolardaki  hareketli temas yüzeyleri değiştirilerek farklı kuvvetler elde edilir. (sıvıların basıncı her yöne iletmesinden)  </a:t>
            </a:r>
            <a:r>
              <a:rPr lang="tr-TR" sz="2800" b="1" dirty="0">
                <a:solidFill>
                  <a:srgbClr val="FF0000"/>
                </a:solidFill>
                <a:latin typeface="Arial Rounded MT Bold" pitchFamily="34" charset="0"/>
              </a:rPr>
              <a:t>Su Cendereleri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Bileşik kaplara örnektir. Küçük yüzeye az bir kuvvet uygulanarak Büyük yüzeyden büyük bir kuvvet elde etmek için kullanılır.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650875"/>
            <a:ext cx="49911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61853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6"/>
          <p:cNvSpPr>
            <a:spLocks/>
          </p:cNvSpPr>
          <p:nvPr/>
        </p:nvSpPr>
        <p:spPr bwMode="auto">
          <a:xfrm>
            <a:off x="250825" y="260350"/>
            <a:ext cx="8642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800">
                <a:solidFill>
                  <a:srgbClr val="F13009"/>
                </a:solidFill>
                <a:latin typeface="Arial Rounded MT Bold" pitchFamily="34" charset="0"/>
              </a:rPr>
              <a:t>Sıvıların basıncı aynen iletme özelliklerinden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800">
                <a:solidFill>
                  <a:srgbClr val="F13009"/>
                </a:solidFill>
                <a:latin typeface="Arial Rounded MT Bold" pitchFamily="34" charset="0"/>
              </a:rPr>
              <a:t>Faydalanılarak yapılır.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4027488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 2"/>
          <p:cNvGrpSpPr>
            <a:grpSpLocks/>
          </p:cNvGrpSpPr>
          <p:nvPr/>
        </p:nvGrpSpPr>
        <p:grpSpPr bwMode="auto">
          <a:xfrm>
            <a:off x="5143500" y="857250"/>
            <a:ext cx="3219450" cy="3748088"/>
            <a:chOff x="5143500" y="857250"/>
            <a:chExt cx="3219450" cy="3748088"/>
          </a:xfrm>
        </p:grpSpPr>
        <p:pic>
          <p:nvPicPr>
            <p:cNvPr id="39944" name="3 Resim" descr="barber_pushing_hydraulic_pedal_hg_wht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0" y="857250"/>
              <a:ext cx="3219450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4 Metin kutusu"/>
            <p:cNvSpPr txBox="1">
              <a:spLocks noChangeArrowheads="1"/>
            </p:cNvSpPr>
            <p:nvPr/>
          </p:nvSpPr>
          <p:spPr bwMode="auto">
            <a:xfrm>
              <a:off x="5643563" y="4143375"/>
              <a:ext cx="25717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2400"/>
                <a:t>Berber koltuğu</a:t>
              </a:r>
            </a:p>
          </p:txBody>
        </p:sp>
      </p:grpSp>
      <p:grpSp>
        <p:nvGrpSpPr>
          <p:cNvPr id="3" name="Grup 1"/>
          <p:cNvGrpSpPr>
            <a:grpSpLocks/>
          </p:cNvGrpSpPr>
          <p:nvPr/>
        </p:nvGrpSpPr>
        <p:grpSpPr bwMode="auto">
          <a:xfrm>
            <a:off x="4357688" y="4529138"/>
            <a:ext cx="3500437" cy="2089150"/>
            <a:chOff x="4357688" y="4529138"/>
            <a:chExt cx="3500437" cy="2089150"/>
          </a:xfrm>
        </p:grpSpPr>
        <p:pic>
          <p:nvPicPr>
            <p:cNvPr id="39942" name="5 Resim" descr="Hidrolik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8" y="4529138"/>
              <a:ext cx="1677987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6 Metin kutusu"/>
            <p:cNvSpPr txBox="1">
              <a:spLocks noChangeArrowheads="1"/>
            </p:cNvSpPr>
            <p:nvPr/>
          </p:nvSpPr>
          <p:spPr bwMode="auto">
            <a:xfrm>
              <a:off x="6072188" y="5643563"/>
              <a:ext cx="178593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2000"/>
                <a:t>Hidrolik sistemler</a:t>
              </a:r>
            </a:p>
          </p:txBody>
        </p:sp>
      </p:grpSp>
      <p:sp>
        <p:nvSpPr>
          <p:cNvPr id="39941" name="Rectangle 5"/>
          <p:cNvSpPr>
            <a:spLocks/>
          </p:cNvSpPr>
          <p:nvPr/>
        </p:nvSpPr>
        <p:spPr bwMode="auto">
          <a:xfrm>
            <a:off x="250825" y="260350"/>
            <a:ext cx="8642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800">
                <a:solidFill>
                  <a:srgbClr val="F13009"/>
                </a:solidFill>
                <a:latin typeface="Arial Rounded MT Bold" pitchFamily="34" charset="0"/>
              </a:rPr>
              <a:t>Sıvıların basıncı aynen iletme özelliklerinden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800">
                <a:solidFill>
                  <a:srgbClr val="F13009"/>
                </a:solidFill>
                <a:latin typeface="Arial Rounded MT Bold" pitchFamily="34" charset="0"/>
              </a:rPr>
              <a:t>Faydalanılarak yapılmışlardır.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/>
          </p:cNvSpPr>
          <p:nvPr/>
        </p:nvSpPr>
        <p:spPr bwMode="auto">
          <a:xfrm>
            <a:off x="0" y="3714750"/>
            <a:ext cx="77866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İçi havayla dolu şırıngayı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sıkıştırdığımızda ne gözlemleriz?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4000">
              <a:solidFill>
                <a:schemeClr val="tx2"/>
              </a:solidFill>
              <a:latin typeface="Arial Rounded MT Bold" pitchFamily="34" charset="0"/>
            </a:endParaRP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1417638" y="692150"/>
            <a:ext cx="7726362" cy="3060700"/>
            <a:chOff x="576" y="768"/>
            <a:chExt cx="5184" cy="2064"/>
          </a:xfrm>
        </p:grpSpPr>
        <p:pic>
          <p:nvPicPr>
            <p:cNvPr id="40967" name="Picture 7" descr="Imag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768"/>
              <a:ext cx="422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3744" y="816"/>
              <a:ext cx="2016" cy="864"/>
              <a:chOff x="3744" y="816"/>
              <a:chExt cx="2016" cy="864"/>
            </a:xfrm>
          </p:grpSpPr>
          <p:grpSp>
            <p:nvGrpSpPr>
              <p:cNvPr id="40969" name="Group 9"/>
              <p:cNvGrpSpPr>
                <a:grpSpLocks/>
              </p:cNvGrpSpPr>
              <p:nvPr/>
            </p:nvGrpSpPr>
            <p:grpSpPr bwMode="auto">
              <a:xfrm>
                <a:off x="4368" y="816"/>
                <a:ext cx="1392" cy="768"/>
                <a:chOff x="4368" y="816"/>
                <a:chExt cx="1392" cy="768"/>
              </a:xfrm>
            </p:grpSpPr>
            <p:sp>
              <p:nvSpPr>
                <p:cNvPr id="40971" name="Rectangle 10"/>
                <p:cNvSpPr>
                  <a:spLocks noChangeArrowheads="1"/>
                </p:cNvSpPr>
                <p:nvPr/>
              </p:nvSpPr>
              <p:spPr bwMode="auto">
                <a:xfrm>
                  <a:off x="4368" y="816"/>
                  <a:ext cx="1152" cy="768"/>
                </a:xfrm>
                <a:prstGeom prst="rect">
                  <a:avLst/>
                </a:prstGeom>
                <a:solidFill>
                  <a:srgbClr val="0000FF"/>
                </a:solidFill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09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864"/>
                  <a:ext cx="1344" cy="576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tr-TR" sz="2000" b="1">
                      <a:solidFill>
                        <a:schemeClr val="bg1"/>
                      </a:solidFill>
                      <a:latin typeface="Arial Rounded MT Bold" pitchFamily="34" charset="0"/>
                    </a:rPr>
                    <a:t>Sıkışmış 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tr-TR" sz="2000" b="1">
                      <a:solidFill>
                        <a:schemeClr val="bg1"/>
                      </a:solidFill>
                      <a:latin typeface="Arial Rounded MT Bold" pitchFamily="34" charset="0"/>
                    </a:rPr>
                    <a:t>hava</a:t>
                  </a:r>
                  <a:endParaRPr lang="tr-TR" sz="2000">
                    <a:solidFill>
                      <a:schemeClr val="bg1"/>
                    </a:solidFill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40970" name="Line 12"/>
              <p:cNvSpPr>
                <a:spLocks noChangeShapeType="1"/>
              </p:cNvSpPr>
              <p:nvPr/>
            </p:nvSpPr>
            <p:spPr bwMode="auto">
              <a:xfrm flipH="1">
                <a:off x="3744" y="1248"/>
                <a:ext cx="672" cy="432"/>
              </a:xfrm>
              <a:prstGeom prst="line">
                <a:avLst/>
              </a:prstGeom>
              <a:noFill/>
              <a:ln w="1270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427538" y="2133600"/>
            <a:ext cx="2006600" cy="798513"/>
            <a:chOff x="2517" y="1434"/>
            <a:chExt cx="1264" cy="503"/>
          </a:xfrm>
        </p:grpSpPr>
        <p:sp>
          <p:nvSpPr>
            <p:cNvPr id="40965" name="Line 14"/>
            <p:cNvSpPr>
              <a:spLocks noChangeShapeType="1"/>
            </p:cNvSpPr>
            <p:nvPr/>
          </p:nvSpPr>
          <p:spPr bwMode="auto">
            <a:xfrm>
              <a:off x="2744" y="1434"/>
              <a:ext cx="52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66" name="Text Box 15"/>
            <p:cNvSpPr txBox="1">
              <a:spLocks noChangeArrowheads="1"/>
            </p:cNvSpPr>
            <p:nvPr/>
          </p:nvSpPr>
          <p:spPr bwMode="auto">
            <a:xfrm rot="766500">
              <a:off x="2517" y="1706"/>
              <a:ext cx="1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1800">
                  <a:solidFill>
                    <a:srgbClr val="F13009"/>
                  </a:solidFill>
                  <a:latin typeface="Arial Rounded MT Bold" pitchFamily="34" charset="0"/>
                </a:rPr>
                <a:t>Piston aşağı iner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Imag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250"/>
            <a:ext cx="59055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2987675" y="692150"/>
            <a:ext cx="1600200" cy="5334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88" name="Rectangle 9"/>
          <p:cNvSpPr>
            <a:spLocks/>
          </p:cNvSpPr>
          <p:nvPr/>
        </p:nvSpPr>
        <p:spPr bwMode="auto">
          <a:xfrm>
            <a:off x="0" y="3714750"/>
            <a:ext cx="85629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Aynı deneyi içi suyla dolu şırıngada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yaptığımızda ne gözlemleriz?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400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/>
          </p:cNvSpPr>
          <p:nvPr/>
        </p:nvSpPr>
        <p:spPr bwMode="auto">
          <a:xfrm>
            <a:off x="500063" y="571500"/>
            <a:ext cx="46815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rgbClr val="F13009"/>
                </a:solidFill>
                <a:latin typeface="Arial Rounded MT Bold" pitchFamily="34" charset="0"/>
              </a:rPr>
              <a:t>Sonuç olarak;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4000">
              <a:solidFill>
                <a:srgbClr val="F13009"/>
              </a:solidFill>
              <a:latin typeface="Arial Rounded MT Bold" pitchFamily="34" charset="0"/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Gazlar rahatlıkla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400">
                <a:solidFill>
                  <a:schemeClr val="accent1"/>
                </a:solidFill>
                <a:latin typeface="Arial Rounded MT Bold" pitchFamily="34" charset="0"/>
              </a:rPr>
              <a:t>sıkıştırılabilir</a:t>
            </a:r>
            <a:endParaRPr lang="tr-TR" sz="4000">
              <a:solidFill>
                <a:schemeClr val="accent1"/>
              </a:solidFill>
              <a:latin typeface="Arial Rounded MT Bold" pitchFamily="34" charset="0"/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chemeClr val="accent1"/>
                </a:solidFill>
                <a:latin typeface="Arial Rounded MT Bold" pitchFamily="34" charset="0"/>
              </a:rPr>
              <a:t>fakat </a:t>
            </a:r>
            <a:r>
              <a:rPr lang="tr-TR" sz="4000">
                <a:solidFill>
                  <a:srgbClr val="F13009"/>
                </a:solidFill>
                <a:latin typeface="Arial Rounded MT Bold" pitchFamily="34" charset="0"/>
              </a:rPr>
              <a:t>Sıvılar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4000">
                <a:solidFill>
                  <a:srgbClr val="F13009"/>
                </a:solidFill>
                <a:latin typeface="Arial Rounded MT Bold" pitchFamily="34" charset="0"/>
              </a:rPr>
              <a:t>sıkıştırılamazlar.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4000">
              <a:solidFill>
                <a:srgbClr val="F13009"/>
              </a:solidFill>
              <a:latin typeface="Arial Rounded MT Bold" pitchFamily="34" charset="0"/>
            </a:endParaRPr>
          </a:p>
        </p:txBody>
      </p:sp>
      <p:pic>
        <p:nvPicPr>
          <p:cNvPr id="43011" name="Picture 6" descr="sıkıstı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412875"/>
            <a:ext cx="32305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/>
          </p:cNvSpPr>
          <p:nvPr/>
        </p:nvSpPr>
        <p:spPr bwMode="auto">
          <a:xfrm>
            <a:off x="827088" y="404813"/>
            <a:ext cx="695007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>
                <a:solidFill>
                  <a:schemeClr val="accent1"/>
                </a:solidFill>
                <a:latin typeface="Arial Rounded MT Bold" pitchFamily="34" charset="0"/>
              </a:rPr>
              <a:t>Üzerinde baskı hisseden var mı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44035" name="Picture 4" descr="question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04813"/>
            <a:ext cx="8477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atmosf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3219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87450" y="1484313"/>
            <a:ext cx="6924675" cy="4248150"/>
            <a:chOff x="702" y="981"/>
            <a:chExt cx="4362" cy="2676"/>
          </a:xfrm>
        </p:grpSpPr>
        <p:pic>
          <p:nvPicPr>
            <p:cNvPr id="44039" name="Picture 8" descr="question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82647">
              <a:off x="4150" y="1661"/>
              <a:ext cx="914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10" descr="question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646384">
              <a:off x="702" y="981"/>
              <a:ext cx="914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12" descr="question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84265">
              <a:off x="748" y="2659"/>
              <a:ext cx="914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Dikdörtgen 2"/>
          <p:cNvSpPr/>
          <p:nvPr/>
        </p:nvSpPr>
        <p:spPr>
          <a:xfrm>
            <a:off x="1042896" y="2967335"/>
            <a:ext cx="70582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ATMOSFER BASINCI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İçerik Yer Tutucusu"/>
          <p:cNvSpPr>
            <a:spLocks noGrp="1"/>
          </p:cNvSpPr>
          <p:nvPr>
            <p:ph idx="1"/>
          </p:nvPr>
        </p:nvSpPr>
        <p:spPr>
          <a:xfrm>
            <a:off x="500063" y="2420938"/>
            <a:ext cx="8643937" cy="37226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  Bu ayakkabıları ayrı</a:t>
            </a:r>
            <a:r>
              <a:rPr lang="tr-TR" sz="400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ayrı giyen bir</a:t>
            </a:r>
            <a:r>
              <a:rPr lang="tr-TR" sz="400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bayanın</a:t>
            </a:r>
            <a:r>
              <a:rPr lang="tr-TR" sz="400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kumlu bir yolda</a:t>
            </a:r>
            <a:r>
              <a:rPr lang="tr-TR" sz="400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yürüdüğünü düşünün.</a:t>
            </a:r>
            <a:endParaRPr lang="tr-TR" sz="4000" smtClean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tr-TR" sz="400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Hangi ayakkabı yere</a:t>
            </a:r>
            <a:r>
              <a:rPr lang="tr-TR" sz="400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tr-TR" sz="4000" smtClean="0">
                <a:solidFill>
                  <a:schemeClr val="accent1"/>
                </a:solidFill>
                <a:latin typeface="Arial Rounded MT Bold" pitchFamily="34" charset="0"/>
              </a:rPr>
              <a:t>daha çok batar</a:t>
            </a:r>
          </a:p>
        </p:txBody>
      </p:sp>
      <p:pic>
        <p:nvPicPr>
          <p:cNvPr id="11271" name="Picture 7" descr="ayakkabı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34938"/>
            <a:ext cx="58578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question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5643563"/>
            <a:ext cx="8493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228138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1905000"/>
            <a:ext cx="3921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/>
          </p:cNvSpPr>
          <p:nvPr>
            <p:ph idx="1"/>
          </p:nvPr>
        </p:nvSpPr>
        <p:spPr>
          <a:xfrm>
            <a:off x="107950" y="44450"/>
            <a:ext cx="5678488" cy="6624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dirty="0" smtClean="0">
                <a:latin typeface="Arial Rounded MT Bold" pitchFamily="34" charset="0"/>
              </a:rPr>
              <a:t>  </a:t>
            </a:r>
            <a:r>
              <a:rPr lang="tr-T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Hava</a:t>
            </a:r>
            <a:r>
              <a:rPr lang="tr-TR" sz="3200" dirty="0" smtClean="0">
                <a:latin typeface="Arial Rounded MT Bold" pitchFamily="34" charset="0"/>
              </a:rPr>
              <a:t>, hem yerküreye hem de kendi içindeki bütün cisimlere, </a:t>
            </a:r>
            <a:r>
              <a:rPr lang="tr-TR" sz="3200" dirty="0" smtClean="0">
                <a:solidFill>
                  <a:srgbClr val="FF0000"/>
                </a:solidFill>
                <a:latin typeface="Arial Rounded MT Bold" pitchFamily="34" charset="0"/>
              </a:rPr>
              <a:t>molekülerinin ağırlığı ve hareketi </a:t>
            </a:r>
            <a:r>
              <a:rPr lang="tr-TR" sz="3200" dirty="0" smtClean="0">
                <a:latin typeface="Arial Rounded MT Bold" pitchFamily="34" charset="0"/>
              </a:rPr>
              <a:t>nedeniyle bir kuvvet uygular.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dirty="0" smtClean="0">
                <a:latin typeface="Arial Rounded MT Bold" pitchFamily="34" charset="0"/>
              </a:rPr>
              <a:t>   Bu kuvvetin birim yüzey alanına düşen payına                    </a:t>
            </a:r>
            <a:r>
              <a:rPr lang="tr-TR" sz="3200" dirty="0" smtClean="0">
                <a:solidFill>
                  <a:srgbClr val="FF0000"/>
                </a:solidFill>
                <a:latin typeface="Arial Rounded MT Bold" pitchFamily="34" charset="0"/>
              </a:rPr>
              <a:t>“Açık hava basıncı”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dirty="0" smtClean="0">
                <a:solidFill>
                  <a:schemeClr val="accent2"/>
                </a:solidFill>
                <a:latin typeface="Arial Rounded MT Bold" pitchFamily="34" charset="0"/>
              </a:rPr>
              <a:t>               veya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3200" dirty="0" smtClean="0">
                <a:solidFill>
                  <a:srgbClr val="FF0000"/>
                </a:solidFill>
                <a:latin typeface="Arial Rounded MT Bold" pitchFamily="34" charset="0"/>
              </a:rPr>
              <a:t>   “Atmosfer basıncı” </a:t>
            </a:r>
            <a:r>
              <a:rPr lang="tr-TR" sz="3200" dirty="0" smtClean="0">
                <a:solidFill>
                  <a:schemeClr val="accent2"/>
                </a:solidFill>
                <a:latin typeface="Arial Rounded MT Bold" pitchFamily="34" charset="0"/>
              </a:rPr>
              <a:t>denir.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madge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/>
          </p:cNvSpPr>
          <p:nvPr/>
        </p:nvSpPr>
        <p:spPr bwMode="auto">
          <a:xfrm>
            <a:off x="179388" y="260350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3200">
                <a:solidFill>
                  <a:srgbClr val="F13009"/>
                </a:solidFill>
                <a:latin typeface="Arial Rounded MT Bold" pitchFamily="34" charset="0"/>
              </a:rPr>
              <a:t>Açık hava basıncının etkisini görelim…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3200">
              <a:solidFill>
                <a:srgbClr val="F13009"/>
              </a:solidFill>
              <a:latin typeface="Arial Rounded MT Bold" pitchFamily="34" charset="0"/>
            </a:endParaRPr>
          </a:p>
        </p:txBody>
      </p:sp>
      <p:pic>
        <p:nvPicPr>
          <p:cNvPr id="52227" name="Picture 5" descr="acık h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341438"/>
            <a:ext cx="3821112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gaz_basınc_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95338"/>
            <a:ext cx="500380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113213"/>
            <a:ext cx="26908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8"/>
          <p:cNvSpPr>
            <a:spLocks/>
          </p:cNvSpPr>
          <p:nvPr/>
        </p:nvSpPr>
        <p:spPr bwMode="auto">
          <a:xfrm>
            <a:off x="179388" y="620713"/>
            <a:ext cx="6265862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3200" u="sng" dirty="0">
                <a:solidFill>
                  <a:srgbClr val="F13009"/>
                </a:solidFill>
                <a:latin typeface="Arial Rounded MT Bold" pitchFamily="34" charset="0"/>
              </a:rPr>
              <a:t>Toriçelli Deneyi :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tr-TR" sz="3200" dirty="0">
              <a:solidFill>
                <a:srgbClr val="F13009"/>
              </a:solidFill>
              <a:latin typeface="Arial Rounded MT Bold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071938" y="428625"/>
            <a:ext cx="2495550" cy="3714750"/>
            <a:chOff x="1701" y="754"/>
            <a:chExt cx="2495" cy="2495"/>
          </a:xfrm>
        </p:grpSpPr>
        <p:grpSp>
          <p:nvGrpSpPr>
            <p:cNvPr id="49161" name="Group 4"/>
            <p:cNvGrpSpPr>
              <a:grpSpLocks/>
            </p:cNvGrpSpPr>
            <p:nvPr/>
          </p:nvGrpSpPr>
          <p:grpSpPr bwMode="auto">
            <a:xfrm>
              <a:off x="1701" y="754"/>
              <a:ext cx="2495" cy="2491"/>
              <a:chOff x="96" y="912"/>
              <a:chExt cx="3072" cy="3216"/>
            </a:xfrm>
          </p:grpSpPr>
          <p:grpSp>
            <p:nvGrpSpPr>
              <p:cNvPr id="49163" name="Group 5"/>
              <p:cNvGrpSpPr>
                <a:grpSpLocks/>
              </p:cNvGrpSpPr>
              <p:nvPr/>
            </p:nvGrpSpPr>
            <p:grpSpPr bwMode="auto">
              <a:xfrm>
                <a:off x="96" y="3072"/>
                <a:ext cx="3072" cy="1056"/>
                <a:chOff x="1824" y="2352"/>
                <a:chExt cx="3072" cy="1056"/>
              </a:xfrm>
            </p:grpSpPr>
            <p:sp>
              <p:nvSpPr>
                <p:cNvPr id="49184" name="AutoShape 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3072" cy="1056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/>
                </a:solidFill>
                <a:ln w="635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85" name="AutoShape 7"/>
                <p:cNvSpPr>
                  <a:spLocks noChangeArrowheads="1"/>
                </p:cNvSpPr>
                <p:nvPr/>
              </p:nvSpPr>
              <p:spPr bwMode="auto">
                <a:xfrm>
                  <a:off x="1824" y="2976"/>
                  <a:ext cx="3072" cy="432"/>
                </a:xfrm>
                <a:prstGeom prst="flowChartMagneticDisk">
                  <a:avLst/>
                </a:prstGeom>
                <a:solidFill>
                  <a:schemeClr val="bg2"/>
                </a:solidFill>
                <a:ln w="635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9164" name="Group 8"/>
              <p:cNvGrpSpPr>
                <a:grpSpLocks/>
              </p:cNvGrpSpPr>
              <p:nvPr/>
            </p:nvGrpSpPr>
            <p:grpSpPr bwMode="auto">
              <a:xfrm>
                <a:off x="1440" y="912"/>
                <a:ext cx="192" cy="2832"/>
                <a:chOff x="1440" y="768"/>
                <a:chExt cx="192" cy="2832"/>
              </a:xfrm>
            </p:grpSpPr>
            <p:grpSp>
              <p:nvGrpSpPr>
                <p:cNvPr id="49180" name="Group 9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192" cy="2832"/>
                  <a:chOff x="864" y="864"/>
                  <a:chExt cx="192" cy="2832"/>
                </a:xfrm>
              </p:grpSpPr>
              <p:sp>
                <p:nvSpPr>
                  <p:cNvPr id="4918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864"/>
                    <a:ext cx="192" cy="278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18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912"/>
                    <a:ext cx="192" cy="2784"/>
                  </a:xfrm>
                  <a:prstGeom prst="rect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181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816"/>
                  <a:ext cx="192" cy="0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9165" name="Group 13"/>
              <p:cNvGrpSpPr>
                <a:grpSpLocks/>
              </p:cNvGrpSpPr>
              <p:nvPr/>
            </p:nvGrpSpPr>
            <p:grpSpPr bwMode="auto">
              <a:xfrm>
                <a:off x="1536" y="1344"/>
                <a:ext cx="0" cy="1536"/>
                <a:chOff x="1536" y="1344"/>
                <a:chExt cx="0" cy="1536"/>
              </a:xfrm>
            </p:grpSpPr>
            <p:sp>
              <p:nvSpPr>
                <p:cNvPr id="49178" name="Line 14"/>
                <p:cNvSpPr>
                  <a:spLocks noChangeShapeType="1"/>
                </p:cNvSpPr>
                <p:nvPr/>
              </p:nvSpPr>
              <p:spPr bwMode="auto">
                <a:xfrm>
                  <a:off x="1536" y="1344"/>
                  <a:ext cx="0" cy="72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9" name="Line 15"/>
                <p:cNvSpPr>
                  <a:spLocks noChangeShapeType="1"/>
                </p:cNvSpPr>
                <p:nvPr/>
              </p:nvSpPr>
              <p:spPr bwMode="auto">
                <a:xfrm>
                  <a:off x="1536" y="2160"/>
                  <a:ext cx="0" cy="72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9166" name="Group 16"/>
              <p:cNvGrpSpPr>
                <a:grpSpLocks/>
              </p:cNvGrpSpPr>
              <p:nvPr/>
            </p:nvGrpSpPr>
            <p:grpSpPr bwMode="auto">
              <a:xfrm>
                <a:off x="432" y="3792"/>
                <a:ext cx="2352" cy="288"/>
                <a:chOff x="432" y="3792"/>
                <a:chExt cx="2352" cy="288"/>
              </a:xfrm>
            </p:grpSpPr>
            <p:sp>
              <p:nvSpPr>
                <p:cNvPr id="4917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32" y="3792"/>
                  <a:ext cx="0" cy="288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08" y="3792"/>
                  <a:ext cx="0" cy="288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12" y="3792"/>
                  <a:ext cx="0" cy="288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84" y="3792"/>
                  <a:ext cx="0" cy="288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9167" name="Group 21"/>
              <p:cNvGrpSpPr>
                <a:grpSpLocks/>
              </p:cNvGrpSpPr>
              <p:nvPr/>
            </p:nvGrpSpPr>
            <p:grpSpPr bwMode="auto">
              <a:xfrm>
                <a:off x="576" y="2544"/>
                <a:ext cx="2064" cy="960"/>
                <a:chOff x="576" y="2640"/>
                <a:chExt cx="2064" cy="960"/>
              </a:xfrm>
            </p:grpSpPr>
            <p:sp>
              <p:nvSpPr>
                <p:cNvPr id="49170" name="Line 22"/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0" cy="864"/>
                </a:xfrm>
                <a:prstGeom prst="line">
                  <a:avLst/>
                </a:prstGeom>
                <a:noFill/>
                <a:ln w="63500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1" name="Line 23"/>
                <p:cNvSpPr>
                  <a:spLocks noChangeShapeType="1"/>
                </p:cNvSpPr>
                <p:nvPr/>
              </p:nvSpPr>
              <p:spPr bwMode="auto">
                <a:xfrm>
                  <a:off x="576" y="2640"/>
                  <a:ext cx="0" cy="864"/>
                </a:xfrm>
                <a:prstGeom prst="line">
                  <a:avLst/>
                </a:prstGeom>
                <a:noFill/>
                <a:ln w="63500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2" name="Line 24"/>
                <p:cNvSpPr>
                  <a:spLocks noChangeShapeType="1"/>
                </p:cNvSpPr>
                <p:nvPr/>
              </p:nvSpPr>
              <p:spPr bwMode="auto">
                <a:xfrm>
                  <a:off x="2064" y="2736"/>
                  <a:ext cx="0" cy="864"/>
                </a:xfrm>
                <a:prstGeom prst="line">
                  <a:avLst/>
                </a:prstGeom>
                <a:noFill/>
                <a:ln w="63500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73" name="Line 25"/>
                <p:cNvSpPr>
                  <a:spLocks noChangeShapeType="1"/>
                </p:cNvSpPr>
                <p:nvPr/>
              </p:nvSpPr>
              <p:spPr bwMode="auto">
                <a:xfrm>
                  <a:off x="1104" y="2736"/>
                  <a:ext cx="0" cy="864"/>
                </a:xfrm>
                <a:prstGeom prst="line">
                  <a:avLst/>
                </a:prstGeom>
                <a:noFill/>
                <a:ln w="63500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49168" name="Rectangle 2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192" cy="4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9169" name="AutoShape 27"/>
              <p:cNvSpPr>
                <a:spLocks noChangeArrowheads="1"/>
              </p:cNvSpPr>
              <p:nvPr/>
            </p:nvSpPr>
            <p:spPr bwMode="auto">
              <a:xfrm>
                <a:off x="96" y="3552"/>
                <a:ext cx="3072" cy="240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49162" name="Rectangle 29"/>
            <p:cNvSpPr>
              <a:spLocks/>
            </p:cNvSpPr>
            <p:nvPr/>
          </p:nvSpPr>
          <p:spPr bwMode="auto">
            <a:xfrm>
              <a:off x="2517" y="2931"/>
              <a:ext cx="8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None/>
              </a:pPr>
              <a:r>
                <a:rPr lang="tr-TR" sz="2400">
                  <a:solidFill>
                    <a:schemeClr val="accent1"/>
                  </a:solidFill>
                  <a:latin typeface="Arial Rounded MT Bold" pitchFamily="34" charset="0"/>
                </a:rPr>
                <a:t>civa</a:t>
              </a:r>
            </a:p>
            <a:p>
              <a:pPr marL="365125" indent="-255588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None/>
              </a:pPr>
              <a:endParaRPr lang="tr-TR" sz="3200">
                <a:solidFill>
                  <a:schemeClr val="tx2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3252" name="Rectangle 32"/>
          <p:cNvSpPr>
            <a:spLocks noChangeArrowheads="1"/>
          </p:cNvSpPr>
          <p:nvPr/>
        </p:nvSpPr>
        <p:spPr bwMode="auto">
          <a:xfrm>
            <a:off x="0" y="1357313"/>
            <a:ext cx="4318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3200" dirty="0">
                <a:solidFill>
                  <a:schemeClr val="accent2"/>
                </a:solidFill>
                <a:latin typeface="Arial Rounded MT Bold" pitchFamily="34" charset="0"/>
              </a:rPr>
              <a:t>Bu çalışma sonucunda Toriçelli </a:t>
            </a:r>
            <a:r>
              <a:rPr lang="tr-TR" sz="3200" dirty="0">
                <a:solidFill>
                  <a:srgbClr val="FF0000"/>
                </a:solidFill>
                <a:latin typeface="Arial Rounded MT Bold" pitchFamily="34" charset="0"/>
              </a:rPr>
              <a:t>deniz seviyesinde </a:t>
            </a:r>
            <a:r>
              <a:rPr lang="tr-TR" sz="3200" dirty="0">
                <a:solidFill>
                  <a:schemeClr val="accent2"/>
                </a:solidFill>
                <a:latin typeface="Arial Rounded MT Bold" pitchFamily="34" charset="0"/>
              </a:rPr>
              <a:t>açık hava</a:t>
            </a:r>
          </a:p>
          <a:p>
            <a:pPr>
              <a:defRPr/>
            </a:pPr>
            <a:r>
              <a:rPr lang="tr-TR" sz="3200" dirty="0">
                <a:solidFill>
                  <a:schemeClr val="accent2"/>
                </a:solidFill>
                <a:latin typeface="Arial Rounded MT Bold" pitchFamily="34" charset="0"/>
              </a:rPr>
              <a:t>Basıncının</a:t>
            </a:r>
          </a:p>
          <a:p>
            <a:pPr>
              <a:defRPr/>
            </a:pPr>
            <a:r>
              <a:rPr lang="tr-TR" sz="3200" dirty="0">
                <a:solidFill>
                  <a:srgbClr val="F13009"/>
                </a:solidFill>
                <a:latin typeface="Arial Rounded MT Bold" pitchFamily="34" charset="0"/>
              </a:rPr>
              <a:t>76 cm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yüksekliğindeki</a:t>
            </a:r>
            <a:r>
              <a:rPr lang="tr-TR" sz="3200" dirty="0">
                <a:solidFill>
                  <a:srgbClr val="F13009"/>
                </a:solidFill>
                <a:latin typeface="Arial Rounded MT Bold" pitchFamily="34" charset="0"/>
              </a:rPr>
              <a:t> cıva basıncı</a:t>
            </a:r>
            <a:r>
              <a:rPr lang="tr-TR" sz="3200" dirty="0">
                <a:solidFill>
                  <a:schemeClr val="accent2"/>
                </a:solidFill>
                <a:latin typeface="Arial Rounded MT Bold" pitchFamily="34" charset="0"/>
              </a:rPr>
              <a:t>na eşit olduğunu ifade eder.</a:t>
            </a:r>
          </a:p>
        </p:txBody>
      </p:sp>
      <p:pic>
        <p:nvPicPr>
          <p:cNvPr id="31" name="30 Resim" descr="69af49adf6ff7483633bfda36a38039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0988" y="0"/>
            <a:ext cx="22129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000496" y="4891643"/>
            <a:ext cx="492919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Deniz seviyesinden yükseklere çıkıldıkça </a:t>
            </a:r>
          </a:p>
          <a:p>
            <a:pPr algn="ctr">
              <a:defRPr/>
            </a:pP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Açık hava basıncı azalır.   </a:t>
            </a: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Ölçülen </a:t>
            </a: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Civa seviyesi de azalır</a:t>
            </a: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nimBg="1"/>
      <p:bldP spid="53252" grpId="0" build="p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00113" y="115888"/>
            <a:ext cx="7815262" cy="12001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Deniz seviyesinde açıkhava basıncı  </a:t>
            </a: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1 atm </a:t>
            </a:r>
            <a:r>
              <a:rPr lang="tr-T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olarak alınmıştır.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2324100"/>
            <a:ext cx="441801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4925" y="1412875"/>
            <a:ext cx="7272338" cy="3970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Bu  1 atm lik basınç, 76 cm veya 760 mm lik civa sütununun basıncına eşit olduğu için               basınç birimi olarak;</a:t>
            </a:r>
            <a:endParaRPr lang="tr-TR" sz="3600" dirty="0">
              <a:solidFill>
                <a:srgbClr val="F13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r-TR" sz="3600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1 atm = 760 mm-Hg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olarak ta kullanılır.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L 1.66667E-6 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tor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43188"/>
            <a:ext cx="66246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39750" y="333375"/>
            <a:ext cx="77771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Torricelli</a:t>
            </a:r>
            <a:r>
              <a:rPr lang="tr-T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’nin açık hava basıncını ölçmek için yaptığı düzenek basit   bir </a:t>
            </a:r>
            <a:r>
              <a:rPr 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barometre</a:t>
            </a:r>
            <a:r>
              <a:rPr lang="tr-T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dir. Açık hava basıncını sıvı basıncı ile dengelemiştir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barome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44675"/>
            <a:ext cx="248443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95288" y="333375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u="sng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Barometre ;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95288" y="1196975"/>
            <a:ext cx="56165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Hava basıncını ölçmeye yarayan alettir. </a:t>
            </a:r>
            <a:endParaRPr lang="tr-TR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Hava basıncını ölçerek, hava durumunu önceden tahmin etmek ve dağların yüksekliğini ölçmek için kullanılır.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t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6 Resim" descr="su sütun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0"/>
            <a:ext cx="3000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Metin kutusu 1"/>
          <p:cNvSpPr txBox="1">
            <a:spLocks noChangeArrowheads="1"/>
          </p:cNvSpPr>
          <p:nvPr/>
        </p:nvSpPr>
        <p:spPr bwMode="auto">
          <a:xfrm>
            <a:off x="7704138" y="2714625"/>
            <a:ext cx="1439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Su sütunu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imagesCACVU4W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85750"/>
            <a:ext cx="58578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2643188" y="928688"/>
            <a:ext cx="388937" cy="1741487"/>
          </a:xfrm>
          <a:prstGeom prst="upArrow">
            <a:avLst>
              <a:gd name="adj1" fmla="val 50000"/>
              <a:gd name="adj2" fmla="val 111939"/>
            </a:avLst>
          </a:prstGeom>
          <a:solidFill>
            <a:schemeClr val="accent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143000" y="1857375"/>
            <a:ext cx="1744663" cy="8302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Basınç Azalır</a:t>
            </a:r>
            <a:endParaRPr lang="tr-TR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6516688" y="2492375"/>
            <a:ext cx="431800" cy="1787525"/>
          </a:xfrm>
          <a:prstGeom prst="downArrow">
            <a:avLst>
              <a:gd name="adj1" fmla="val 50000"/>
              <a:gd name="adj2" fmla="val 103493"/>
            </a:avLst>
          </a:prstGeom>
          <a:solidFill>
            <a:schemeClr val="accent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6156325" y="1484313"/>
            <a:ext cx="1371600" cy="8302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Basınç Artar</a:t>
            </a:r>
            <a:endParaRPr lang="tr-TR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258888" y="4581525"/>
            <a:ext cx="7272337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Atmosfer basıncı yukarıya doğru her 10.5 metrede 1 mm-Hg azalır.</a:t>
            </a:r>
            <a:endParaRPr lang="tr-TR" sz="3200">
              <a:solidFill>
                <a:schemeClr val="accent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357188" y="428625"/>
            <a:ext cx="5038725" cy="27860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3600" smtClean="0">
                <a:solidFill>
                  <a:schemeClr val="accent1"/>
                </a:solidFill>
                <a:latin typeface="Arial Rounded MT Bold" pitchFamily="34" charset="0"/>
              </a:rPr>
              <a:t>Çiviyi ya da Raptiye yi duvara çakarken neden sivri tarafını duvara getirirsiniz?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1882776" y="2760662"/>
            <a:ext cx="3167062" cy="3503613"/>
            <a:chOff x="2832" y="288"/>
            <a:chExt cx="2676" cy="2706"/>
          </a:xfrm>
        </p:grpSpPr>
        <p:pic>
          <p:nvPicPr>
            <p:cNvPr id="11270" name="Picture 4" descr="çiv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28" y="1824"/>
              <a:ext cx="1296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BASPARM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288"/>
              <a:ext cx="2676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7 Gülen Yüz">
            <a:hlinkClick r:id="rId4" action="ppaction://hlinkfile"/>
          </p:cNvPr>
          <p:cNvSpPr/>
          <p:nvPr/>
        </p:nvSpPr>
        <p:spPr>
          <a:xfrm>
            <a:off x="7715250" y="4286250"/>
            <a:ext cx="571500" cy="428625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269" name="11 Metin kutusu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7215188" y="4786313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/>
              <a:t>Animasyon izleyelim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bassı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669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manome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39750" y="3333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Manometre ;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84213" y="3933825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Kapalı bir kaptaki gazın basıncını ölçmek için kullanılır.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9750" y="333375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Gazların basıncından birçok alanda yararlanırız;</a:t>
            </a:r>
          </a:p>
        </p:txBody>
      </p:sp>
      <p:pic>
        <p:nvPicPr>
          <p:cNvPr id="90118" name="Picture 6" descr="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3571875"/>
            <a:ext cx="3073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 descr="y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213" y="908050"/>
            <a:ext cx="3556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5 Resim" descr="sa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42912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6 Resim" descr="Mercedes-E200-K-2003-Prins-VSI-LPG-T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500438"/>
            <a:ext cx="42894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6375" y="2189163"/>
            <a:ext cx="2054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57188" y="1357313"/>
            <a:ext cx="47529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Gazlar yüksek basınca dayanıklı çelik kaplar içerisinde sıvılaştırılmış olarak depolanır.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539750" y="333375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Gazların basıncından birçok alanda yararlanırız;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11188" y="1412875"/>
            <a:ext cx="47529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Pipetle bir şeyler içerken açık hava basıncından yararlanırız.</a:t>
            </a:r>
          </a:p>
        </p:txBody>
      </p:sp>
      <p:pic>
        <p:nvPicPr>
          <p:cNvPr id="91143" name="Picture 7" descr="pip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1125538"/>
            <a:ext cx="24415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3068638"/>
            <a:ext cx="34607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39750" y="333375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Gazların basıncından birçok alanda yararlanırız;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11188" y="1412875"/>
            <a:ext cx="475297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Elektrikli süpürgenin içindeki hava </a:t>
            </a:r>
            <a:r>
              <a:rPr lang="tr-TR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süpürge</a:t>
            </a:r>
            <a:r>
              <a:rPr lang="tr-T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motoruyla emilir ve düşük basınçlı bir ortam oluşturulur. Toz ve kir bu düşük basınçlı bölgeye kayar.</a:t>
            </a:r>
          </a:p>
        </p:txBody>
      </p:sp>
      <p:pic>
        <p:nvPicPr>
          <p:cNvPr id="92166" name="Picture 6" descr="vacu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708275"/>
            <a:ext cx="3251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öz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39750" y="3333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Neler öğrendik…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000125" y="857250"/>
            <a:ext cx="80645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Birim yüzeye etki eden dik kuvveti, basınç olarak adlandırdık.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Basınç, kuvvet ve yüzey alanı arasındaki ilişkiyi örneklerle açıkladık.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Basınca sebep olan kuvvetin çeşitli etkenlerden kaynaklanabileceğini fark ettik.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Sıvıların ve gazların, basıncı, her yönde aynı büyüklükte ilettiğini keşfettik.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Sıvıların ve gazların, basıncı iletme özelliklerinin teknolojideki kullanım alanlarını listeledik.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Basıncın, günlük hayattaki önemini açıkladık ve teknolojideki uygulamalarına örnekler verdik.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1406" y="500042"/>
            <a:ext cx="6286544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Animasyonlarını kullandığım </a:t>
            </a:r>
          </a:p>
          <a:p>
            <a:pPr algn="ctr">
              <a:defRPr/>
            </a:pPr>
            <a:r>
              <a:rPr lang="tr-T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Çok değerli Fen Bilimleri Öğretmenleri</a:t>
            </a:r>
          </a:p>
          <a:p>
            <a:pPr algn="ctr">
              <a:defRPr/>
            </a:pPr>
            <a:r>
              <a:rPr lang="tr-TR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Fatih Gizligider</a:t>
            </a:r>
          </a:p>
          <a:p>
            <a:pPr algn="ctr">
              <a:defRPr/>
            </a:pPr>
            <a:r>
              <a:rPr lang="tr-T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 </a:t>
            </a:r>
          </a:p>
          <a:p>
            <a:pPr algn="ctr">
              <a:defRPr/>
            </a:pPr>
            <a:r>
              <a:rPr lang="tr-TR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Dursun İşler</a:t>
            </a:r>
          </a:p>
          <a:p>
            <a:pPr algn="ctr">
              <a:defRPr/>
            </a:pPr>
            <a:r>
              <a:rPr lang="tr-T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Öğretmenlerime çok teşekkür ediyorum.</a:t>
            </a:r>
          </a:p>
        </p:txBody>
      </p:sp>
      <p:sp>
        <p:nvSpPr>
          <p:cNvPr id="5" name="4 Dikdörtgen"/>
          <p:cNvSpPr/>
          <p:nvPr/>
        </p:nvSpPr>
        <p:spPr>
          <a:xfrm rot="20180800">
            <a:off x="4246352" y="4595031"/>
            <a:ext cx="491833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İsmail Demirok</a:t>
            </a:r>
          </a:p>
          <a:p>
            <a:pPr algn="ctr">
              <a:defRPr/>
            </a:pPr>
            <a:r>
              <a:rPr lang="tr-TR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Özel Manavgat Sınav Orta Okulu</a:t>
            </a:r>
          </a:p>
        </p:txBody>
      </p:sp>
      <p:pic>
        <p:nvPicPr>
          <p:cNvPr id="6" name="5 Resim" descr="imz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69335">
            <a:off x="7310438" y="5024438"/>
            <a:ext cx="13589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0" y="642938"/>
            <a:ext cx="5786438" cy="4524375"/>
          </a:xfrm>
        </p:spPr>
        <p:txBody>
          <a:bodyPr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tr-TR" sz="4800" b="1" dirty="0" smtClean="0">
                <a:solidFill>
                  <a:srgbClr val="F13009"/>
                </a:solidFill>
                <a:latin typeface="Arial Rounded MT Bold" pitchFamily="34" charset="0"/>
              </a:rPr>
              <a:t>  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Katı</a:t>
            </a:r>
            <a:r>
              <a:rPr lang="tr-TR" sz="4800" b="1" dirty="0" smtClean="0">
                <a:solidFill>
                  <a:srgbClr val="F13009"/>
                </a:solidFill>
                <a:latin typeface="Arial" charset="0"/>
              </a:rPr>
              <a:t>,</a:t>
            </a:r>
            <a:r>
              <a:rPr lang="tr-TR" sz="4800" dirty="0" smtClean="0">
                <a:solidFill>
                  <a:srgbClr val="F13009"/>
                </a:solidFill>
                <a:latin typeface="Arial Rounded MT Bold" pitchFamily="34" charset="0"/>
              </a:rPr>
              <a:t> 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sıvı</a:t>
            </a:r>
            <a:r>
              <a:rPr lang="tr-TR" sz="4800" dirty="0" smtClean="0">
                <a:solidFill>
                  <a:srgbClr val="F13009"/>
                </a:solidFill>
                <a:latin typeface="Arial Rounded MT Bold" pitchFamily="34" charset="0"/>
              </a:rPr>
              <a:t> ve 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gaz</a:t>
            </a:r>
            <a:r>
              <a:rPr lang="tr-TR" sz="4800" b="1" dirty="0" smtClean="0">
                <a:solidFill>
                  <a:srgbClr val="F13009"/>
                </a:solidFill>
                <a:latin typeface="Arial Rounded MT Bold" pitchFamily="34" charset="0"/>
              </a:rPr>
              <a:t> </a:t>
            </a:r>
            <a:r>
              <a:rPr lang="tr-TR" sz="4800" dirty="0" smtClean="0">
                <a:solidFill>
                  <a:srgbClr val="F13009"/>
                </a:solidFill>
                <a:latin typeface="Arial Rounded MT Bold" pitchFamily="34" charset="0"/>
              </a:rPr>
              <a:t>Maddeler ağırlıkları nedeniyle bulundukları yüzeye bir kuvvet uygularlar.</a:t>
            </a:r>
            <a:r>
              <a:rPr lang="tr-TR" sz="48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endParaRPr lang="tr-TR" sz="48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291" name="3 Resim" descr="depositphotos_7866882-Human-footprints-in-sn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650" y="0"/>
            <a:ext cx="34353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basinc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286125"/>
            <a:ext cx="44291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2" name="Object 1024"/>
          <p:cNvGraphicFramePr>
            <a:graphicFrameLocks noChangeAspect="1"/>
          </p:cNvGraphicFramePr>
          <p:nvPr/>
        </p:nvGraphicFramePr>
        <p:xfrm>
          <a:off x="5286375" y="4214813"/>
          <a:ext cx="25717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enklem" r:id="rId4" imgW="660400" imgH="419100" progId="Equation.3">
                  <p:embed/>
                </p:oleObj>
              </mc:Choice>
              <mc:Fallback>
                <p:oleObj name="Denklem" r:id="rId4" imgW="660400" imgH="4191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4214813"/>
                        <a:ext cx="257175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85750" y="142875"/>
            <a:ext cx="8858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      Kuvvetin kaynağı ne olursa olsun birim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3200" dirty="0">
                <a:solidFill>
                  <a:srgbClr val="FF0000"/>
                </a:solidFill>
                <a:latin typeface="Arial Rounded MT Bold" pitchFamily="34" charset="0"/>
              </a:rPr>
              <a:t>Yüzeye</a:t>
            </a:r>
            <a:r>
              <a:rPr lang="tr-TR" sz="3200" dirty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Arial Rounded MT Bold" pitchFamily="34" charset="0"/>
              </a:rPr>
              <a:t>(S) 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dik olarak etki eden kuvvete </a:t>
            </a:r>
            <a:r>
              <a:rPr lang="tr-TR" sz="3200" dirty="0">
                <a:solidFill>
                  <a:srgbClr val="F13009"/>
                </a:solidFill>
                <a:latin typeface="Arial Rounded MT Bold" pitchFamily="34" charset="0"/>
              </a:rPr>
              <a:t>Basınç (P</a:t>
            </a:r>
            <a:r>
              <a:rPr lang="tr-TR" sz="3200" dirty="0">
                <a:solidFill>
                  <a:srgbClr val="FF0000"/>
                </a:solidFill>
                <a:latin typeface="Arial Rounded MT Bold" pitchFamily="34" charset="0"/>
              </a:rPr>
              <a:t>),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denir. Uygulanan kuvvete de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tr-TR" sz="3200" dirty="0">
                <a:solidFill>
                  <a:srgbClr val="F13009"/>
                </a:solidFill>
                <a:latin typeface="Arial Rounded MT Bold" pitchFamily="34" charset="0"/>
              </a:rPr>
              <a:t>Basınç kuvveti (F)</a:t>
            </a:r>
            <a:r>
              <a:rPr lang="tr-TR" sz="32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adı verilir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sz="32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57713" y="2214563"/>
            <a:ext cx="45862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(Basınç Kuvveti olarak </a:t>
            </a:r>
            <a:r>
              <a:rPr lang="tr-TR" sz="3200" dirty="0">
                <a:solidFill>
                  <a:srgbClr val="FF0000"/>
                </a:solidFill>
              </a:rPr>
              <a:t>Ağırlık(G) 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da alınabilir)</a:t>
            </a:r>
          </a:p>
          <a:p>
            <a:pPr>
              <a:defRPr/>
            </a:pP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6" name="Object 1024"/>
          <p:cNvGraphicFramePr>
            <a:graphicFrameLocks noChangeAspect="1"/>
          </p:cNvGraphicFramePr>
          <p:nvPr/>
        </p:nvGraphicFramePr>
        <p:xfrm>
          <a:off x="3635375" y="1628775"/>
          <a:ext cx="3821113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enklem" r:id="rId3" imgW="634725" imgH="418918" progId="Equation.3">
                  <p:embed/>
                </p:oleObj>
              </mc:Choice>
              <mc:Fallback>
                <p:oleObj name="Denklem" r:id="rId3" imgW="634725" imgH="418918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628775"/>
                        <a:ext cx="3821113" cy="260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84888" y="836613"/>
            <a:ext cx="288925" cy="854075"/>
          </a:xfrm>
          <a:prstGeom prst="downArrow">
            <a:avLst>
              <a:gd name="adj1" fmla="val 50000"/>
              <a:gd name="adj2" fmla="val 739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84888" y="4224338"/>
            <a:ext cx="322262" cy="788987"/>
          </a:xfrm>
          <a:prstGeom prst="upArrow">
            <a:avLst>
              <a:gd name="adj1" fmla="val 50000"/>
              <a:gd name="adj2" fmla="val 612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500563" y="5030788"/>
            <a:ext cx="3643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4000" b="1">
                <a:latin typeface="Times New Roman" pitchFamily="18" charset="0"/>
              </a:rPr>
              <a:t>   </a:t>
            </a:r>
            <a:r>
              <a:rPr lang="tr-TR" sz="4000" b="1">
                <a:solidFill>
                  <a:schemeClr val="tx2"/>
                </a:solidFill>
                <a:latin typeface="Arial Rounded MT Bold" pitchFamily="34" charset="0"/>
              </a:rPr>
              <a:t>Yüzey ( m</a:t>
            </a:r>
            <a:r>
              <a:rPr lang="tr-TR" sz="4000" b="1" baseline="30000">
                <a:solidFill>
                  <a:schemeClr val="tx2"/>
                </a:solidFill>
                <a:latin typeface="Arial Rounded MT Bold" pitchFamily="34" charset="0"/>
              </a:rPr>
              <a:t>2 </a:t>
            </a:r>
            <a:r>
              <a:rPr lang="tr-TR" sz="4000" b="1">
                <a:solidFill>
                  <a:schemeClr val="tx2"/>
                </a:solidFill>
                <a:latin typeface="Arial Rounded MT Bold" pitchFamily="34" charset="0"/>
              </a:rPr>
              <a:t>)</a:t>
            </a:r>
            <a:endParaRPr lang="tr-TR" sz="240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771775" y="18891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4000">
                <a:solidFill>
                  <a:schemeClr val="tx2"/>
                </a:solidFill>
                <a:latin typeface="Arial Rounded MT Bold" pitchFamily="34" charset="0"/>
              </a:rPr>
              <a:t>Ağırlık, Kuvvet ( N)</a:t>
            </a:r>
            <a:endParaRPr lang="tr-TR" sz="240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395288" y="2492375"/>
            <a:ext cx="34559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4000" b="1">
                <a:solidFill>
                  <a:schemeClr val="tx2"/>
                </a:solidFill>
                <a:latin typeface="Arial Rounded MT Bold" pitchFamily="34" charset="0"/>
              </a:rPr>
              <a:t>Basınç</a:t>
            </a:r>
            <a:endParaRPr lang="tr-TR" sz="4000" b="1" baseline="30000">
              <a:solidFill>
                <a:schemeClr val="tx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tr-TR" sz="4000" b="1">
                <a:solidFill>
                  <a:schemeClr val="tx2"/>
                </a:solidFill>
                <a:latin typeface="Arial Rounded MT Bold" pitchFamily="34" charset="0"/>
              </a:rPr>
              <a:t>Pascal</a:t>
            </a:r>
            <a:r>
              <a:rPr lang="tr-TR" sz="4000" b="1">
                <a:solidFill>
                  <a:schemeClr val="tx2"/>
                </a:solidFill>
              </a:rPr>
              <a:t> (</a:t>
            </a:r>
            <a:r>
              <a:rPr lang="tr-TR" sz="3200" b="1">
                <a:solidFill>
                  <a:schemeClr val="tx2"/>
                </a:solidFill>
                <a:latin typeface="Arial Rounded MT Bold" pitchFamily="34" charset="0"/>
              </a:rPr>
              <a:t>N/</a:t>
            </a:r>
            <a:r>
              <a:rPr lang="tr-TR" sz="320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tr-TR" sz="3200" b="1">
                <a:solidFill>
                  <a:schemeClr val="tx2"/>
                </a:solidFill>
                <a:latin typeface="Arial Rounded MT Bold" pitchFamily="34" charset="0"/>
              </a:rPr>
              <a:t>m</a:t>
            </a:r>
            <a:r>
              <a:rPr lang="tr-TR" sz="3200" b="1" baseline="30000">
                <a:solidFill>
                  <a:schemeClr val="tx2"/>
                </a:solidFill>
                <a:latin typeface="Arial Rounded MT Bold" pitchFamily="34" charset="0"/>
              </a:rPr>
              <a:t>2</a:t>
            </a:r>
            <a:r>
              <a:rPr lang="tr-TR" sz="3200" b="1">
                <a:solidFill>
                  <a:schemeClr val="tx2"/>
                </a:solidFill>
              </a:rPr>
              <a:t> )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339975" y="263683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 u="sng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50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50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0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8888" y="404813"/>
            <a:ext cx="7056437" cy="4089400"/>
            <a:chOff x="340" y="576"/>
            <a:chExt cx="5232" cy="3298"/>
          </a:xfrm>
        </p:grpSpPr>
        <p:pic>
          <p:nvPicPr>
            <p:cNvPr id="13320" name="Picture 11" descr="ÇEKİÇ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0" y="576"/>
              <a:ext cx="2250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4" descr="Kahverengi mermer"/>
            <p:cNvSpPr>
              <a:spLocks noChangeArrowheads="1"/>
            </p:cNvSpPr>
            <p:nvPr/>
          </p:nvSpPr>
          <p:spPr bwMode="auto">
            <a:xfrm>
              <a:off x="340" y="2194"/>
              <a:ext cx="1104" cy="1536"/>
            </a:xfrm>
            <a:prstGeom prst="can">
              <a:avLst>
                <a:gd name="adj" fmla="val 3478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r-TR" sz="2400" u="sng">
                <a:latin typeface="Times New Roman" pitchFamily="18" charset="0"/>
              </a:endParaRPr>
            </a:p>
          </p:txBody>
        </p:sp>
        <p:pic>
          <p:nvPicPr>
            <p:cNvPr id="13322" name="Picture 9" descr="kutu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6" y="2362"/>
              <a:ext cx="1086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0" descr="çekiç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38" y="754"/>
              <a:ext cx="2250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172" y="1809"/>
              <a:ext cx="1584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tr-TR" sz="32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Yüzey çok </a:t>
              </a:r>
            </a:p>
            <a:p>
              <a:pPr eaLnBrk="0" hangingPunct="0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tr-TR" sz="32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küçük</a:t>
              </a:r>
            </a:p>
          </p:txBody>
        </p:sp>
        <p:sp>
          <p:nvSpPr>
            <p:cNvPr id="13325" name="Line 15"/>
            <p:cNvSpPr>
              <a:spLocks noChangeShapeType="1"/>
            </p:cNvSpPr>
            <p:nvPr/>
          </p:nvSpPr>
          <p:spPr bwMode="auto">
            <a:xfrm flipV="1">
              <a:off x="3940" y="2050"/>
              <a:ext cx="91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1684" y="1849"/>
              <a:ext cx="1543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tr-TR" sz="32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Yüzey çok </a:t>
              </a:r>
            </a:p>
            <a:p>
              <a:pPr eaLnBrk="0" hangingPunct="0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tr-TR" sz="32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büyük</a:t>
              </a:r>
            </a:p>
          </p:txBody>
        </p:sp>
        <p:sp>
          <p:nvSpPr>
            <p:cNvPr id="13327" name="Line 20"/>
            <p:cNvSpPr>
              <a:spLocks noChangeShapeType="1"/>
            </p:cNvSpPr>
            <p:nvPr/>
          </p:nvSpPr>
          <p:spPr bwMode="auto">
            <a:xfrm flipH="1" flipV="1">
              <a:off x="1204" y="2098"/>
              <a:ext cx="52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619250" y="4221163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solidFill>
                  <a:schemeClr val="tx2"/>
                </a:solidFill>
                <a:latin typeface="Arial Rounded MT Bold" pitchFamily="34" charset="0"/>
              </a:rPr>
              <a:t>Odun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223125" y="4395788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tx2"/>
                </a:solidFill>
                <a:latin typeface="Arial Rounded MT Bold" pitchFamily="34" charset="0"/>
              </a:rPr>
              <a:t>Odun</a:t>
            </a: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24098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Basınç az</a:t>
            </a:r>
          </a:p>
        </p:txBody>
      </p:sp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5508625" y="333375"/>
            <a:ext cx="2986088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Basınç fazla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0" y="4619625"/>
            <a:ext cx="91217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400" b="1">
                <a:solidFill>
                  <a:schemeClr val="accent1"/>
                </a:solidFill>
                <a:cs typeface="Arial" charset="0"/>
              </a:rPr>
              <a:t>Basınç, kuvvetin temas ettiği alanın büyüklüğüyle ilgilidir.</a:t>
            </a:r>
            <a:r>
              <a:rPr lang="tr-TR" sz="2800" b="1">
                <a:solidFill>
                  <a:schemeClr val="tx2"/>
                </a:solidFill>
                <a:cs typeface="Arial" charset="0"/>
              </a:rPr>
              <a:t/>
            </a:r>
            <a:br>
              <a:rPr lang="tr-TR" sz="2800" b="1">
                <a:solidFill>
                  <a:schemeClr val="tx2"/>
                </a:solidFill>
                <a:cs typeface="Arial" charset="0"/>
              </a:rPr>
            </a:br>
            <a:endParaRPr lang="tr-TR" sz="2800" b="1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3" grpId="0"/>
      <p:bldP spid="14354" grpId="0" animBg="1"/>
      <p:bldP spid="143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2703</TotalTime>
  <Words>1138</Words>
  <Application>Microsoft Office PowerPoint</Application>
  <PresentationFormat>Ekran Gösterisi (4:3)</PresentationFormat>
  <Paragraphs>207</Paragraphs>
  <Slides>57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8" baseType="lpstr">
      <vt:lpstr>Arial</vt:lpstr>
      <vt:lpstr>Arial Black</vt:lpstr>
      <vt:lpstr>Arial Rounded MT Bold</vt:lpstr>
      <vt:lpstr>Calibri</vt:lpstr>
      <vt:lpstr>Constantia</vt:lpstr>
      <vt:lpstr>Monotype Corsiva</vt:lpstr>
      <vt:lpstr>Times New Roman</vt:lpstr>
      <vt:lpstr>Wingdings 2</vt:lpstr>
      <vt:lpstr>Wingdings 3</vt:lpstr>
      <vt:lpstr>Akış</vt:lpstr>
      <vt:lpstr>Denklem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fikret</cp:lastModifiedBy>
  <cp:revision>311</cp:revision>
  <dcterms:created xsi:type="dcterms:W3CDTF">2008-03-22T17:46:11Z</dcterms:created>
  <dcterms:modified xsi:type="dcterms:W3CDTF">2018-09-28T19:57:21Z</dcterms:modified>
</cp:coreProperties>
</file>