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450" r:id="rId2"/>
    <p:sldId id="256" r:id="rId3"/>
    <p:sldId id="451" r:id="rId4"/>
    <p:sldId id="452" r:id="rId5"/>
    <p:sldId id="453" r:id="rId6"/>
    <p:sldId id="257" r:id="rId7"/>
    <p:sldId id="402" r:id="rId8"/>
    <p:sldId id="401" r:id="rId9"/>
    <p:sldId id="258" r:id="rId10"/>
    <p:sldId id="416" r:id="rId11"/>
    <p:sldId id="454" r:id="rId12"/>
    <p:sldId id="409" r:id="rId13"/>
    <p:sldId id="403" r:id="rId14"/>
    <p:sldId id="410" r:id="rId15"/>
    <p:sldId id="411" r:id="rId16"/>
    <p:sldId id="408" r:id="rId17"/>
    <p:sldId id="404" r:id="rId18"/>
    <p:sldId id="405" r:id="rId19"/>
    <p:sldId id="412" r:id="rId20"/>
    <p:sldId id="413" r:id="rId21"/>
    <p:sldId id="259" r:id="rId22"/>
    <p:sldId id="260" r:id="rId23"/>
    <p:sldId id="261" r:id="rId24"/>
    <p:sldId id="262" r:id="rId25"/>
    <p:sldId id="263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55" r:id="rId34"/>
    <p:sldId id="439" r:id="rId35"/>
    <p:sldId id="440" r:id="rId36"/>
    <p:sldId id="414" r:id="rId37"/>
    <p:sldId id="415" r:id="rId38"/>
    <p:sldId id="359" r:id="rId39"/>
    <p:sldId id="360" r:id="rId40"/>
    <p:sldId id="361" r:id="rId41"/>
    <p:sldId id="362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04850-CE98-4328-A5B4-296FCE2509EF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38D3A-313E-448D-8EB7-6E60D3FB5F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4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8D3A-313E-448D-8EB7-6E60D3FB5F7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85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8D3A-313E-448D-8EB7-6E60D3FB5F7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14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8D3A-313E-448D-8EB7-6E60D3FB5F7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80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8D3A-313E-448D-8EB7-6E60D3FB5F7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64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34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27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5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9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70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59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33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0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08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E8BB-C049-409E-82C3-CDAE42564944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967D-87D8-4D64-80A4-86F86050D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4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0"/>
            <a:ext cx="95753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32" y="482380"/>
            <a:ext cx="6126731" cy="27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150765" y="3632016"/>
            <a:ext cx="103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Ayrıştırıcılar(bazı bakteri ve mantarlar) besin zincirinin bütün basamaklarında yer alırlar.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Ölü canlıları parçalayarak(çürüterek) maddeleri doğaya tekrar kazandırırlar. </a:t>
            </a:r>
            <a:r>
              <a:rPr lang="tr-TR" sz="2400" dirty="0" smtClean="0">
                <a:solidFill>
                  <a:srgbClr val="FF0000"/>
                </a:solidFill>
              </a:rPr>
              <a:t>Çürükçül </a:t>
            </a:r>
            <a:r>
              <a:rPr lang="tr-TR" sz="2400" dirty="0" smtClean="0"/>
              <a:t>olarak da adlandırılırlar.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Ayrıştırıcılar </a:t>
            </a:r>
            <a:r>
              <a:rPr lang="tr-TR" sz="2400" dirty="0" smtClean="0">
                <a:solidFill>
                  <a:srgbClr val="FF0000"/>
                </a:solidFill>
              </a:rPr>
              <a:t>tüketici canlılar </a:t>
            </a:r>
            <a:r>
              <a:rPr lang="tr-TR" sz="2400" dirty="0" smtClean="0"/>
              <a:t>grubundadır.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51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430" y="3786310"/>
            <a:ext cx="10515600" cy="4351338"/>
          </a:xfrm>
        </p:spPr>
        <p:txBody>
          <a:bodyPr/>
          <a:lstStyle/>
          <a:p>
            <a:r>
              <a:rPr lang="tr-TR" sz="2400" dirty="0"/>
              <a:t>Besin zincirindeki herhangi bir canlının sayısındaki artma ya da azalma olduğunda bundan, besin zincirindeki tüm canlılar etkilenir</a:t>
            </a:r>
            <a:r>
              <a:rPr lang="tr-TR" sz="2400" dirty="0" smtClean="0"/>
              <a:t>. Örneğin </a:t>
            </a:r>
            <a:r>
              <a:rPr lang="tr-TR" sz="2400" dirty="0"/>
              <a:t>resimdeki besin zincirinde yılanların artması, atmacaların artmasına, farelerin azalmasına, çekirgelerin artmasına ve bitkilerin azalmasına sebep olabilir. Doğada üreticilerin olmadığını düşündüğümüzde tüm canlıların aç kalabileceği sonucunu çıkarabiliriz.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415910"/>
            <a:ext cx="11526716" cy="31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7648" y="1782493"/>
            <a:ext cx="10902351" cy="4351338"/>
          </a:xfrm>
        </p:spPr>
        <p:txBody>
          <a:bodyPr/>
          <a:lstStyle/>
          <a:p>
            <a:pPr marL="0" fontAlgn="ctr">
              <a:spcBef>
                <a:spcPts val="0"/>
              </a:spcBef>
            </a:pPr>
            <a:r>
              <a:rPr lang="tr-TR" b="1" dirty="0"/>
              <a:t>Yeşil </a:t>
            </a:r>
            <a:r>
              <a:rPr lang="tr-TR" b="1" dirty="0" smtClean="0"/>
              <a:t>Bitki →       Fare →                       Yılan →                          Atmaca</a:t>
            </a:r>
            <a:endParaRPr lang="tr-TR" dirty="0">
              <a:latin typeface="Arial"/>
            </a:endParaRP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ÜRETİCİ          Birincil Tüketici           İkincil Tüketici             Üçüncül Tüketici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                                                                                      (Yırtıcı)								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3" y="230188"/>
            <a:ext cx="398713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37375"/>
              </p:ext>
            </p:extLst>
          </p:nvPr>
        </p:nvGraphicFramePr>
        <p:xfrm>
          <a:off x="1035422" y="2026256"/>
          <a:ext cx="7597302" cy="3184029"/>
        </p:xfrm>
        <a:graphic>
          <a:graphicData uri="http://schemas.openxmlformats.org/drawingml/2006/table">
            <a:tbl>
              <a:tblPr/>
              <a:tblGrid>
                <a:gridCol w="28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5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5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62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4186">
                <a:tc>
                  <a:txBody>
                    <a:bodyPr/>
                    <a:lstStyle/>
                    <a:p>
                      <a:r>
                        <a:rPr lang="tr-TR" dirty="0" smtClean="0"/>
                        <a:t>1-</a:t>
                      </a:r>
                      <a:endParaRPr lang="tr-T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Yeşil Bitki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Fare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Yılan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Atmaca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86">
                <a:tc>
                  <a:txBody>
                    <a:bodyPr/>
                    <a:lstStyle/>
                    <a:p>
                      <a:r>
                        <a:rPr lang="tr-TR" b="1"/>
                        <a:t>2-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Havuç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Tavşan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Yılan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Atmaca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86">
                <a:tc>
                  <a:txBody>
                    <a:bodyPr/>
                    <a:lstStyle/>
                    <a:p>
                      <a:r>
                        <a:rPr lang="tr-TR" b="1"/>
                        <a:t>3-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Havuç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Tavşan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Atmaca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Tilki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71">
                <a:tc>
                  <a:txBody>
                    <a:bodyPr/>
                    <a:lstStyle/>
                    <a:p>
                      <a:r>
                        <a:rPr lang="tr-TR" b="1"/>
                        <a:t>4-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Buğday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Fare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Tilki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Aslan (Kurt)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186">
                <a:tc>
                  <a:txBody>
                    <a:bodyPr/>
                    <a:lstStyle/>
                    <a:p>
                      <a:r>
                        <a:rPr lang="tr-TR" b="1"/>
                        <a:t>5-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Ot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Geyik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Kaplan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914">
                <a:tc>
                  <a:txBody>
                    <a:bodyPr/>
                    <a:lstStyle/>
                    <a:p>
                      <a:r>
                        <a:rPr lang="tr-TR" b="1"/>
                        <a:t>6-</a:t>
                      </a:r>
                      <a:endParaRPr lang="tr-T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Bitki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>
                          <a:solidFill>
                            <a:schemeClr val="tx1"/>
                          </a:solidFill>
                        </a:rPr>
                        <a:t>Tavşan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Kurt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Aslan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Besin Zincirine Örnekler: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039896" y="4472866"/>
            <a:ext cx="1769807" cy="73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10-7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12-4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in ağ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1" y="1184076"/>
            <a:ext cx="9560737" cy="48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79443" y="353079"/>
            <a:ext cx="1039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Doğada canlıların tek bir besin çeşidi bulunmaz. Besin zincirleri birleşerek besin ağını oluşturur.</a:t>
            </a:r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5459871" y="6224839"/>
            <a:ext cx="4132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BESİN AĞI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44-4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09"/>
            <a:ext cx="12192000" cy="657383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496528"/>
            <a:ext cx="98323" cy="2261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46-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481781"/>
            <a:ext cx="78658" cy="2064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8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14-0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limik.org.tr/wp-content/uploads/2015/07/sinc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54" y="0"/>
            <a:ext cx="8449394" cy="67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08173" y="4689985"/>
            <a:ext cx="10816556" cy="1966452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BESİN ZİNCİRİ VE ENERJİ AKIŞI</a:t>
            </a:r>
            <a:endParaRPr lang="tr-T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15-8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23-1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2787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8652" y="5909093"/>
            <a:ext cx="644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Canlı sayısı besin piramidinde yukarıya gittikçe azalır.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Vücut büyüklüğü besin piramidinde yukarı gittikçe genellikle artar.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40309" y="5651941"/>
            <a:ext cx="466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Canlılardaki zehir(atık)miktarı(biyolojik birikim) besin piramidinde yukarı çıktıkça artar.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34-9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40-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46-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48-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6-51-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6-56-8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6-59-7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7-05-9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Bu canlıların arasında beslenme açısından nasıl bir fark bulunmaktadır?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-687"/>
          <a:stretch/>
        </p:blipFill>
        <p:spPr>
          <a:xfrm>
            <a:off x="1906466" y="1931132"/>
            <a:ext cx="86604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7-09-4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7-12-4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7-16-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DEĞERLENDİRME SORULARI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2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7-28-4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7-31-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3"/>
            <a:ext cx="12192000" cy="66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6-06-3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6-08-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38-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39-6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877" y="5183310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Bu resim ne anlatmaktadır?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942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41-2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334297"/>
            <a:ext cx="383458" cy="35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55-42-9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12192000" cy="657383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334297"/>
            <a:ext cx="383458" cy="3539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8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07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09-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15-4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17-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21-9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23-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27-6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29-3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5361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 yeşil canlıların ismini biliyor musunuz?</a:t>
            </a:r>
            <a:endParaRPr lang="tr-T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9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52-4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1-53-8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2-01-2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6-21 19-22-02-5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10-9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55"/>
            <a:ext cx="12192000" cy="694710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12-7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25"/>
            <a:ext cx="12192000" cy="69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19-2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12192000" cy="6702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20-8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12192000" cy="67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28-3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12192000" cy="6702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29-8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8"/>
            <a:ext cx="12192000" cy="67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04-5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46-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12192000" cy="64674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432619"/>
            <a:ext cx="442452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140542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8-07 19-48-47-4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12192000" cy="64674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432619"/>
            <a:ext cx="442452" cy="383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0" y="432619"/>
            <a:ext cx="442452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6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2" y="1170636"/>
            <a:ext cx="3164402" cy="284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11" y="1170636"/>
            <a:ext cx="3158929" cy="286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7" y="1195298"/>
            <a:ext cx="3725669" cy="284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61381" y="4304581"/>
            <a:ext cx="152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YEŞİL BİTKİLER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86009" y="4304581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SİYANOBAKTERİLER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266617" y="4304581"/>
            <a:ext cx="200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MAVİ-YEŞİL ALGLER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4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819113" y="253001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Hepçil Hayvanlar</a:t>
            </a:r>
            <a:endParaRPr lang="tr-TR" sz="2400" b="1" dirty="0">
              <a:solidFill>
                <a:srgbClr val="FF0000"/>
              </a:solidFill>
            </a:endParaRPr>
          </a:p>
          <a:p>
            <a:endParaRPr lang="tr-TR" sz="2400" dirty="0"/>
          </a:p>
          <a:p>
            <a:r>
              <a:rPr lang="tr-TR" sz="2400" dirty="0" smtClean="0"/>
              <a:t>    Ayı</a:t>
            </a:r>
            <a:endParaRPr lang="tr-TR" sz="2400" dirty="0"/>
          </a:p>
          <a:p>
            <a:r>
              <a:rPr lang="tr-TR" sz="2400" dirty="0"/>
              <a:t>    Domuz</a:t>
            </a:r>
          </a:p>
          <a:p>
            <a:r>
              <a:rPr lang="tr-TR" sz="2400" dirty="0"/>
              <a:t>    </a:t>
            </a:r>
            <a:r>
              <a:rPr lang="tr-TR" sz="2400" dirty="0" smtClean="0"/>
              <a:t>Serçe</a:t>
            </a:r>
            <a:endParaRPr lang="tr-TR" sz="2400" dirty="0"/>
          </a:p>
          <a:p>
            <a:r>
              <a:rPr lang="tr-TR" sz="2400" dirty="0"/>
              <a:t>    Karga</a:t>
            </a:r>
          </a:p>
          <a:p>
            <a:r>
              <a:rPr lang="tr-TR" sz="2400" dirty="0">
                <a:solidFill>
                  <a:schemeClr val="bg1"/>
                </a:solidFill>
              </a:rPr>
              <a:t>    Hindi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    Fare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19113" y="851255"/>
            <a:ext cx="980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Etçil hayvanlar: </a:t>
            </a:r>
            <a:r>
              <a:rPr lang="tr-TR" sz="2400" dirty="0"/>
              <a:t>Aslan, kartal, kedi, köpek, </a:t>
            </a:r>
            <a:r>
              <a:rPr lang="tr-TR" sz="2400" dirty="0" smtClean="0"/>
              <a:t>leopar</a:t>
            </a:r>
            <a:r>
              <a:rPr lang="tr-TR" sz="2400" dirty="0"/>
              <a:t>, </a:t>
            </a:r>
            <a:r>
              <a:rPr lang="tr-TR" sz="2400" dirty="0" smtClean="0"/>
              <a:t> </a:t>
            </a:r>
            <a:r>
              <a:rPr lang="tr-TR" sz="2400" dirty="0"/>
              <a:t>tilki, sırtlan, </a:t>
            </a:r>
            <a:r>
              <a:rPr lang="tr-TR" sz="2400" dirty="0" smtClean="0"/>
              <a:t>timsah</a:t>
            </a:r>
            <a:endParaRPr lang="tr-TR" sz="2400" dirty="0"/>
          </a:p>
          <a:p>
            <a:r>
              <a:rPr lang="tr-TR" sz="2400" dirty="0">
                <a:solidFill>
                  <a:srgbClr val="FF0000"/>
                </a:solidFill>
              </a:rPr>
              <a:t>Otçul hayvanlar: </a:t>
            </a:r>
            <a:r>
              <a:rPr lang="tr-TR" sz="2400" dirty="0"/>
              <a:t>İnek, koyun, </a:t>
            </a:r>
            <a:r>
              <a:rPr lang="tr-TR" sz="2400" dirty="0" smtClean="0"/>
              <a:t> </a:t>
            </a:r>
            <a:r>
              <a:rPr lang="tr-TR" sz="2400" dirty="0"/>
              <a:t>keçi, at, fil, </a:t>
            </a:r>
            <a:r>
              <a:rPr lang="tr-TR" sz="2400" dirty="0" smtClean="0"/>
              <a:t>zebra</a:t>
            </a:r>
            <a:r>
              <a:rPr lang="tr-TR" sz="2400" dirty="0"/>
              <a:t>, </a:t>
            </a:r>
            <a:r>
              <a:rPr lang="tr-TR" sz="2400" dirty="0" smtClean="0"/>
              <a:t>geyik</a:t>
            </a:r>
            <a:r>
              <a:rPr lang="tr-TR" sz="2400" dirty="0"/>
              <a:t>, </a:t>
            </a:r>
            <a:r>
              <a:rPr lang="tr-TR" sz="2400" dirty="0" smtClean="0"/>
              <a:t>gergedan</a:t>
            </a: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-687"/>
          <a:stretch/>
        </p:blipFill>
        <p:spPr>
          <a:xfrm>
            <a:off x="3991708" y="2417885"/>
            <a:ext cx="6853202" cy="35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ndicam 2018-01-21 21-47-16-9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0"/>
            <a:ext cx="12142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280</Words>
  <Application>Microsoft Office PowerPoint</Application>
  <PresentationFormat>Geniş ekran</PresentationFormat>
  <Paragraphs>81</Paragraphs>
  <Slides>61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Teması</vt:lpstr>
      <vt:lpstr>PowerPoint Sunusu</vt:lpstr>
      <vt:lpstr>BESİN ZİNCİRİ VE ENERJİ AKIŞI</vt:lpstr>
      <vt:lpstr>Bu canlıların arasında beslenme açısından nasıl bir fark bulunmaktadır?</vt:lpstr>
      <vt:lpstr>Bu resim ne anlatmaktadır?</vt:lpstr>
      <vt:lpstr>Bu yeşil canlıların ismini biliyor musunuz?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Besin Zincirine Örnekler: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DEĞERLENDİRME SORULARI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CANLILAR</dc:title>
  <dc:creator>sylar</dc:creator>
  <cp:lastModifiedBy>Karhan Durak</cp:lastModifiedBy>
  <cp:revision>38</cp:revision>
  <dcterms:created xsi:type="dcterms:W3CDTF">2018-01-21T19:03:07Z</dcterms:created>
  <dcterms:modified xsi:type="dcterms:W3CDTF">2019-03-02T19:31:25Z</dcterms:modified>
</cp:coreProperties>
</file>