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83" r:id="rId23"/>
    <p:sldId id="277" r:id="rId24"/>
    <p:sldId id="279" r:id="rId25"/>
    <p:sldId id="278" r:id="rId26"/>
    <p:sldId id="280" r:id="rId27"/>
    <p:sldId id="281" r:id="rId28"/>
    <p:sldId id="282" r:id="rId29"/>
    <p:sldId id="286"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6600CC"/>
    <a:srgbClr val="FF0000"/>
    <a:srgbClr val="3366FF"/>
    <a:srgbClr val="006600"/>
    <a:srgbClr val="00FFCC"/>
    <a:srgbClr val="FF00FF"/>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F3A05-DE17-483E-8957-47F5CFD20E9B}" type="datetimeFigureOut">
              <a:rPr lang="tr-TR" smtClean="0"/>
              <a:pPr/>
              <a:t>1.10.2018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707DE-980C-49B8-9FD5-57DB27192F2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29707DE-980C-49B8-9FD5-57DB27192F27}" type="slidenum">
              <a:rPr lang="tr-TR" smtClean="0"/>
              <a:pPr/>
              <a:t>45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29707DE-980C-49B8-9FD5-57DB27192F27}" type="slidenum">
              <a:rPr lang="tr-TR" smtClean="0"/>
              <a:pPr/>
              <a:t>47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64BE506-4606-4037-9BA7-F521984AFEE4}" type="datetime1">
              <a:rPr lang="tr-TR" smtClean="0"/>
              <a:pPr/>
              <a:t>1.10.2018</a:t>
            </a:fld>
            <a:endParaRPr lang="tr-TR"/>
          </a:p>
        </p:txBody>
      </p:sp>
      <p:sp>
        <p:nvSpPr>
          <p:cNvPr id="5" name="4 Altbilgi Yer Tutucusu"/>
          <p:cNvSpPr>
            <a:spLocks noGrp="1"/>
          </p:cNvSpPr>
          <p:nvPr>
            <p:ph type="ftr" sz="quarter" idx="11"/>
          </p:nvPr>
        </p:nvSpPr>
        <p:spPr/>
        <p:txBody>
          <a:bodyPr/>
          <a:lstStyle/>
          <a:p>
            <a:r>
              <a:rPr lang="tr-TR" smtClean="0"/>
              <a:t>Buket Ayakdaş</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0D4064-DB63-4BC6-90A7-EFB860EEC8D7}" type="datetime1">
              <a:rPr lang="tr-TR" smtClean="0"/>
              <a:pPr/>
              <a:t>1.10.2018</a:t>
            </a:fld>
            <a:endParaRPr lang="tr-TR"/>
          </a:p>
        </p:txBody>
      </p:sp>
      <p:sp>
        <p:nvSpPr>
          <p:cNvPr id="5" name="4 Altbilgi Yer Tutucusu"/>
          <p:cNvSpPr>
            <a:spLocks noGrp="1"/>
          </p:cNvSpPr>
          <p:nvPr>
            <p:ph type="ftr" sz="quarter" idx="11"/>
          </p:nvPr>
        </p:nvSpPr>
        <p:spPr/>
        <p:txBody>
          <a:bodyPr/>
          <a:lstStyle/>
          <a:p>
            <a:r>
              <a:rPr lang="tr-TR" smtClean="0"/>
              <a:t>Buket Ayakdaş</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2A467-D6E6-4CFE-B764-C36240D73EF0}" type="datetime1">
              <a:rPr lang="tr-TR" smtClean="0"/>
              <a:pPr/>
              <a:t>1.10.2018</a:t>
            </a:fld>
            <a:endParaRPr lang="tr-TR"/>
          </a:p>
        </p:txBody>
      </p:sp>
      <p:sp>
        <p:nvSpPr>
          <p:cNvPr id="5" name="4 Altbilgi Yer Tutucusu"/>
          <p:cNvSpPr>
            <a:spLocks noGrp="1"/>
          </p:cNvSpPr>
          <p:nvPr>
            <p:ph type="ftr" sz="quarter" idx="11"/>
          </p:nvPr>
        </p:nvSpPr>
        <p:spPr/>
        <p:txBody>
          <a:bodyPr/>
          <a:lstStyle/>
          <a:p>
            <a:r>
              <a:rPr lang="tr-TR" smtClean="0"/>
              <a:t>Buket Ayakdaş</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E367418-F551-4766-8DB9-F60CCAC3CDF1}" type="datetime1">
              <a:rPr lang="tr-TR" smtClean="0"/>
              <a:pPr/>
              <a:t>1.10.2018</a:t>
            </a:fld>
            <a:endParaRPr lang="tr-TR"/>
          </a:p>
        </p:txBody>
      </p:sp>
      <p:sp>
        <p:nvSpPr>
          <p:cNvPr id="5" name="4 Altbilgi Yer Tutucusu"/>
          <p:cNvSpPr>
            <a:spLocks noGrp="1"/>
          </p:cNvSpPr>
          <p:nvPr>
            <p:ph type="ftr" sz="quarter" idx="11"/>
          </p:nvPr>
        </p:nvSpPr>
        <p:spPr/>
        <p:txBody>
          <a:bodyPr/>
          <a:lstStyle/>
          <a:p>
            <a:r>
              <a:rPr lang="tr-TR" smtClean="0"/>
              <a:t>Buket Ayakdaş</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09FD13C-7A90-4983-9FBA-621768638C81}" type="datetime1">
              <a:rPr lang="tr-TR" smtClean="0"/>
              <a:pPr/>
              <a:t>1.10.2018</a:t>
            </a:fld>
            <a:endParaRPr lang="tr-TR"/>
          </a:p>
        </p:txBody>
      </p:sp>
      <p:sp>
        <p:nvSpPr>
          <p:cNvPr id="5" name="4 Altbilgi Yer Tutucusu"/>
          <p:cNvSpPr>
            <a:spLocks noGrp="1"/>
          </p:cNvSpPr>
          <p:nvPr>
            <p:ph type="ftr" sz="quarter" idx="11"/>
          </p:nvPr>
        </p:nvSpPr>
        <p:spPr/>
        <p:txBody>
          <a:bodyPr/>
          <a:lstStyle/>
          <a:p>
            <a:r>
              <a:rPr lang="tr-TR" smtClean="0"/>
              <a:t>Buket Ayakdaş</a:t>
            </a:r>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E0CE5A4-4218-4F97-A7BD-DB1EEF8B9D0E}" type="datetime1">
              <a:rPr lang="tr-TR" smtClean="0"/>
              <a:pPr/>
              <a:t>1.10.2018</a:t>
            </a:fld>
            <a:endParaRPr lang="tr-TR"/>
          </a:p>
        </p:txBody>
      </p:sp>
      <p:sp>
        <p:nvSpPr>
          <p:cNvPr id="6" name="5 Altbilgi Yer Tutucusu"/>
          <p:cNvSpPr>
            <a:spLocks noGrp="1"/>
          </p:cNvSpPr>
          <p:nvPr>
            <p:ph type="ftr" sz="quarter" idx="11"/>
          </p:nvPr>
        </p:nvSpPr>
        <p:spPr/>
        <p:txBody>
          <a:bodyPr/>
          <a:lstStyle/>
          <a:p>
            <a:r>
              <a:rPr lang="tr-TR" smtClean="0"/>
              <a:t>Buket Ayakdaş</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08D3015-740F-4B2A-BD9E-712FAA2F35AF}" type="datetime1">
              <a:rPr lang="tr-TR" smtClean="0"/>
              <a:pPr/>
              <a:t>1.10.2018</a:t>
            </a:fld>
            <a:endParaRPr lang="tr-TR"/>
          </a:p>
        </p:txBody>
      </p:sp>
      <p:sp>
        <p:nvSpPr>
          <p:cNvPr id="8" name="7 Altbilgi Yer Tutucusu"/>
          <p:cNvSpPr>
            <a:spLocks noGrp="1"/>
          </p:cNvSpPr>
          <p:nvPr>
            <p:ph type="ftr" sz="quarter" idx="11"/>
          </p:nvPr>
        </p:nvSpPr>
        <p:spPr/>
        <p:txBody>
          <a:bodyPr/>
          <a:lstStyle/>
          <a:p>
            <a:r>
              <a:rPr lang="tr-TR" smtClean="0"/>
              <a:t>Buket Ayakdaş</a:t>
            </a:r>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9F3863F-312C-4B9E-83FF-0744D40AEA24}" type="datetime1">
              <a:rPr lang="tr-TR" smtClean="0"/>
              <a:pPr/>
              <a:t>1.10.2018</a:t>
            </a:fld>
            <a:endParaRPr lang="tr-TR"/>
          </a:p>
        </p:txBody>
      </p:sp>
      <p:sp>
        <p:nvSpPr>
          <p:cNvPr id="4" name="3 Altbilgi Yer Tutucusu"/>
          <p:cNvSpPr>
            <a:spLocks noGrp="1"/>
          </p:cNvSpPr>
          <p:nvPr>
            <p:ph type="ftr" sz="quarter" idx="11"/>
          </p:nvPr>
        </p:nvSpPr>
        <p:spPr/>
        <p:txBody>
          <a:bodyPr/>
          <a:lstStyle/>
          <a:p>
            <a:r>
              <a:rPr lang="tr-TR" smtClean="0"/>
              <a:t>Buket Ayakdaş</a:t>
            </a:r>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93C242E-8547-43EE-B033-CB6BF2793416}" type="datetime1">
              <a:rPr lang="tr-TR" smtClean="0"/>
              <a:pPr/>
              <a:t>1.10.2018</a:t>
            </a:fld>
            <a:endParaRPr lang="tr-TR"/>
          </a:p>
        </p:txBody>
      </p:sp>
      <p:sp>
        <p:nvSpPr>
          <p:cNvPr id="3" name="2 Altbilgi Yer Tutucusu"/>
          <p:cNvSpPr>
            <a:spLocks noGrp="1"/>
          </p:cNvSpPr>
          <p:nvPr>
            <p:ph type="ftr" sz="quarter" idx="11"/>
          </p:nvPr>
        </p:nvSpPr>
        <p:spPr/>
        <p:txBody>
          <a:bodyPr/>
          <a:lstStyle/>
          <a:p>
            <a:r>
              <a:rPr lang="tr-TR" smtClean="0"/>
              <a:t>Buket Ayakdaş</a:t>
            </a:r>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8B4B934-16D1-4D91-90C9-4A1A0A68DCCD}" type="datetime1">
              <a:rPr lang="tr-TR" smtClean="0"/>
              <a:pPr/>
              <a:t>1.10.2018</a:t>
            </a:fld>
            <a:endParaRPr lang="tr-TR"/>
          </a:p>
        </p:txBody>
      </p:sp>
      <p:sp>
        <p:nvSpPr>
          <p:cNvPr id="6" name="5 Altbilgi Yer Tutucusu"/>
          <p:cNvSpPr>
            <a:spLocks noGrp="1"/>
          </p:cNvSpPr>
          <p:nvPr>
            <p:ph type="ftr" sz="quarter" idx="11"/>
          </p:nvPr>
        </p:nvSpPr>
        <p:spPr/>
        <p:txBody>
          <a:bodyPr/>
          <a:lstStyle/>
          <a:p>
            <a:r>
              <a:rPr lang="tr-TR" smtClean="0"/>
              <a:t>Buket Ayakdaş</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8BE59C-7084-4000-9CA1-CD4581E739CE}" type="datetime1">
              <a:rPr lang="tr-TR" smtClean="0"/>
              <a:pPr/>
              <a:t>1.10.2018</a:t>
            </a:fld>
            <a:endParaRPr lang="tr-TR"/>
          </a:p>
        </p:txBody>
      </p:sp>
      <p:sp>
        <p:nvSpPr>
          <p:cNvPr id="6" name="5 Altbilgi Yer Tutucusu"/>
          <p:cNvSpPr>
            <a:spLocks noGrp="1"/>
          </p:cNvSpPr>
          <p:nvPr>
            <p:ph type="ftr" sz="quarter" idx="11"/>
          </p:nvPr>
        </p:nvSpPr>
        <p:spPr/>
        <p:txBody>
          <a:bodyPr/>
          <a:lstStyle/>
          <a:p>
            <a:r>
              <a:rPr lang="tr-TR" smtClean="0"/>
              <a:t>Buket Ayakdaş</a:t>
            </a:r>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F31E5-2E3D-4B01-B912-DB3A38AF8FBA}" type="datetime1">
              <a:rPr lang="tr-TR" smtClean="0"/>
              <a:pPr/>
              <a:t>1.10.2018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Buket Ayakdaş</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tug.tubitak.gov.tr/etkinlikler/tutulma/turkish/gunes_tutulmasi/halkali_tutulma.htm" TargetMode="External"/><Relationship Id="rId2" Type="http://schemas.openxmlformats.org/officeDocument/2006/relationships/hyperlink" Target="http://www.tug.tubitak.gov.tr/etkinlikler/tutulma/turkish/gunes_tutulmasi/tam_tutulma.htm" TargetMode="External"/><Relationship Id="rId1" Type="http://schemas.openxmlformats.org/officeDocument/2006/relationships/slideLayout" Target="../slideLayouts/slideLayout7.xml"/><Relationship Id="rId4" Type="http://schemas.openxmlformats.org/officeDocument/2006/relationships/hyperlink" Target="http://www.tug.tubitak.gov.tr/etkinlikler/tutulma/turkish/gunes_tutulmasi/parcali_tutulma.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0000FF"/>
                </a:solidFill>
              </a:rPr>
              <a:t>GÜNEŞ SİSTEMİ ve TUTULMALAR</a:t>
            </a:r>
            <a:endParaRPr lang="tr-TR" b="1" dirty="0">
              <a:solidFill>
                <a:srgbClr val="0000FF"/>
              </a:solidFill>
            </a:endParaRPr>
          </a:p>
        </p:txBody>
      </p:sp>
      <p:pic>
        <p:nvPicPr>
          <p:cNvPr id="6" name="5 İçerik Yer Tutucusu" descr="güneş sistemi-2.jpg"/>
          <p:cNvPicPr>
            <a:picLocks noGrp="1" noChangeAspect="1"/>
          </p:cNvPicPr>
          <p:nvPr>
            <p:ph idx="1"/>
          </p:nvPr>
        </p:nvPicPr>
        <p:blipFill>
          <a:blip r:embed="rId2"/>
          <a:stretch>
            <a:fillRect/>
          </a:stretch>
        </p:blipFill>
        <p:spPr>
          <a:xfrm>
            <a:off x="500034" y="1428736"/>
            <a:ext cx="4286280" cy="2400317"/>
          </a:xfrm>
        </p:spPr>
      </p:pic>
      <p:pic>
        <p:nvPicPr>
          <p:cNvPr id="1026" name="Picture 2" descr="C:\Users\Erdi Ayaktaş\Desktop\güneş sistemi-3.jpg"/>
          <p:cNvPicPr>
            <a:picLocks noChangeAspect="1" noChangeArrowheads="1"/>
          </p:cNvPicPr>
          <p:nvPr/>
        </p:nvPicPr>
        <p:blipFill>
          <a:blip r:embed="rId3"/>
          <a:srcRect/>
          <a:stretch>
            <a:fillRect/>
          </a:stretch>
        </p:blipFill>
        <p:spPr bwMode="auto">
          <a:xfrm>
            <a:off x="4857752" y="3500438"/>
            <a:ext cx="3667153" cy="3120981"/>
          </a:xfrm>
          <a:prstGeom prst="rect">
            <a:avLst/>
          </a:prstGeom>
          <a:noFill/>
        </p:spPr>
      </p:pic>
      <p:sp>
        <p:nvSpPr>
          <p:cNvPr id="10" name="9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57224" y="1428736"/>
            <a:ext cx="7286676" cy="2308324"/>
          </a:xfrm>
          <a:prstGeom prst="rect">
            <a:avLst/>
          </a:prstGeom>
          <a:noFill/>
        </p:spPr>
        <p:txBody>
          <a:bodyPr wrap="square" rtlCol="0">
            <a:spAutoFit/>
          </a:bodyPr>
          <a:lstStyle/>
          <a:p>
            <a:pPr>
              <a:buFont typeface="Wingdings" pitchFamily="2" charset="2"/>
              <a:buChar char="Ø"/>
            </a:pPr>
            <a:r>
              <a:rPr lang="tr-TR" dirty="0" smtClean="0"/>
              <a:t> Gezegenlerin etrafında onlarla birlikte dönen gök cisimlerine </a:t>
            </a:r>
            <a:r>
              <a:rPr lang="tr-TR" b="1" u="sng" dirty="0" smtClean="0">
                <a:solidFill>
                  <a:srgbClr val="0000FF"/>
                </a:solidFill>
              </a:rPr>
              <a:t>uydu</a:t>
            </a:r>
            <a:r>
              <a:rPr lang="tr-TR" dirty="0" smtClean="0"/>
              <a:t> adı verilir.</a:t>
            </a:r>
          </a:p>
          <a:p>
            <a:pPr>
              <a:buFont typeface="Wingdings" pitchFamily="2" charset="2"/>
              <a:buChar char="Ø"/>
            </a:pPr>
            <a:endParaRPr lang="tr-TR" dirty="0" smtClean="0"/>
          </a:p>
          <a:p>
            <a:pPr>
              <a:buFont typeface="Wingdings" pitchFamily="2" charset="2"/>
              <a:buChar char="Ø"/>
            </a:pPr>
            <a:r>
              <a:rPr lang="tr-TR" dirty="0" smtClean="0"/>
              <a:t> Merkür ve Venüs’ün uydusu yoktur.</a:t>
            </a:r>
          </a:p>
          <a:p>
            <a:pPr>
              <a:buFont typeface="Wingdings" pitchFamily="2" charset="2"/>
              <a:buChar char="Ø"/>
            </a:pPr>
            <a:endParaRPr lang="tr-TR" dirty="0" smtClean="0"/>
          </a:p>
          <a:p>
            <a:endParaRPr lang="tr-TR" dirty="0" smtClean="0"/>
          </a:p>
          <a:p>
            <a:endParaRPr lang="tr-TR" dirty="0" smtClean="0"/>
          </a:p>
          <a:p>
            <a:endParaRPr lang="tr-TR" dirty="0"/>
          </a:p>
        </p:txBody>
      </p:sp>
      <p:pic>
        <p:nvPicPr>
          <p:cNvPr id="22532" name="Picture 4" descr="C:\Users\Erdi Ayaktaş\Desktop\Güneş Sisteemi ve Tutulmalar\Merkür.jpg"/>
          <p:cNvPicPr>
            <a:picLocks noChangeAspect="1" noChangeArrowheads="1"/>
          </p:cNvPicPr>
          <p:nvPr/>
        </p:nvPicPr>
        <p:blipFill>
          <a:blip r:embed="rId2"/>
          <a:srcRect/>
          <a:stretch>
            <a:fillRect/>
          </a:stretch>
        </p:blipFill>
        <p:spPr bwMode="auto">
          <a:xfrm>
            <a:off x="1071538" y="3429000"/>
            <a:ext cx="2357454" cy="1568778"/>
          </a:xfrm>
          <a:prstGeom prst="rect">
            <a:avLst/>
          </a:prstGeom>
          <a:noFill/>
        </p:spPr>
      </p:pic>
      <p:pic>
        <p:nvPicPr>
          <p:cNvPr id="22533" name="Picture 5" descr="C:\Users\Erdi Ayaktaş\Desktop\Güneş Sisteemi ve Tutulmalar\Venüs.jpg"/>
          <p:cNvPicPr>
            <a:picLocks noChangeAspect="1" noChangeArrowheads="1"/>
          </p:cNvPicPr>
          <p:nvPr/>
        </p:nvPicPr>
        <p:blipFill>
          <a:blip r:embed="rId3"/>
          <a:srcRect/>
          <a:stretch>
            <a:fillRect/>
          </a:stretch>
        </p:blipFill>
        <p:spPr bwMode="auto">
          <a:xfrm>
            <a:off x="5286380" y="2928934"/>
            <a:ext cx="2527410" cy="2471740"/>
          </a:xfrm>
          <a:prstGeom prst="rect">
            <a:avLst/>
          </a:prstGeom>
          <a:noFill/>
        </p:spPr>
      </p:pic>
      <p:sp>
        <p:nvSpPr>
          <p:cNvPr id="10" name="9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57224" y="1000108"/>
            <a:ext cx="7143800" cy="5355312"/>
          </a:xfrm>
          <a:prstGeom prst="rect">
            <a:avLst/>
          </a:prstGeom>
          <a:noFill/>
        </p:spPr>
        <p:txBody>
          <a:bodyPr wrap="square" rtlCol="0">
            <a:spAutoFit/>
          </a:bodyPr>
          <a:lstStyle/>
          <a:p>
            <a:pPr algn="ctr"/>
            <a:r>
              <a:rPr lang="tr-TR" sz="2400" dirty="0" smtClean="0">
                <a:solidFill>
                  <a:srgbClr val="FF0066"/>
                </a:solidFill>
                <a:latin typeface="Forte" pitchFamily="66" charset="0"/>
              </a:rPr>
              <a:t>Güneş Sistemindeki Gezegenler</a:t>
            </a:r>
          </a:p>
          <a:p>
            <a:pPr algn="ctr"/>
            <a:endParaRPr lang="tr-TR" sz="2400" dirty="0" smtClean="0">
              <a:solidFill>
                <a:srgbClr val="0000FF"/>
              </a:solidFill>
              <a:latin typeface="Forte" pitchFamily="66" charset="0"/>
            </a:endParaRPr>
          </a:p>
          <a:p>
            <a:pPr algn="just"/>
            <a:endParaRPr lang="tr-TR" sz="2400" dirty="0" smtClean="0"/>
          </a:p>
          <a:p>
            <a:pPr algn="just"/>
            <a:r>
              <a:rPr lang="tr-TR" sz="2400" b="1" i="1" dirty="0" smtClean="0">
                <a:solidFill>
                  <a:srgbClr val="3333CC"/>
                </a:solidFill>
              </a:rPr>
              <a:t>                           MERKÜR</a:t>
            </a:r>
          </a:p>
          <a:p>
            <a:pPr algn="just"/>
            <a:endParaRPr lang="tr-TR" sz="2400" dirty="0" smtClean="0"/>
          </a:p>
          <a:p>
            <a:pPr algn="just"/>
            <a:endParaRPr lang="tr-TR" sz="2400" dirty="0" smtClean="0"/>
          </a:p>
          <a:p>
            <a:pPr algn="just">
              <a:lnSpc>
                <a:spcPct val="150000"/>
              </a:lnSpc>
            </a:pPr>
            <a:r>
              <a:rPr lang="tr-TR" sz="2400" dirty="0" smtClean="0"/>
              <a:t>* </a:t>
            </a:r>
            <a:r>
              <a:rPr lang="tr-TR" sz="2400" dirty="0" smtClean="0">
                <a:latin typeface="Times New Roman" pitchFamily="18" charset="0"/>
                <a:cs typeface="Times New Roman" pitchFamily="18" charset="0"/>
              </a:rPr>
              <a:t>Güneş’e en yakın gezegendir.</a:t>
            </a:r>
          </a:p>
          <a:p>
            <a:pPr algn="just">
              <a:lnSpc>
                <a:spcPct val="150000"/>
              </a:lnSpc>
            </a:pPr>
            <a:r>
              <a:rPr lang="tr-TR" sz="2400" dirty="0" smtClean="0">
                <a:latin typeface="Times New Roman" pitchFamily="18" charset="0"/>
                <a:cs typeface="Times New Roman" pitchFamily="18" charset="0"/>
              </a:rPr>
              <a:t>* Güneş sisteminin en küçük gezegenidir.</a:t>
            </a:r>
          </a:p>
          <a:p>
            <a:pPr algn="just">
              <a:lnSpc>
                <a:spcPct val="150000"/>
              </a:lnSpc>
            </a:pPr>
            <a:r>
              <a:rPr lang="tr-TR" sz="2400" dirty="0" smtClean="0">
                <a:latin typeface="Times New Roman" pitchFamily="18" charset="0"/>
                <a:cs typeface="Times New Roman" pitchFamily="18" charset="0"/>
              </a:rPr>
              <a:t>* Uydusu ve halkası yoktur.</a:t>
            </a:r>
          </a:p>
          <a:p>
            <a:pPr algn="just">
              <a:lnSpc>
                <a:spcPct val="150000"/>
              </a:lnSpc>
            </a:pPr>
            <a:r>
              <a:rPr lang="tr-TR" sz="2400" dirty="0" smtClean="0">
                <a:latin typeface="Times New Roman" pitchFamily="18" charset="0"/>
                <a:cs typeface="Times New Roman" pitchFamily="18" charset="0"/>
              </a:rPr>
              <a:t>* Atmosferi yoktur.</a:t>
            </a:r>
          </a:p>
          <a:p>
            <a:pPr algn="just"/>
            <a:endParaRPr lang="tr-TR" dirty="0" smtClean="0"/>
          </a:p>
          <a:p>
            <a:pPr algn="just"/>
            <a:endParaRPr lang="tr-TR" dirty="0" smtClean="0">
              <a:solidFill>
                <a:srgbClr val="0000FF"/>
              </a:solidFill>
              <a:latin typeface="Algerian" pitchFamily="82" charset="0"/>
            </a:endParaRPr>
          </a:p>
          <a:p>
            <a:pPr algn="ctr"/>
            <a:endParaRPr lang="tr-TR" dirty="0">
              <a:solidFill>
                <a:srgbClr val="0000FF"/>
              </a:solidFill>
              <a:latin typeface="Algerian" pitchFamily="82" charset="0"/>
            </a:endParaRPr>
          </a:p>
        </p:txBody>
      </p:sp>
      <p:pic>
        <p:nvPicPr>
          <p:cNvPr id="23554" name="Picture 2" descr="C:\Users\Erdi Ayaktaş\Desktop\Güneş Sisteemi ve Tutulmalar\Merkür.jpg"/>
          <p:cNvPicPr>
            <a:picLocks noChangeAspect="1" noChangeArrowheads="1"/>
          </p:cNvPicPr>
          <p:nvPr/>
        </p:nvPicPr>
        <p:blipFill>
          <a:blip r:embed="rId2"/>
          <a:srcRect/>
          <a:stretch>
            <a:fillRect/>
          </a:stretch>
        </p:blipFill>
        <p:spPr bwMode="auto">
          <a:xfrm>
            <a:off x="6072198" y="1643050"/>
            <a:ext cx="2619375" cy="1743075"/>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85720" y="857232"/>
            <a:ext cx="7286676" cy="5539978"/>
          </a:xfrm>
          <a:prstGeom prst="rect">
            <a:avLst/>
          </a:prstGeom>
          <a:noFill/>
        </p:spPr>
        <p:txBody>
          <a:bodyPr wrap="square" rtlCol="0">
            <a:spAutoFit/>
          </a:bodyPr>
          <a:lstStyle/>
          <a:p>
            <a:pPr algn="ctr"/>
            <a:r>
              <a:rPr lang="tr-TR" sz="2400" b="1" dirty="0" smtClean="0">
                <a:solidFill>
                  <a:srgbClr val="FF3300"/>
                </a:solidFill>
              </a:rPr>
              <a:t>VENÜS</a:t>
            </a:r>
          </a:p>
          <a:p>
            <a:pPr algn="just">
              <a:lnSpc>
                <a:spcPct val="150000"/>
              </a:lnSpc>
            </a:pPr>
            <a:r>
              <a:rPr lang="tr-TR" sz="2000" dirty="0" smtClean="0">
                <a:latin typeface="Times New Roman" pitchFamily="18" charset="0"/>
                <a:cs typeface="Times New Roman" pitchFamily="18" charset="0"/>
              </a:rPr>
              <a:t>* Venüs’ün dönüş yönü diğer gezegenlerden farklı olarak doğudan batıya doğrudur.</a:t>
            </a:r>
          </a:p>
          <a:p>
            <a:pPr algn="just">
              <a:lnSpc>
                <a:spcPct val="150000"/>
              </a:lnSpc>
            </a:pPr>
            <a:r>
              <a:rPr lang="tr-TR" sz="2000" dirty="0" smtClean="0">
                <a:latin typeface="Times New Roman" pitchFamily="18" charset="0"/>
                <a:cs typeface="Times New Roman" pitchFamily="18" charset="0"/>
              </a:rPr>
              <a:t>* Atmosferindeki yoğun karbondioksit nedeniyle sera etkisi oluşur ve bu yüzden  çok sıcak bir gezegendir.(400 °C)</a:t>
            </a:r>
          </a:p>
          <a:p>
            <a:pPr algn="just">
              <a:lnSpc>
                <a:spcPct val="150000"/>
              </a:lnSpc>
            </a:pPr>
            <a:r>
              <a:rPr lang="tr-TR" sz="2000" dirty="0" smtClean="0">
                <a:latin typeface="Times New Roman" pitchFamily="18" charset="0"/>
                <a:cs typeface="Times New Roman" pitchFamily="18" charset="0"/>
              </a:rPr>
              <a:t>* Uydusu ve halkası yoktur.</a:t>
            </a:r>
          </a:p>
          <a:p>
            <a:pPr algn="just">
              <a:lnSpc>
                <a:spcPct val="150000"/>
              </a:lnSpc>
            </a:pPr>
            <a:r>
              <a:rPr lang="tr-TR" sz="2000" dirty="0" smtClean="0">
                <a:latin typeface="Times New Roman" pitchFamily="18" charset="0"/>
                <a:cs typeface="Times New Roman" pitchFamily="18" charset="0"/>
              </a:rPr>
              <a:t>* Kalın bir atmosfer tabakası vardır.</a:t>
            </a:r>
          </a:p>
          <a:p>
            <a:pPr algn="just">
              <a:lnSpc>
                <a:spcPct val="150000"/>
              </a:lnSpc>
            </a:pPr>
            <a:r>
              <a:rPr lang="tr-TR" sz="2000" dirty="0" smtClean="0">
                <a:latin typeface="Times New Roman" pitchFamily="18" charset="0"/>
                <a:cs typeface="Times New Roman" pitchFamily="18" charset="0"/>
              </a:rPr>
              <a:t>* Dünya’nın ikizi olarak bilinir. (Yaklaşık Dünya ile aynı büyüklüktedir.)</a:t>
            </a:r>
          </a:p>
          <a:p>
            <a:pPr algn="just">
              <a:lnSpc>
                <a:spcPct val="150000"/>
              </a:lnSpc>
            </a:pPr>
            <a:r>
              <a:rPr lang="tr-TR" sz="2000" dirty="0" smtClean="0">
                <a:latin typeface="Times New Roman" pitchFamily="18" charset="0"/>
                <a:cs typeface="Times New Roman" pitchFamily="18" charset="0"/>
              </a:rPr>
              <a:t>* </a:t>
            </a:r>
            <a:r>
              <a:rPr lang="tr-TR" sz="2000" dirty="0" smtClean="0">
                <a:solidFill>
                  <a:srgbClr val="C00000"/>
                </a:solidFill>
                <a:latin typeface="Times New Roman" pitchFamily="18" charset="0"/>
                <a:cs typeface="Times New Roman" pitchFamily="18" charset="0"/>
              </a:rPr>
              <a:t>Güneş ve Ay’dan sonra gökyüzünde gözlemlenebilen en parlak gök cismi Venüs’tür. Gece ilk parlayan sabah son sönen Venüs ,yıldız gibi algılandığından halk arasında </a:t>
            </a:r>
            <a:r>
              <a:rPr lang="tr-TR" sz="2000" i="1" u="sng" dirty="0" smtClean="0">
                <a:solidFill>
                  <a:srgbClr val="C00000"/>
                </a:solidFill>
                <a:latin typeface="Times New Roman" pitchFamily="18" charset="0"/>
                <a:cs typeface="Times New Roman" pitchFamily="18" charset="0"/>
              </a:rPr>
              <a:t>çoban yıldızı </a:t>
            </a:r>
            <a:r>
              <a:rPr lang="tr-TR" sz="2000" dirty="0" smtClean="0">
                <a:solidFill>
                  <a:srgbClr val="C00000"/>
                </a:solidFill>
                <a:latin typeface="Times New Roman" pitchFamily="18" charset="0"/>
                <a:cs typeface="Times New Roman" pitchFamily="18" charset="0"/>
              </a:rPr>
              <a:t>olarak da bilinir.</a:t>
            </a:r>
            <a:endParaRPr lang="tr-TR" sz="2000" dirty="0">
              <a:solidFill>
                <a:srgbClr val="C00000"/>
              </a:solidFill>
              <a:latin typeface="Times New Roman" pitchFamily="18" charset="0"/>
              <a:cs typeface="Times New Roman" pitchFamily="18" charset="0"/>
            </a:endParaRPr>
          </a:p>
        </p:txBody>
      </p:sp>
      <p:pic>
        <p:nvPicPr>
          <p:cNvPr id="24578" name="Picture 2" descr="C:\Users\Erdi Ayaktaş\Desktop\Güneş Sisteemi ve Tutulmalar\Venüs.jpg"/>
          <p:cNvPicPr>
            <a:picLocks noChangeAspect="1" noChangeArrowheads="1"/>
          </p:cNvPicPr>
          <p:nvPr/>
        </p:nvPicPr>
        <p:blipFill>
          <a:blip r:embed="rId2"/>
          <a:srcRect/>
          <a:stretch>
            <a:fillRect/>
          </a:stretch>
        </p:blipFill>
        <p:spPr bwMode="auto">
          <a:xfrm>
            <a:off x="7572396" y="71414"/>
            <a:ext cx="1387893" cy="1357322"/>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71472" y="1643050"/>
            <a:ext cx="8001056" cy="3816429"/>
          </a:xfrm>
          <a:prstGeom prst="rect">
            <a:avLst/>
          </a:prstGeom>
          <a:noFill/>
        </p:spPr>
        <p:txBody>
          <a:bodyPr wrap="square" rtlCol="0">
            <a:spAutoFit/>
          </a:bodyPr>
          <a:lstStyle/>
          <a:p>
            <a:r>
              <a:rPr lang="tr-TR" sz="2400" b="1" dirty="0" smtClean="0">
                <a:solidFill>
                  <a:srgbClr val="0000FF"/>
                </a:solidFill>
                <a:latin typeface="Times New Roman" pitchFamily="18" charset="0"/>
                <a:cs typeface="Times New Roman" pitchFamily="18" charset="0"/>
              </a:rPr>
              <a:t>DÜNYA</a:t>
            </a:r>
          </a:p>
          <a:p>
            <a:endParaRPr lang="tr-TR" sz="2000" dirty="0" smtClean="0">
              <a:latin typeface="Times New Roman" pitchFamily="18" charset="0"/>
              <a:cs typeface="Times New Roman" pitchFamily="18" charset="0"/>
            </a:endParaRPr>
          </a:p>
          <a:p>
            <a:pPr>
              <a:lnSpc>
                <a:spcPct val="150000"/>
              </a:lnSpc>
            </a:pPr>
            <a:r>
              <a:rPr lang="tr-TR" sz="2000" dirty="0" smtClean="0">
                <a:latin typeface="Times New Roman" pitchFamily="18" charset="0"/>
                <a:cs typeface="Times New Roman" pitchFamily="18" charset="0"/>
              </a:rPr>
              <a:t>* Üzerinde yaşam olduğu bilinen tek gezegendir.</a:t>
            </a:r>
          </a:p>
          <a:p>
            <a:pPr>
              <a:lnSpc>
                <a:spcPct val="150000"/>
              </a:lnSpc>
            </a:pPr>
            <a:r>
              <a:rPr lang="tr-TR" sz="2000" dirty="0" smtClean="0">
                <a:latin typeface="Times New Roman" pitchFamily="18" charset="0"/>
                <a:cs typeface="Times New Roman" pitchFamily="18" charset="0"/>
              </a:rPr>
              <a:t>* Tek doğal uydusu Ay’dır.</a:t>
            </a:r>
          </a:p>
          <a:p>
            <a:pPr>
              <a:lnSpc>
                <a:spcPct val="150000"/>
              </a:lnSpc>
            </a:pPr>
            <a:r>
              <a:rPr lang="tr-TR" sz="2000" dirty="0" smtClean="0">
                <a:latin typeface="Times New Roman" pitchFamily="18" charset="0"/>
                <a:cs typeface="Times New Roman" pitchFamily="18" charset="0"/>
              </a:rPr>
              <a:t>* Halkası yoktur.</a:t>
            </a:r>
          </a:p>
          <a:p>
            <a:pPr>
              <a:lnSpc>
                <a:spcPct val="150000"/>
              </a:lnSpc>
            </a:pPr>
            <a:r>
              <a:rPr lang="tr-TR" sz="2000" dirty="0" smtClean="0">
                <a:latin typeface="Times New Roman" pitchFamily="18" charset="0"/>
                <a:cs typeface="Times New Roman" pitchFamily="18" charset="0"/>
              </a:rPr>
              <a:t>* Mavi gezegen olarak bilinir.</a:t>
            </a:r>
          </a:p>
          <a:p>
            <a:pPr>
              <a:lnSpc>
                <a:spcPct val="150000"/>
              </a:lnSpc>
              <a:buFont typeface="Arial" charset="0"/>
              <a:buChar char="•"/>
            </a:pPr>
            <a:r>
              <a:rPr lang="tr-TR" sz="2000" dirty="0" smtClean="0">
                <a:latin typeface="Times New Roman" pitchFamily="18" charset="0"/>
                <a:cs typeface="Times New Roman" pitchFamily="18" charset="0"/>
              </a:rPr>
              <a:t> Yüzeyinin 3/4’ü sudur.</a:t>
            </a:r>
          </a:p>
          <a:p>
            <a:pPr>
              <a:lnSpc>
                <a:spcPct val="150000"/>
              </a:lnSpc>
              <a:buFont typeface="Arial" charset="0"/>
              <a:buChar char="•"/>
            </a:pPr>
            <a:r>
              <a:rPr lang="tr-TR" sz="2000" dirty="0" smtClean="0">
                <a:latin typeface="Times New Roman" pitchFamily="18" charset="0"/>
                <a:cs typeface="Times New Roman" pitchFamily="18" charset="0"/>
              </a:rPr>
              <a:t> Atmosfer tabakası vardır. </a:t>
            </a:r>
          </a:p>
          <a:p>
            <a:endParaRPr lang="tr-TR" dirty="0">
              <a:latin typeface="Times New Roman" pitchFamily="18" charset="0"/>
              <a:cs typeface="Times New Roman" pitchFamily="18" charset="0"/>
            </a:endParaRPr>
          </a:p>
        </p:txBody>
      </p:sp>
      <p:pic>
        <p:nvPicPr>
          <p:cNvPr id="25602" name="Picture 2" descr="C:\Users\Erdi Ayaktaş\Desktop\Güneş Sisteemi ve Tutulmalar\Dünya.jpg"/>
          <p:cNvPicPr>
            <a:picLocks noChangeAspect="1" noChangeArrowheads="1"/>
          </p:cNvPicPr>
          <p:nvPr/>
        </p:nvPicPr>
        <p:blipFill>
          <a:blip r:embed="rId2"/>
          <a:srcRect/>
          <a:stretch>
            <a:fillRect/>
          </a:stretch>
        </p:blipFill>
        <p:spPr bwMode="auto">
          <a:xfrm>
            <a:off x="5464513" y="500042"/>
            <a:ext cx="3417559" cy="1785950"/>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42910" y="1500174"/>
            <a:ext cx="7215238" cy="4524315"/>
          </a:xfrm>
          <a:prstGeom prst="rect">
            <a:avLst/>
          </a:prstGeom>
          <a:noFill/>
        </p:spPr>
        <p:txBody>
          <a:bodyPr wrap="square" rtlCol="0">
            <a:spAutoFit/>
          </a:bodyPr>
          <a:lstStyle/>
          <a:p>
            <a:r>
              <a:rPr lang="tr-TR" sz="2400" b="1" dirty="0" smtClean="0">
                <a:solidFill>
                  <a:srgbClr val="FF0000"/>
                </a:solidFill>
                <a:latin typeface="Times New Roman" pitchFamily="18" charset="0"/>
                <a:cs typeface="Times New Roman" pitchFamily="18" charset="0"/>
              </a:rPr>
              <a:t>MARS (Merih)</a:t>
            </a:r>
          </a:p>
          <a:p>
            <a:endParaRPr lang="tr-TR" sz="2400" dirty="0" smtClean="0">
              <a:latin typeface="Times New Roman" pitchFamily="18" charset="0"/>
              <a:cs typeface="Times New Roman" pitchFamily="18" charset="0"/>
            </a:endParaRPr>
          </a:p>
          <a:p>
            <a:pPr>
              <a:lnSpc>
                <a:spcPct val="150000"/>
              </a:lnSpc>
            </a:pPr>
            <a:r>
              <a:rPr lang="tr-TR" sz="2000" dirty="0" smtClean="0">
                <a:latin typeface="Times New Roman" pitchFamily="18" charset="0"/>
                <a:cs typeface="Times New Roman" pitchFamily="18" charset="0"/>
              </a:rPr>
              <a:t>* İki doğal uydusu vardır.</a:t>
            </a:r>
          </a:p>
          <a:p>
            <a:pPr>
              <a:lnSpc>
                <a:spcPct val="150000"/>
              </a:lnSpc>
            </a:pPr>
            <a:r>
              <a:rPr lang="tr-TR" sz="2000" dirty="0" smtClean="0">
                <a:latin typeface="Times New Roman" pitchFamily="18" charset="0"/>
                <a:cs typeface="Times New Roman" pitchFamily="18" charset="0"/>
              </a:rPr>
              <a:t>* Halkası yoktur.</a:t>
            </a:r>
          </a:p>
          <a:p>
            <a:pPr>
              <a:lnSpc>
                <a:spcPct val="150000"/>
              </a:lnSpc>
            </a:pPr>
            <a:r>
              <a:rPr lang="tr-TR" sz="2000" dirty="0" smtClean="0">
                <a:latin typeface="Times New Roman" pitchFamily="18" charset="0"/>
                <a:cs typeface="Times New Roman" pitchFamily="18" charset="0"/>
              </a:rPr>
              <a:t>* Mars’ın yüzeyi kırmızımsı bir görünüşe sahiptir. Bu nedenle “Kızıl Gezegen” olarak da bilinir.</a:t>
            </a:r>
          </a:p>
          <a:p>
            <a:pPr>
              <a:lnSpc>
                <a:spcPct val="150000"/>
              </a:lnSpc>
            </a:pPr>
            <a:r>
              <a:rPr lang="tr-TR" sz="2000" dirty="0" smtClean="0">
                <a:latin typeface="Times New Roman" pitchFamily="18" charset="0"/>
                <a:cs typeface="Times New Roman" pitchFamily="18" charset="0"/>
              </a:rPr>
              <a:t>* Gezegenin çevresinde Dünya’dan daha seyrek bir atmosfer vardır.</a:t>
            </a:r>
          </a:p>
          <a:p>
            <a:pPr>
              <a:lnSpc>
                <a:spcPct val="150000"/>
              </a:lnSpc>
            </a:pPr>
            <a:r>
              <a:rPr lang="tr-TR" sz="2000" dirty="0" smtClean="0">
                <a:solidFill>
                  <a:srgbClr val="FF0000"/>
                </a:solidFill>
                <a:latin typeface="Times New Roman" pitchFamily="18" charset="0"/>
                <a:cs typeface="Times New Roman" pitchFamily="18" charset="0"/>
              </a:rPr>
              <a:t>* Mars Dünya’dan çıplak gözle görülebilmektedir.</a:t>
            </a:r>
          </a:p>
          <a:p>
            <a:pPr>
              <a:lnSpc>
                <a:spcPct val="150000"/>
              </a:lnSpc>
            </a:pPr>
            <a:r>
              <a:rPr lang="tr-TR" sz="2000" dirty="0" smtClean="0">
                <a:solidFill>
                  <a:srgbClr val="FF0000"/>
                </a:solidFill>
                <a:latin typeface="Times New Roman" pitchFamily="18" charset="0"/>
                <a:cs typeface="Times New Roman" pitchFamily="18" charset="0"/>
              </a:rPr>
              <a:t>* Mars’ta yaşam olup olmadığı hala araştırılıyor.</a:t>
            </a:r>
          </a:p>
          <a:p>
            <a:pPr>
              <a:lnSpc>
                <a:spcPct val="150000"/>
              </a:lnSpc>
            </a:pPr>
            <a:endParaRPr lang="tr-TR" sz="2000" dirty="0"/>
          </a:p>
        </p:txBody>
      </p:sp>
      <p:pic>
        <p:nvPicPr>
          <p:cNvPr id="26626" name="Picture 2" descr="C:\Users\Erdi Ayaktaş\Desktop\Güneş Sisteemi ve Tutulmalar\Mars.jpg"/>
          <p:cNvPicPr>
            <a:picLocks noChangeAspect="1" noChangeArrowheads="1"/>
          </p:cNvPicPr>
          <p:nvPr/>
        </p:nvPicPr>
        <p:blipFill>
          <a:blip r:embed="rId2"/>
          <a:srcRect/>
          <a:stretch>
            <a:fillRect/>
          </a:stretch>
        </p:blipFill>
        <p:spPr bwMode="auto">
          <a:xfrm>
            <a:off x="5776065" y="428604"/>
            <a:ext cx="2925033" cy="1928826"/>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85786" y="1214422"/>
            <a:ext cx="7072362" cy="3139321"/>
          </a:xfrm>
          <a:prstGeom prst="rect">
            <a:avLst/>
          </a:prstGeom>
          <a:noFill/>
        </p:spPr>
        <p:txBody>
          <a:bodyPr wrap="square" rtlCol="0">
            <a:spAutoFit/>
          </a:bodyPr>
          <a:lstStyle/>
          <a:p>
            <a:pPr algn="ctr"/>
            <a:r>
              <a:rPr lang="tr-TR" sz="2400" b="1" dirty="0" smtClean="0">
                <a:solidFill>
                  <a:srgbClr val="FF00FF"/>
                </a:solidFill>
                <a:latin typeface="Times New Roman" pitchFamily="18" charset="0"/>
                <a:cs typeface="Times New Roman" pitchFamily="18" charset="0"/>
              </a:rPr>
              <a:t>JÜPİTER</a:t>
            </a:r>
          </a:p>
          <a:p>
            <a:pPr algn="ctr"/>
            <a:endParaRPr lang="tr-TR" sz="2400" b="1" dirty="0" smtClean="0">
              <a:solidFill>
                <a:srgbClr val="FF00FF"/>
              </a:solidFill>
              <a:latin typeface="Times New Roman" pitchFamily="18" charset="0"/>
              <a:cs typeface="Times New Roman" pitchFamily="18" charset="0"/>
            </a:endParaRPr>
          </a:p>
          <a:p>
            <a:pPr>
              <a:lnSpc>
                <a:spcPct val="150000"/>
              </a:lnSpc>
              <a:buFont typeface="Arial" pitchFamily="34" charset="0"/>
              <a:buChar char="•"/>
            </a:pPr>
            <a:r>
              <a:rPr lang="tr-TR" sz="2000" dirty="0" smtClean="0">
                <a:latin typeface="Times New Roman" pitchFamily="18" charset="0"/>
                <a:cs typeface="Times New Roman" pitchFamily="18" charset="0"/>
              </a:rPr>
              <a:t> Güneş sisteminin en büyük gezegenidir.</a:t>
            </a:r>
          </a:p>
          <a:p>
            <a:pPr>
              <a:lnSpc>
                <a:spcPct val="150000"/>
              </a:lnSpc>
              <a:buFont typeface="Arial" pitchFamily="34" charset="0"/>
              <a:buChar char="•"/>
            </a:pPr>
            <a:r>
              <a:rPr lang="tr-TR" sz="2000" dirty="0" smtClean="0">
                <a:latin typeface="Times New Roman" pitchFamily="18" charset="0"/>
                <a:cs typeface="Times New Roman" pitchFamily="18" charset="0"/>
              </a:rPr>
              <a:t> Bugüne kadar 67 doğal uydusu keşfedilmiştir.</a:t>
            </a:r>
          </a:p>
          <a:p>
            <a:pPr>
              <a:lnSpc>
                <a:spcPct val="150000"/>
              </a:lnSpc>
              <a:buFont typeface="Arial" charset="0"/>
              <a:buChar char="•"/>
            </a:pPr>
            <a:r>
              <a:rPr lang="tr-TR" sz="2000" dirty="0" smtClean="0">
                <a:solidFill>
                  <a:srgbClr val="FF0000"/>
                </a:solidFill>
                <a:latin typeface="Times New Roman" pitchFamily="18" charset="0"/>
                <a:cs typeface="Times New Roman" pitchFamily="18" charset="0"/>
              </a:rPr>
              <a:t> </a:t>
            </a:r>
            <a:r>
              <a:rPr lang="tr-TR" sz="2000" i="1" dirty="0" smtClean="0">
                <a:solidFill>
                  <a:srgbClr val="FF0000"/>
                </a:solidFill>
                <a:latin typeface="Times New Roman" pitchFamily="18" charset="0"/>
                <a:cs typeface="Times New Roman" pitchFamily="18" charset="0"/>
              </a:rPr>
              <a:t>Jüpiter’in en büyük dört uydusunu , kendi yaptığı teleskopla 1610 yılında ilk gözlemleyen , Galileo </a:t>
            </a:r>
            <a:r>
              <a:rPr lang="tr-TR" sz="2000" i="1" dirty="0" err="1" smtClean="0">
                <a:solidFill>
                  <a:srgbClr val="FF0000"/>
                </a:solidFill>
                <a:latin typeface="Times New Roman" pitchFamily="18" charset="0"/>
                <a:cs typeface="Times New Roman" pitchFamily="18" charset="0"/>
              </a:rPr>
              <a:t>Galilei</a:t>
            </a:r>
            <a:r>
              <a:rPr lang="tr-TR" sz="2000" i="1" dirty="0" smtClean="0">
                <a:solidFill>
                  <a:srgbClr val="FF0000"/>
                </a:solidFill>
                <a:latin typeface="Times New Roman" pitchFamily="18" charset="0"/>
                <a:cs typeface="Times New Roman" pitchFamily="18" charset="0"/>
              </a:rPr>
              <a:t> olmuştur.</a:t>
            </a:r>
          </a:p>
          <a:p>
            <a:pPr>
              <a:lnSpc>
                <a:spcPct val="150000"/>
              </a:lnSpc>
              <a:buFont typeface="Arial" charset="0"/>
              <a:buChar char="•"/>
            </a:pPr>
            <a:r>
              <a:rPr lang="tr-TR" sz="2000" dirty="0" smtClean="0">
                <a:latin typeface="Times New Roman" pitchFamily="18" charset="0"/>
                <a:cs typeface="Times New Roman" pitchFamily="18" charset="0"/>
              </a:rPr>
              <a:t> Jüpiter çıplak gözle gözlenebilmektedir.</a:t>
            </a:r>
            <a:endParaRPr lang="tr-TR" sz="2000" dirty="0">
              <a:latin typeface="Times New Roman" pitchFamily="18" charset="0"/>
              <a:cs typeface="Times New Roman" pitchFamily="18" charset="0"/>
            </a:endParaRPr>
          </a:p>
        </p:txBody>
      </p:sp>
      <p:pic>
        <p:nvPicPr>
          <p:cNvPr id="27650" name="Picture 2" descr="C:\Users\Erdi Ayaktaş\Desktop\Güneş Sisteemi ve Tutulmalar\Jüpiter.jpg"/>
          <p:cNvPicPr>
            <a:picLocks noChangeAspect="1" noChangeArrowheads="1"/>
          </p:cNvPicPr>
          <p:nvPr/>
        </p:nvPicPr>
        <p:blipFill>
          <a:blip r:embed="rId2"/>
          <a:srcRect/>
          <a:stretch>
            <a:fillRect/>
          </a:stretch>
        </p:blipFill>
        <p:spPr bwMode="auto">
          <a:xfrm>
            <a:off x="6215074" y="4143380"/>
            <a:ext cx="2143125" cy="2143125"/>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14348" y="1142984"/>
            <a:ext cx="6072230" cy="3877985"/>
          </a:xfrm>
          <a:prstGeom prst="rect">
            <a:avLst/>
          </a:prstGeom>
          <a:noFill/>
        </p:spPr>
        <p:txBody>
          <a:bodyPr wrap="square" rtlCol="0">
            <a:spAutoFit/>
          </a:bodyPr>
          <a:lstStyle/>
          <a:p>
            <a:pPr algn="ctr"/>
            <a:r>
              <a:rPr lang="tr-TR" sz="2400" b="1" dirty="0" smtClean="0">
                <a:solidFill>
                  <a:schemeClr val="accent5">
                    <a:lumMod val="75000"/>
                  </a:schemeClr>
                </a:solidFill>
                <a:latin typeface="Times New Roman" pitchFamily="18" charset="0"/>
                <a:cs typeface="Times New Roman" pitchFamily="18" charset="0"/>
              </a:rPr>
              <a:t>SATÜRN</a:t>
            </a:r>
          </a:p>
          <a:p>
            <a:pPr algn="ctr"/>
            <a:endParaRPr lang="tr-TR" sz="2400" b="1" dirty="0" smtClean="0">
              <a:solidFill>
                <a:schemeClr val="accent5">
                  <a:lumMod val="75000"/>
                </a:schemeClr>
              </a:solidFill>
              <a:latin typeface="Times New Roman" pitchFamily="18" charset="0"/>
              <a:cs typeface="Times New Roman" pitchFamily="18" charset="0"/>
            </a:endParaRPr>
          </a:p>
          <a:p>
            <a:pPr algn="just">
              <a:lnSpc>
                <a:spcPct val="150000"/>
              </a:lnSpc>
            </a:pPr>
            <a:r>
              <a:rPr lang="tr-TR" sz="2000" dirty="0" smtClean="0">
                <a:latin typeface="Times New Roman" pitchFamily="18" charset="0"/>
                <a:cs typeface="Times New Roman" pitchFamily="18" charset="0"/>
              </a:rPr>
              <a:t>* Bugüne kadar  keşfedilen 62 doğal uydusu vardır.</a:t>
            </a:r>
          </a:p>
          <a:p>
            <a:pPr algn="just">
              <a:lnSpc>
                <a:spcPct val="150000"/>
              </a:lnSpc>
            </a:pPr>
            <a:r>
              <a:rPr lang="tr-TR" sz="2000" dirty="0" smtClean="0">
                <a:latin typeface="Times New Roman" pitchFamily="18" charset="0"/>
                <a:cs typeface="Times New Roman" pitchFamily="18" charset="0"/>
              </a:rPr>
              <a:t>* Etrafında halkası vardır.</a:t>
            </a:r>
          </a:p>
          <a:p>
            <a:pPr algn="just">
              <a:lnSpc>
                <a:spcPct val="150000"/>
              </a:lnSpc>
            </a:pPr>
            <a:r>
              <a:rPr lang="tr-TR" sz="2000" dirty="0" smtClean="0">
                <a:latin typeface="Times New Roman" pitchFamily="18" charset="0"/>
                <a:cs typeface="Times New Roman" pitchFamily="18" charset="0"/>
              </a:rPr>
              <a:t>* Jüpiter’den sonra ikinci büyük gezegendir.</a:t>
            </a:r>
          </a:p>
          <a:p>
            <a:pPr algn="just">
              <a:lnSpc>
                <a:spcPct val="150000"/>
              </a:lnSpc>
            </a:pPr>
            <a:r>
              <a:rPr lang="tr-TR" sz="2000" dirty="0" smtClean="0">
                <a:latin typeface="Times New Roman" pitchFamily="18" charset="0"/>
                <a:cs typeface="Times New Roman" pitchFamily="18" charset="0"/>
              </a:rPr>
              <a:t>* Kalın ve karmaşık bir atmosfer tabakası vardır.</a:t>
            </a:r>
          </a:p>
          <a:p>
            <a:pPr algn="just">
              <a:lnSpc>
                <a:spcPct val="150000"/>
              </a:lnSpc>
            </a:pPr>
            <a:r>
              <a:rPr lang="tr-TR" sz="2000" dirty="0" smtClean="0">
                <a:solidFill>
                  <a:srgbClr val="FF0000"/>
                </a:solidFill>
                <a:latin typeface="Times New Roman" pitchFamily="18" charset="0"/>
                <a:cs typeface="Times New Roman" pitchFamily="18" charset="0"/>
              </a:rPr>
              <a:t>* </a:t>
            </a:r>
            <a:r>
              <a:rPr lang="tr-TR" sz="2000" i="1" dirty="0" smtClean="0">
                <a:solidFill>
                  <a:srgbClr val="FF0000"/>
                </a:solidFill>
                <a:latin typeface="Times New Roman" pitchFamily="18" charset="0"/>
                <a:cs typeface="Times New Roman" pitchFamily="18" charset="0"/>
              </a:rPr>
              <a:t>En büyük uydusu Titan’dır.</a:t>
            </a:r>
          </a:p>
          <a:p>
            <a:pPr algn="just">
              <a:lnSpc>
                <a:spcPct val="150000"/>
              </a:lnSpc>
              <a:buFont typeface="Arial" charset="0"/>
              <a:buChar char="•"/>
            </a:pPr>
            <a:endParaRPr lang="tr-TR" sz="2000" dirty="0" smtClean="0">
              <a:solidFill>
                <a:srgbClr val="FF0000"/>
              </a:solidFill>
              <a:latin typeface="Times New Roman" pitchFamily="18" charset="0"/>
              <a:cs typeface="Times New Roman" pitchFamily="18" charset="0"/>
            </a:endParaRPr>
          </a:p>
          <a:p>
            <a:endParaRPr lang="tr-TR" dirty="0"/>
          </a:p>
        </p:txBody>
      </p:sp>
      <p:pic>
        <p:nvPicPr>
          <p:cNvPr id="28674" name="Picture 2" descr="C:\Users\Erdi Ayaktaş\Desktop\Güneş Sisteemi ve Tutulmalar\Satürn.jpg"/>
          <p:cNvPicPr>
            <a:picLocks noChangeAspect="1" noChangeArrowheads="1"/>
          </p:cNvPicPr>
          <p:nvPr/>
        </p:nvPicPr>
        <p:blipFill>
          <a:blip r:embed="rId2"/>
          <a:srcRect/>
          <a:stretch>
            <a:fillRect/>
          </a:stretch>
        </p:blipFill>
        <p:spPr bwMode="auto">
          <a:xfrm>
            <a:off x="5357818" y="4108075"/>
            <a:ext cx="2895603" cy="2168907"/>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57224" y="1285860"/>
            <a:ext cx="7429552" cy="4062651"/>
          </a:xfrm>
          <a:prstGeom prst="rect">
            <a:avLst/>
          </a:prstGeom>
          <a:noFill/>
        </p:spPr>
        <p:txBody>
          <a:bodyPr wrap="square" rtlCol="0">
            <a:spAutoFit/>
          </a:bodyPr>
          <a:lstStyle/>
          <a:p>
            <a:r>
              <a:rPr lang="tr-TR" sz="2400" b="1" dirty="0" smtClean="0">
                <a:solidFill>
                  <a:srgbClr val="FF0000"/>
                </a:solidFill>
              </a:rPr>
              <a:t>                       EK BİLGİ :</a:t>
            </a:r>
          </a:p>
          <a:p>
            <a:endParaRPr lang="tr-TR" b="1" u="sng" dirty="0" smtClean="0">
              <a:solidFill>
                <a:srgbClr val="FF0000"/>
              </a:solidFill>
            </a:endParaRPr>
          </a:p>
          <a:p>
            <a:pPr algn="just"/>
            <a:r>
              <a:rPr lang="tr-TR" dirty="0" smtClean="0"/>
              <a:t>Aslında Jüpiter, Neptün ve Uranüs’ün de halkaları var ancak bu halkalar Satürn’ün halkaları kadar belirgin değil. Satürn’ün etrafında çok sayıda halka var ve bu halkalar arasında boşluklar bulunuyor. Farklı uzay araçları tarafından çekilen detaylı görüntülerden Satürn’ün binlerce küçük halkadan oluşan yedi halkası  olduğu anlaşıldı. </a:t>
            </a:r>
          </a:p>
          <a:p>
            <a:pPr algn="just"/>
            <a:endParaRPr lang="tr-TR" dirty="0" smtClean="0"/>
          </a:p>
          <a:p>
            <a:pPr algn="just"/>
            <a:r>
              <a:rPr lang="tr-TR" dirty="0" smtClean="0"/>
              <a:t>Satürn’ün ilk olarak yaklaşık 400 yıl önce Galileo tarafından gözlemlenen halkaları buz ve kayaç parçacıklarından oluşuyor. Bu parçacıkların bir kısmı kum tanesi büyüklüğündeyken, bazıları bir otobüs büyüklüğünde. Ancak Satürn’ün halkalarının ne zaman ve nasıl oluştuğu kesin olarak bilinmiyor. Bilim insanları halkaların oluşumunun Satürn’ün uydularıyla ilişkili olabileceğini düşünüyor.</a:t>
            </a:r>
            <a:endParaRPr lang="tr-TR" dirty="0"/>
          </a:p>
        </p:txBody>
      </p:sp>
      <p:sp>
        <p:nvSpPr>
          <p:cNvPr id="3" name="2 Çentikli Sağ Ok"/>
          <p:cNvSpPr/>
          <p:nvPr/>
        </p:nvSpPr>
        <p:spPr>
          <a:xfrm rot="2626571">
            <a:off x="585244" y="644247"/>
            <a:ext cx="1501238" cy="6429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Çentikli Sağ Ok"/>
          <p:cNvSpPr/>
          <p:nvPr/>
        </p:nvSpPr>
        <p:spPr>
          <a:xfrm rot="13395024">
            <a:off x="7231582" y="5499066"/>
            <a:ext cx="1501238" cy="64294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Bulut Belirtme Çizgisi"/>
          <p:cNvSpPr/>
          <p:nvPr/>
        </p:nvSpPr>
        <p:spPr>
          <a:xfrm>
            <a:off x="4071934" y="214290"/>
            <a:ext cx="4500594" cy="1357346"/>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4786314" y="428604"/>
            <a:ext cx="3357586" cy="646331"/>
          </a:xfrm>
          <a:prstGeom prst="rect">
            <a:avLst/>
          </a:prstGeom>
          <a:noFill/>
        </p:spPr>
        <p:txBody>
          <a:bodyPr wrap="square" rtlCol="0">
            <a:spAutoFit/>
          </a:bodyPr>
          <a:lstStyle/>
          <a:p>
            <a:pPr algn="ctr"/>
            <a:r>
              <a:rPr lang="tr-TR" i="1" dirty="0" smtClean="0"/>
              <a:t>Yani gazsal gezegenlerin hepsinin halkası vardır.</a:t>
            </a:r>
            <a:endParaRPr lang="tr-TR" i="1" dirty="0"/>
          </a:p>
        </p:txBody>
      </p:sp>
      <p:sp>
        <p:nvSpPr>
          <p:cNvPr id="7" name="6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57224" y="1357298"/>
            <a:ext cx="7072362" cy="5047536"/>
          </a:xfrm>
          <a:prstGeom prst="rect">
            <a:avLst/>
          </a:prstGeom>
          <a:noFill/>
        </p:spPr>
        <p:txBody>
          <a:bodyPr wrap="square" rtlCol="0">
            <a:spAutoFit/>
          </a:bodyPr>
          <a:lstStyle/>
          <a:p>
            <a:r>
              <a:rPr lang="tr-TR" sz="2400" b="1" dirty="0" smtClean="0">
                <a:solidFill>
                  <a:srgbClr val="3366FF"/>
                </a:solidFill>
                <a:latin typeface="Times New Roman" pitchFamily="18" charset="0"/>
                <a:cs typeface="Times New Roman" pitchFamily="18" charset="0"/>
              </a:rPr>
              <a:t>URANÜS</a:t>
            </a:r>
          </a:p>
          <a:p>
            <a:endParaRPr lang="tr-TR" sz="2000" dirty="0" smtClean="0">
              <a:latin typeface="Times New Roman" pitchFamily="18" charset="0"/>
              <a:cs typeface="Times New Roman" pitchFamily="18" charset="0"/>
            </a:endParaRPr>
          </a:p>
          <a:p>
            <a:pPr>
              <a:lnSpc>
                <a:spcPct val="150000"/>
              </a:lnSpc>
              <a:buFont typeface="Arial" pitchFamily="34" charset="0"/>
              <a:buChar char="•"/>
            </a:pPr>
            <a:r>
              <a:rPr lang="tr-TR" sz="2000" dirty="0" smtClean="0">
                <a:latin typeface="Times New Roman" pitchFamily="18" charset="0"/>
                <a:cs typeface="Times New Roman" pitchFamily="18" charset="0"/>
              </a:rPr>
              <a:t> 27 uydusu vardır.</a:t>
            </a:r>
          </a:p>
          <a:p>
            <a:pPr>
              <a:lnSpc>
                <a:spcPct val="150000"/>
              </a:lnSpc>
              <a:buFont typeface="Arial" pitchFamily="34" charset="0"/>
              <a:buChar char="•"/>
            </a:pPr>
            <a:r>
              <a:rPr lang="tr-TR" sz="2000" dirty="0" smtClean="0">
                <a:latin typeface="Times New Roman" pitchFamily="18" charset="0"/>
                <a:cs typeface="Times New Roman" pitchFamily="18" charset="0"/>
              </a:rPr>
              <a:t> Çevresinde ince bir halkası vardır.</a:t>
            </a:r>
          </a:p>
          <a:p>
            <a:pPr>
              <a:lnSpc>
                <a:spcPct val="150000"/>
              </a:lnSpc>
              <a:buFont typeface="Arial" pitchFamily="34" charset="0"/>
              <a:buChar char="•"/>
            </a:pPr>
            <a:r>
              <a:rPr lang="tr-TR" sz="2000" dirty="0" smtClean="0">
                <a:latin typeface="Times New Roman" pitchFamily="18" charset="0"/>
                <a:cs typeface="Times New Roman" pitchFamily="18" charset="0"/>
              </a:rPr>
              <a:t> Zehirli gazlardan oluşan atmosferi vardır.</a:t>
            </a:r>
          </a:p>
          <a:p>
            <a:pPr>
              <a:lnSpc>
                <a:spcPct val="150000"/>
              </a:lnSpc>
              <a:buFont typeface="Arial" pitchFamily="34" charset="0"/>
              <a:buChar char="•"/>
            </a:pPr>
            <a:r>
              <a:rPr lang="tr-TR" sz="2000" dirty="0" smtClean="0">
                <a:latin typeface="Times New Roman" pitchFamily="18" charset="0"/>
                <a:cs typeface="Times New Roman" pitchFamily="18" charset="0"/>
              </a:rPr>
              <a:t> Güneş Sisteminin 3. büyük gezegenidir.</a:t>
            </a:r>
          </a:p>
          <a:p>
            <a:pPr>
              <a:lnSpc>
                <a:spcPct val="150000"/>
              </a:lnSpc>
              <a:buFont typeface="Arial" pitchFamily="34" charset="0"/>
              <a:buChar char="•"/>
            </a:pPr>
            <a:r>
              <a:rPr lang="tr-TR" sz="2000" dirty="0" smtClean="0">
                <a:latin typeface="Times New Roman" pitchFamily="18" charset="0"/>
                <a:cs typeface="Times New Roman" pitchFamily="18" charset="0"/>
              </a:rPr>
              <a:t> Dönüş şekli yuvarlanan varil gibidir.</a:t>
            </a:r>
            <a:endParaRPr lang="tr-TR" sz="2000" dirty="0" smtClean="0">
              <a:solidFill>
                <a:srgbClr val="FF0000"/>
              </a:solidFill>
              <a:latin typeface="Times New Roman" pitchFamily="18" charset="0"/>
              <a:cs typeface="Times New Roman" pitchFamily="18" charset="0"/>
            </a:endParaRPr>
          </a:p>
          <a:p>
            <a:pPr>
              <a:lnSpc>
                <a:spcPct val="150000"/>
              </a:lnSpc>
              <a:buFont typeface="Arial" pitchFamily="34" charset="0"/>
              <a:buChar char="•"/>
            </a:pPr>
            <a:r>
              <a:rPr lang="tr-TR" sz="2000" dirty="0" smtClean="0">
                <a:solidFill>
                  <a:srgbClr val="FF0000"/>
                </a:solidFill>
                <a:latin typeface="Times New Roman" pitchFamily="18" charset="0"/>
                <a:cs typeface="Times New Roman" pitchFamily="18" charset="0"/>
              </a:rPr>
              <a:t> Yüzeyi çok soğuktur.</a:t>
            </a:r>
          </a:p>
          <a:p>
            <a:pPr>
              <a:lnSpc>
                <a:spcPct val="150000"/>
              </a:lnSpc>
              <a:buFont typeface="Arial" pitchFamily="34" charset="0"/>
              <a:buChar char="•"/>
            </a:pPr>
            <a:r>
              <a:rPr lang="tr-TR" sz="2000" dirty="0" smtClean="0">
                <a:solidFill>
                  <a:srgbClr val="FF0000"/>
                </a:solidFill>
                <a:latin typeface="Times New Roman" pitchFamily="18" charset="0"/>
                <a:cs typeface="Times New Roman" pitchFamily="18" charset="0"/>
              </a:rPr>
              <a:t> 1781’de William </a:t>
            </a:r>
            <a:r>
              <a:rPr lang="tr-TR" sz="2000" dirty="0" err="1" smtClean="0">
                <a:solidFill>
                  <a:srgbClr val="FF0000"/>
                </a:solidFill>
                <a:latin typeface="Times New Roman" pitchFamily="18" charset="0"/>
                <a:cs typeface="Times New Roman" pitchFamily="18" charset="0"/>
              </a:rPr>
              <a:t>Herschel’in</a:t>
            </a:r>
            <a:r>
              <a:rPr lang="tr-TR" sz="2000" dirty="0" smtClean="0">
                <a:solidFill>
                  <a:srgbClr val="FF0000"/>
                </a:solidFill>
                <a:latin typeface="Times New Roman" pitchFamily="18" charset="0"/>
                <a:cs typeface="Times New Roman" pitchFamily="18" charset="0"/>
              </a:rPr>
              <a:t> gerçekleştirdiği bir dizi gözlem sonucunda gezegen olduğu anlaşılmıştır.</a:t>
            </a:r>
          </a:p>
          <a:p>
            <a:endParaRPr lang="tr-TR" sz="2000" dirty="0" smtClean="0">
              <a:latin typeface="Times New Roman" pitchFamily="18" charset="0"/>
              <a:cs typeface="Times New Roman" pitchFamily="18" charset="0"/>
            </a:endParaRPr>
          </a:p>
          <a:p>
            <a:endParaRPr lang="tr-TR" dirty="0"/>
          </a:p>
        </p:txBody>
      </p:sp>
      <p:pic>
        <p:nvPicPr>
          <p:cNvPr id="29698" name="Picture 2" descr="C:\Users\Erdi Ayaktaş\Desktop\Güneş Sisteemi ve Tutulmalar\Uranüs.jpg"/>
          <p:cNvPicPr>
            <a:picLocks noChangeAspect="1" noChangeArrowheads="1"/>
          </p:cNvPicPr>
          <p:nvPr/>
        </p:nvPicPr>
        <p:blipFill>
          <a:blip r:embed="rId2"/>
          <a:srcRect/>
          <a:stretch>
            <a:fillRect/>
          </a:stretch>
        </p:blipFill>
        <p:spPr bwMode="auto">
          <a:xfrm>
            <a:off x="5572118" y="642918"/>
            <a:ext cx="2571768" cy="2571768"/>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42910" y="928670"/>
            <a:ext cx="8001056" cy="4278094"/>
          </a:xfrm>
          <a:prstGeom prst="rect">
            <a:avLst/>
          </a:prstGeom>
          <a:noFill/>
        </p:spPr>
        <p:txBody>
          <a:bodyPr wrap="square" rtlCol="0">
            <a:spAutoFit/>
          </a:bodyPr>
          <a:lstStyle/>
          <a:p>
            <a:r>
              <a:rPr lang="tr-TR" sz="2400" b="1" dirty="0" smtClean="0">
                <a:solidFill>
                  <a:srgbClr val="3366FF"/>
                </a:solidFill>
                <a:latin typeface="Times New Roman" pitchFamily="18" charset="0"/>
                <a:cs typeface="Times New Roman" pitchFamily="18" charset="0"/>
              </a:rPr>
              <a:t>NEPTÜN</a:t>
            </a:r>
          </a:p>
          <a:p>
            <a:endParaRPr lang="tr-TR" sz="2000" dirty="0" smtClean="0">
              <a:latin typeface="Times New Roman" pitchFamily="18" charset="0"/>
              <a:cs typeface="Times New Roman" pitchFamily="18" charset="0"/>
            </a:endParaRPr>
          </a:p>
          <a:p>
            <a:pPr>
              <a:lnSpc>
                <a:spcPct val="150000"/>
              </a:lnSpc>
            </a:pPr>
            <a:r>
              <a:rPr lang="tr-TR" sz="2000" dirty="0" smtClean="0">
                <a:latin typeface="Times New Roman" pitchFamily="18" charset="0"/>
                <a:cs typeface="Times New Roman" pitchFamily="18" charset="0"/>
              </a:rPr>
              <a:t>* Bilinen 13 uydusu vardır.</a:t>
            </a:r>
          </a:p>
          <a:p>
            <a:pPr>
              <a:lnSpc>
                <a:spcPct val="150000"/>
              </a:lnSpc>
            </a:pPr>
            <a:r>
              <a:rPr lang="tr-TR" sz="2000" dirty="0" smtClean="0">
                <a:latin typeface="Times New Roman" pitchFamily="18" charset="0"/>
                <a:cs typeface="Times New Roman" pitchFamily="18" charset="0"/>
              </a:rPr>
              <a:t>* Atmosfer tabakası vardır.</a:t>
            </a:r>
          </a:p>
          <a:p>
            <a:pPr>
              <a:lnSpc>
                <a:spcPct val="150000"/>
              </a:lnSpc>
            </a:pPr>
            <a:r>
              <a:rPr lang="tr-TR" sz="2000" dirty="0" smtClean="0">
                <a:latin typeface="Times New Roman" pitchFamily="18" charset="0"/>
                <a:cs typeface="Times New Roman" pitchFamily="18" charset="0"/>
              </a:rPr>
              <a:t>*Güneş sisteminin en uzak ve en soğuk gezegenidir.</a:t>
            </a:r>
          </a:p>
          <a:p>
            <a:pPr>
              <a:lnSpc>
                <a:spcPct val="150000"/>
              </a:lnSpc>
              <a:buFont typeface="Arial" charset="0"/>
              <a:buChar char="•"/>
            </a:pPr>
            <a:r>
              <a:rPr lang="tr-TR" sz="2000" dirty="0" smtClean="0">
                <a:latin typeface="Times New Roman" pitchFamily="18" charset="0"/>
                <a:cs typeface="Times New Roman" pitchFamily="18" charset="0"/>
              </a:rPr>
              <a:t>Çok uzakta bulunduğu için Dünya’dan çıplak gözle görülmez.  </a:t>
            </a:r>
          </a:p>
          <a:p>
            <a:pPr>
              <a:lnSpc>
                <a:spcPct val="150000"/>
              </a:lnSpc>
              <a:buFont typeface="Arial" charset="0"/>
              <a:buChar char="•"/>
            </a:pPr>
            <a:r>
              <a:rPr lang="tr-TR" sz="2000" dirty="0" smtClean="0">
                <a:latin typeface="Times New Roman" pitchFamily="18" charset="0"/>
                <a:cs typeface="Times New Roman" pitchFamily="18" charset="0"/>
              </a:rPr>
              <a:t> Uranüs’ün ikizi olarak bilinir. </a:t>
            </a:r>
            <a:endParaRPr lang="tr-TR" sz="2000" i="1" dirty="0" smtClean="0">
              <a:solidFill>
                <a:srgbClr val="FF0000"/>
              </a:solidFill>
              <a:latin typeface="Times New Roman" pitchFamily="18" charset="0"/>
              <a:cs typeface="Times New Roman" pitchFamily="18" charset="0"/>
            </a:endParaRPr>
          </a:p>
          <a:p>
            <a:pPr>
              <a:lnSpc>
                <a:spcPct val="150000"/>
              </a:lnSpc>
              <a:buFont typeface="Arial" charset="0"/>
              <a:buChar char="•"/>
            </a:pPr>
            <a:r>
              <a:rPr lang="tr-TR" sz="2000" i="1" dirty="0" smtClean="0">
                <a:solidFill>
                  <a:srgbClr val="FF0000"/>
                </a:solidFill>
                <a:latin typeface="Times New Roman" pitchFamily="18" charset="0"/>
                <a:cs typeface="Times New Roman" pitchFamily="18" charset="0"/>
              </a:rPr>
              <a:t>Teleskopla bakıldığında küçük, yeşilimsi, yuvarlak bir cisim olarak görünür.</a:t>
            </a:r>
          </a:p>
          <a:p>
            <a:pPr>
              <a:lnSpc>
                <a:spcPct val="150000"/>
              </a:lnSpc>
            </a:pPr>
            <a:endParaRPr lang="tr-TR" sz="2000" dirty="0" smtClean="0">
              <a:latin typeface="Times New Roman" pitchFamily="18" charset="0"/>
              <a:cs typeface="Times New Roman" pitchFamily="18" charset="0"/>
            </a:endParaRPr>
          </a:p>
          <a:p>
            <a:endParaRPr lang="tr-TR" dirty="0"/>
          </a:p>
        </p:txBody>
      </p:sp>
      <p:pic>
        <p:nvPicPr>
          <p:cNvPr id="30722" name="Picture 2" descr="C:\Users\Erdi Ayaktaş\Desktop\Güneş Sisteemi ve Tutulmalar\Neptün.jpg"/>
          <p:cNvPicPr>
            <a:picLocks noChangeAspect="1" noChangeArrowheads="1"/>
          </p:cNvPicPr>
          <p:nvPr/>
        </p:nvPicPr>
        <p:blipFill>
          <a:blip r:embed="rId2"/>
          <a:srcRect/>
          <a:stretch>
            <a:fillRect/>
          </a:stretch>
        </p:blipFill>
        <p:spPr bwMode="auto">
          <a:xfrm>
            <a:off x="5072066" y="428604"/>
            <a:ext cx="3305708" cy="1857388"/>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28662" y="714356"/>
            <a:ext cx="7643866" cy="4339650"/>
          </a:xfrm>
          <a:prstGeom prst="rect">
            <a:avLst/>
          </a:prstGeom>
          <a:noFill/>
        </p:spPr>
        <p:txBody>
          <a:bodyPr wrap="square" rtlCol="0">
            <a:spAutoFit/>
          </a:bodyPr>
          <a:lstStyle/>
          <a:p>
            <a:pPr algn="ctr"/>
            <a:r>
              <a:rPr lang="tr-TR" sz="2400" b="1" i="1" u="sng" dirty="0" smtClean="0">
                <a:solidFill>
                  <a:srgbClr val="0000FF"/>
                </a:solidFill>
              </a:rPr>
              <a:t>Galaksi (Gök Ada) nedir</a:t>
            </a:r>
          </a:p>
          <a:p>
            <a:pPr algn="ctr"/>
            <a:endParaRPr lang="tr-TR" b="1" i="1" u="sng" dirty="0" smtClean="0">
              <a:solidFill>
                <a:srgbClr val="0000FF"/>
              </a:solidFill>
            </a:endParaRPr>
          </a:p>
          <a:p>
            <a:pPr algn="just">
              <a:buFont typeface="Wingdings" pitchFamily="2" charset="2"/>
              <a:buChar char="v"/>
            </a:pPr>
            <a:r>
              <a:rPr lang="tr-TR" dirty="0" smtClean="0"/>
              <a:t>Yıldızlar, bulutsular, gezegenler ve uydulardan oluşan uzay adalarına </a:t>
            </a:r>
            <a:r>
              <a:rPr lang="tr-TR" b="1" dirty="0" smtClean="0"/>
              <a:t>galaksi</a:t>
            </a:r>
            <a:r>
              <a:rPr lang="tr-TR" dirty="0" smtClean="0"/>
              <a:t>  (gök ada) denir.</a:t>
            </a:r>
          </a:p>
          <a:p>
            <a:pPr algn="just">
              <a:buFont typeface="Wingdings" pitchFamily="2" charset="2"/>
              <a:buChar char="v"/>
            </a:pPr>
            <a:r>
              <a:rPr lang="tr-TR" dirty="0" smtClean="0"/>
              <a:t>Galaksiler sarmal, eliptik ve düzensiz şekillerde olabilir.</a:t>
            </a:r>
          </a:p>
          <a:p>
            <a:pPr algn="just">
              <a:buFont typeface="Wingdings" pitchFamily="2" charset="2"/>
              <a:buChar char="v"/>
            </a:pPr>
            <a:r>
              <a:rPr lang="tr-TR" dirty="0" smtClean="0"/>
              <a:t>Samanyolu galaksisi sarmal şekildedir.</a:t>
            </a:r>
          </a:p>
          <a:p>
            <a:pPr algn="just">
              <a:buFont typeface="Wingdings" pitchFamily="2" charset="2"/>
              <a:buChar char="v"/>
            </a:pPr>
            <a:r>
              <a:rPr lang="tr-TR" dirty="0" smtClean="0"/>
              <a:t>Güneş sistemi Samanyolu galaksisinin </a:t>
            </a:r>
            <a:r>
              <a:rPr lang="tr-TR" b="1" dirty="0" smtClean="0"/>
              <a:t>Avcı (Orion) kolu</a:t>
            </a:r>
            <a:r>
              <a:rPr lang="tr-TR" dirty="0" smtClean="0"/>
              <a:t> üzerinde bulunur.</a:t>
            </a:r>
          </a:p>
          <a:p>
            <a:pPr algn="just">
              <a:buFont typeface="Wingdings" pitchFamily="2" charset="2"/>
              <a:buChar char="v"/>
            </a:pPr>
            <a:r>
              <a:rPr lang="tr-TR" dirty="0" smtClean="0"/>
              <a:t>Samanyolu galaksisi kendi ekseni etrafında dönüşünü 230 milyon yılda tamamlar.</a:t>
            </a:r>
          </a:p>
          <a:p>
            <a:pPr algn="just">
              <a:buFont typeface="Wingdings" pitchFamily="2" charset="2"/>
              <a:buChar char="v"/>
            </a:pPr>
            <a:r>
              <a:rPr lang="tr-TR" dirty="0" err="1" smtClean="0"/>
              <a:t>Andromeda</a:t>
            </a:r>
            <a:r>
              <a:rPr lang="tr-TR" dirty="0" smtClean="0"/>
              <a:t> ve </a:t>
            </a:r>
            <a:r>
              <a:rPr lang="tr-TR" dirty="0" err="1" smtClean="0"/>
              <a:t>Sambrero</a:t>
            </a:r>
            <a:r>
              <a:rPr lang="tr-TR" dirty="0" smtClean="0"/>
              <a:t> diğer galaksilere örnek verilebilir.</a:t>
            </a:r>
          </a:p>
          <a:p>
            <a:pPr algn="just"/>
            <a:endParaRPr lang="tr-TR" dirty="0" smtClean="0"/>
          </a:p>
          <a:p>
            <a:pPr algn="just"/>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pic>
        <p:nvPicPr>
          <p:cNvPr id="2050" name="Picture 2" descr="C:\Users\Erdi Ayaktaş\Desktop\samanyolu galaksisi.jpg"/>
          <p:cNvPicPr>
            <a:picLocks noChangeAspect="1" noChangeArrowheads="1"/>
          </p:cNvPicPr>
          <p:nvPr/>
        </p:nvPicPr>
        <p:blipFill>
          <a:blip r:embed="rId2"/>
          <a:srcRect/>
          <a:stretch>
            <a:fillRect/>
          </a:stretch>
        </p:blipFill>
        <p:spPr bwMode="auto">
          <a:xfrm>
            <a:off x="2071670" y="4000503"/>
            <a:ext cx="4572032" cy="2560338"/>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1000108"/>
            <a:ext cx="9016711" cy="4686317"/>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p:cNvPicPr>
            <a:picLocks noChangeAspect="1" noChangeArrowheads="1"/>
          </p:cNvPicPr>
          <p:nvPr/>
        </p:nvPicPr>
        <p:blipFill>
          <a:blip r:embed="rId2"/>
          <a:srcRect/>
          <a:stretch>
            <a:fillRect/>
          </a:stretch>
        </p:blipFill>
        <p:spPr bwMode="auto">
          <a:xfrm>
            <a:off x="571472" y="1500174"/>
            <a:ext cx="5357850" cy="749544"/>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a:srcRect/>
          <a:stretch>
            <a:fillRect/>
          </a:stretch>
        </p:blipFill>
        <p:spPr bwMode="auto">
          <a:xfrm>
            <a:off x="500034" y="2571744"/>
            <a:ext cx="7927905" cy="723903"/>
          </a:xfrm>
          <a:prstGeom prst="rect">
            <a:avLst/>
          </a:prstGeom>
          <a:noFill/>
          <a:ln w="9525">
            <a:noFill/>
            <a:miter lim="800000"/>
            <a:headEnd/>
            <a:tailEnd/>
          </a:ln>
          <a:effectLst/>
        </p:spPr>
      </p:pic>
      <p:pic>
        <p:nvPicPr>
          <p:cNvPr id="32775" name="Picture 7"/>
          <p:cNvPicPr>
            <a:picLocks noChangeAspect="1" noChangeArrowheads="1"/>
          </p:cNvPicPr>
          <p:nvPr/>
        </p:nvPicPr>
        <p:blipFill>
          <a:blip r:embed="rId4"/>
          <a:srcRect/>
          <a:stretch>
            <a:fillRect/>
          </a:stretch>
        </p:blipFill>
        <p:spPr bwMode="auto">
          <a:xfrm>
            <a:off x="214282" y="3500438"/>
            <a:ext cx="8786874" cy="540554"/>
          </a:xfrm>
          <a:prstGeom prst="rect">
            <a:avLst/>
          </a:prstGeom>
          <a:noFill/>
          <a:ln w="9525">
            <a:noFill/>
            <a:miter lim="800000"/>
            <a:headEnd/>
            <a:tailEnd/>
          </a:ln>
          <a:effectLst/>
        </p:spPr>
      </p:pic>
      <p:sp>
        <p:nvSpPr>
          <p:cNvPr id="9" name="8 Metin kutusu"/>
          <p:cNvSpPr txBox="1"/>
          <p:nvPr/>
        </p:nvSpPr>
        <p:spPr>
          <a:xfrm>
            <a:off x="642910" y="714356"/>
            <a:ext cx="8215370" cy="400110"/>
          </a:xfrm>
          <a:prstGeom prst="rect">
            <a:avLst/>
          </a:prstGeom>
          <a:noFill/>
        </p:spPr>
        <p:txBody>
          <a:bodyPr wrap="square" rtlCol="0">
            <a:spAutoFit/>
          </a:bodyPr>
          <a:lstStyle/>
          <a:p>
            <a:pPr algn="ctr"/>
            <a:r>
              <a:rPr lang="tr-TR" sz="2000" b="1" dirty="0" smtClean="0">
                <a:solidFill>
                  <a:srgbClr val="6600CC"/>
                </a:solidFill>
                <a:latin typeface="MV Boli" pitchFamily="2" charset="0"/>
                <a:cs typeface="MV Boli" pitchFamily="2" charset="0"/>
              </a:rPr>
              <a:t>Güneş Sisteminde Bulunan Bazı Gök Cisimlerinin Adlandırılması</a:t>
            </a:r>
            <a:endParaRPr lang="tr-TR" sz="2000" b="1" dirty="0">
              <a:solidFill>
                <a:srgbClr val="6600CC"/>
              </a:solidFill>
              <a:latin typeface="MV Boli" pitchFamily="2" charset="0"/>
              <a:cs typeface="MV Boli" pitchFamily="2" charset="0"/>
            </a:endParaRPr>
          </a:p>
        </p:txBody>
      </p:sp>
      <p:pic>
        <p:nvPicPr>
          <p:cNvPr id="32777" name="Picture 9"/>
          <p:cNvPicPr>
            <a:picLocks noChangeAspect="1" noChangeArrowheads="1"/>
          </p:cNvPicPr>
          <p:nvPr/>
        </p:nvPicPr>
        <p:blipFill>
          <a:blip r:embed="rId5"/>
          <a:srcRect/>
          <a:stretch>
            <a:fillRect/>
          </a:stretch>
        </p:blipFill>
        <p:spPr bwMode="auto">
          <a:xfrm>
            <a:off x="285720" y="4929198"/>
            <a:ext cx="8660937" cy="1071570"/>
          </a:xfrm>
          <a:prstGeom prst="rect">
            <a:avLst/>
          </a:prstGeom>
          <a:noFill/>
          <a:ln w="9525">
            <a:noFill/>
            <a:miter lim="800000"/>
            <a:headEnd/>
            <a:tailEnd/>
          </a:ln>
          <a:effectLst/>
        </p:spPr>
      </p:pic>
      <p:sp>
        <p:nvSpPr>
          <p:cNvPr id="11" name="10 Metin kutusu"/>
          <p:cNvSpPr txBox="1"/>
          <p:nvPr/>
        </p:nvSpPr>
        <p:spPr>
          <a:xfrm>
            <a:off x="500034" y="4572008"/>
            <a:ext cx="4643470" cy="369332"/>
          </a:xfrm>
          <a:prstGeom prst="rect">
            <a:avLst/>
          </a:prstGeom>
          <a:noFill/>
        </p:spPr>
        <p:txBody>
          <a:bodyPr wrap="square" rtlCol="0">
            <a:spAutoFit/>
          </a:bodyPr>
          <a:lstStyle/>
          <a:p>
            <a:r>
              <a:rPr lang="tr-TR" b="1" dirty="0" smtClean="0"/>
              <a:t>Asteroitler (Gezegenimsi Gök Cisimleri)</a:t>
            </a:r>
            <a:endParaRPr lang="tr-TR" b="1" dirty="0"/>
          </a:p>
        </p:txBody>
      </p:sp>
      <p:sp>
        <p:nvSpPr>
          <p:cNvPr id="12" name="11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Erdi Ayaktaş\Desktop\Güneş Sisteemi ve Tutulmalar\IMG_2102.jpg"/>
          <p:cNvPicPr>
            <a:picLocks noChangeAspect="1" noChangeArrowheads="1"/>
          </p:cNvPicPr>
          <p:nvPr/>
        </p:nvPicPr>
        <p:blipFill>
          <a:blip r:embed="rId2" cstate="print"/>
          <a:srcRect/>
          <a:stretch>
            <a:fillRect/>
          </a:stretch>
        </p:blipFill>
        <p:spPr bwMode="auto">
          <a:xfrm rot="5400000">
            <a:off x="1857359" y="1357296"/>
            <a:ext cx="6286518" cy="4714889"/>
          </a:xfrm>
          <a:prstGeom prst="rect">
            <a:avLst/>
          </a:prstGeom>
          <a:noFill/>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000100" y="2428868"/>
            <a:ext cx="8017770" cy="3562351"/>
          </a:xfrm>
          <a:prstGeom prst="rect">
            <a:avLst/>
          </a:prstGeom>
          <a:noFill/>
          <a:ln w="9525">
            <a:noFill/>
            <a:miter lim="800000"/>
            <a:headEnd/>
            <a:tailEnd/>
          </a:ln>
          <a:effectLst/>
        </p:spPr>
      </p:pic>
      <p:pic>
        <p:nvPicPr>
          <p:cNvPr id="33796" name="Picture 4" descr="C:\Users\Erdi Ayaktaş\Desktop\Güneş Sisteemi ve Tutulmalar\düşünen adam2.png"/>
          <p:cNvPicPr>
            <a:picLocks noChangeAspect="1" noChangeArrowheads="1"/>
          </p:cNvPicPr>
          <p:nvPr/>
        </p:nvPicPr>
        <p:blipFill>
          <a:blip r:embed="rId3"/>
          <a:srcRect/>
          <a:stretch>
            <a:fillRect/>
          </a:stretch>
        </p:blipFill>
        <p:spPr bwMode="auto">
          <a:xfrm rot="2256680">
            <a:off x="523315" y="258455"/>
            <a:ext cx="1618688" cy="2266163"/>
          </a:xfrm>
          <a:prstGeom prst="rect">
            <a:avLst/>
          </a:prstGeom>
          <a:noFill/>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rot="20209928">
            <a:off x="1964817" y="2945958"/>
            <a:ext cx="5893513"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ÖĞRENDİKLERİMİZİ TEST EDELİM !</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5842" name="Picture 2" descr="C:\Users\Erdi Ayaktaş\Desktop\Güneş Sisteemi ve Tutulmalar\images.jpg"/>
          <p:cNvPicPr>
            <a:picLocks noChangeAspect="1" noChangeArrowheads="1"/>
          </p:cNvPicPr>
          <p:nvPr/>
        </p:nvPicPr>
        <p:blipFill>
          <a:blip r:embed="rId2"/>
          <a:srcRect/>
          <a:stretch>
            <a:fillRect/>
          </a:stretch>
        </p:blipFill>
        <p:spPr bwMode="auto">
          <a:xfrm>
            <a:off x="785786" y="571480"/>
            <a:ext cx="1781175" cy="2562225"/>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642910" y="1071545"/>
            <a:ext cx="8143932" cy="4511265"/>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57158" y="285728"/>
            <a:ext cx="3371866" cy="4554977"/>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4500562" y="2714620"/>
            <a:ext cx="3929090" cy="3308707"/>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285720" y="357166"/>
            <a:ext cx="4000528" cy="2613678"/>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4714876" y="2586032"/>
            <a:ext cx="4071966" cy="3664770"/>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28596" y="642918"/>
            <a:ext cx="8318624" cy="923330"/>
          </a:xfrm>
          <a:prstGeom prst="rect">
            <a:avLst/>
          </a:prstGeom>
          <a:noFill/>
        </p:spPr>
        <p:txBody>
          <a:bodyPr wrap="none" lIns="91440" tIns="45720" rIns="91440" bIns="45720">
            <a:spAutoFit/>
          </a:bodyPr>
          <a:lstStyle/>
          <a:p>
            <a:pPr algn="ctr"/>
            <a:r>
              <a:rPr lang="tr-TR" sz="5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GÜNEŞ ve AY TUTULMALARI</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3 Metin kutusu"/>
          <p:cNvSpPr txBox="1"/>
          <p:nvPr/>
        </p:nvSpPr>
        <p:spPr>
          <a:xfrm>
            <a:off x="285720" y="2000240"/>
            <a:ext cx="7929618" cy="523220"/>
          </a:xfrm>
          <a:prstGeom prst="rect">
            <a:avLst/>
          </a:prstGeom>
          <a:noFill/>
        </p:spPr>
        <p:txBody>
          <a:bodyPr wrap="square" rtlCol="0">
            <a:spAutoFit/>
          </a:bodyPr>
          <a:lstStyle/>
          <a:p>
            <a:pPr algn="ctr"/>
            <a:r>
              <a:rPr lang="tr-TR" sz="2800" b="1" i="1" u="sng" dirty="0" smtClean="0">
                <a:solidFill>
                  <a:srgbClr val="FF0000"/>
                </a:solidFill>
              </a:rPr>
              <a:t>GÜNEŞ TUTULMASI</a:t>
            </a:r>
            <a:endParaRPr lang="tr-TR" sz="2800" b="1" i="1" u="sng" dirty="0">
              <a:solidFill>
                <a:srgbClr val="FF0000"/>
              </a:solidFill>
            </a:endParaRPr>
          </a:p>
        </p:txBody>
      </p:sp>
      <p:pic>
        <p:nvPicPr>
          <p:cNvPr id="39938" name="Picture 2"/>
          <p:cNvPicPr>
            <a:picLocks noChangeAspect="1" noChangeArrowheads="1"/>
          </p:cNvPicPr>
          <p:nvPr/>
        </p:nvPicPr>
        <p:blipFill>
          <a:blip r:embed="rId2"/>
          <a:srcRect/>
          <a:stretch>
            <a:fillRect/>
          </a:stretch>
        </p:blipFill>
        <p:spPr bwMode="auto">
          <a:xfrm>
            <a:off x="585499" y="2857496"/>
            <a:ext cx="8058467" cy="2286016"/>
          </a:xfrm>
          <a:prstGeom prst="rect">
            <a:avLst/>
          </a:prstGeom>
          <a:noFill/>
          <a:ln w="9525">
            <a:noFill/>
            <a:miter lim="800000"/>
            <a:headEnd/>
            <a:tailEnd/>
          </a:ln>
          <a:effectLst/>
        </p:spPr>
      </p:pic>
      <p:sp>
        <p:nvSpPr>
          <p:cNvPr id="6" name="5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00034" y="785794"/>
            <a:ext cx="7929618" cy="2585323"/>
          </a:xfrm>
          <a:prstGeom prst="rect">
            <a:avLst/>
          </a:prstGeom>
          <a:noFill/>
        </p:spPr>
        <p:txBody>
          <a:bodyPr wrap="square" rtlCol="0">
            <a:spAutoFit/>
          </a:bodyPr>
          <a:lstStyle/>
          <a:p>
            <a:pPr algn="just">
              <a:lnSpc>
                <a:spcPct val="150000"/>
              </a:lnSpc>
              <a:buFont typeface="Wingdings" pitchFamily="2" charset="2"/>
              <a:buChar char="Ø"/>
            </a:pPr>
            <a:r>
              <a:rPr lang="tr-TR" i="1" u="sng" dirty="0" smtClean="0">
                <a:latin typeface="Times New Roman" pitchFamily="18" charset="0"/>
                <a:cs typeface="Times New Roman" pitchFamily="18" charset="0"/>
              </a:rPr>
              <a:t>Ay; Güneş ile Dünya arasına girdiğinde Ay`</a:t>
            </a:r>
            <a:r>
              <a:rPr lang="tr-TR" i="1" u="sng" dirty="0" err="1" smtClean="0">
                <a:latin typeface="Times New Roman" pitchFamily="18" charset="0"/>
                <a:cs typeface="Times New Roman" pitchFamily="18" charset="0"/>
              </a:rPr>
              <a:t>ın</a:t>
            </a:r>
            <a:r>
              <a:rPr lang="tr-TR" i="1" u="sng" dirty="0" smtClean="0">
                <a:latin typeface="Times New Roman" pitchFamily="18" charset="0"/>
                <a:cs typeface="Times New Roman" pitchFamily="18" charset="0"/>
              </a:rPr>
              <a:t> gölgesi Dünya`</a:t>
            </a:r>
            <a:r>
              <a:rPr lang="tr-TR" i="1" u="sng" dirty="0" err="1" smtClean="0">
                <a:latin typeface="Times New Roman" pitchFamily="18" charset="0"/>
                <a:cs typeface="Times New Roman" pitchFamily="18" charset="0"/>
              </a:rPr>
              <a:t>nın</a:t>
            </a:r>
            <a:r>
              <a:rPr lang="tr-TR" i="1" u="sng" dirty="0" smtClean="0">
                <a:latin typeface="Times New Roman" pitchFamily="18" charset="0"/>
                <a:cs typeface="Times New Roman" pitchFamily="18" charset="0"/>
              </a:rPr>
              <a:t> bir bölümünü kapatır. Dünya`</a:t>
            </a:r>
            <a:r>
              <a:rPr lang="tr-TR" i="1" u="sng" dirty="0" err="1" smtClean="0">
                <a:latin typeface="Times New Roman" pitchFamily="18" charset="0"/>
                <a:cs typeface="Times New Roman" pitchFamily="18" charset="0"/>
              </a:rPr>
              <a:t>nın</a:t>
            </a:r>
            <a:r>
              <a:rPr lang="tr-TR" i="1" u="sng" dirty="0" smtClean="0">
                <a:latin typeface="Times New Roman" pitchFamily="18" charset="0"/>
                <a:cs typeface="Times New Roman" pitchFamily="18" charset="0"/>
              </a:rPr>
              <a:t> o bölgesi Güneş`ten tam ışık alamaz. Bu olaya </a:t>
            </a:r>
            <a:r>
              <a:rPr lang="tr-TR" b="1" i="1" u="sng" dirty="0" smtClean="0">
                <a:solidFill>
                  <a:srgbClr val="C00000"/>
                </a:solidFill>
                <a:latin typeface="Times New Roman" pitchFamily="18" charset="0"/>
                <a:cs typeface="Times New Roman" pitchFamily="18" charset="0"/>
              </a:rPr>
              <a:t>güneş tutulması</a:t>
            </a:r>
            <a:r>
              <a:rPr lang="tr-TR" i="1" u="sng" dirty="0" smtClean="0">
                <a:latin typeface="Times New Roman" pitchFamily="18" charset="0"/>
                <a:cs typeface="Times New Roman" pitchFamily="18" charset="0"/>
              </a:rPr>
              <a:t> denir.</a:t>
            </a:r>
          </a:p>
          <a:p>
            <a:pPr algn="just">
              <a:lnSpc>
                <a:spcPct val="150000"/>
              </a:lnSpc>
              <a:buFont typeface="Wingdings" pitchFamily="2" charset="2"/>
              <a:buChar char="Ø"/>
            </a:pPr>
            <a:r>
              <a:rPr lang="tr-TR" i="1" dirty="0" smtClean="0">
                <a:latin typeface="Times New Roman" pitchFamily="18" charset="0"/>
                <a:cs typeface="Times New Roman" pitchFamily="18" charset="0"/>
              </a:rPr>
              <a:t>Ay, Güneş ve Dünya arasında olduğunda  Dünya üzerinden görünmeyen yüzü ışık alır. Bu nedenle biz de Ay’ı göremeyiz. Bu evre </a:t>
            </a:r>
            <a:r>
              <a:rPr lang="tr-TR" b="1" i="1" dirty="0" smtClean="0">
                <a:solidFill>
                  <a:srgbClr val="6600CC"/>
                </a:solidFill>
                <a:latin typeface="Times New Roman" pitchFamily="18" charset="0"/>
                <a:cs typeface="Times New Roman" pitchFamily="18" charset="0"/>
              </a:rPr>
              <a:t>yeni ay evresi </a:t>
            </a:r>
            <a:r>
              <a:rPr lang="tr-TR" i="1" dirty="0" smtClean="0">
                <a:latin typeface="Times New Roman" pitchFamily="18" charset="0"/>
                <a:cs typeface="Times New Roman" pitchFamily="18" charset="0"/>
              </a:rPr>
              <a:t>olarak adlandırılır. </a:t>
            </a:r>
            <a:r>
              <a:rPr lang="tr-TR" i="1" u="sng" dirty="0" smtClean="0">
                <a:latin typeface="Times New Roman" pitchFamily="18" charset="0"/>
                <a:cs typeface="Times New Roman" pitchFamily="18" charset="0"/>
              </a:rPr>
              <a:t>Güneş tutulması yeni ay evresinin yaşandığı günde gündüz vakti gerçekleşir</a:t>
            </a:r>
            <a:r>
              <a:rPr lang="tr-TR" i="1" dirty="0" smtClean="0">
                <a:latin typeface="Times New Roman" pitchFamily="18" charset="0"/>
                <a:cs typeface="Times New Roman" pitchFamily="18" charset="0"/>
              </a:rPr>
              <a:t>.</a:t>
            </a:r>
            <a:endParaRPr lang="tr-TR" i="1" dirty="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a:srcRect/>
          <a:stretch>
            <a:fillRect/>
          </a:stretch>
        </p:blipFill>
        <p:spPr bwMode="auto">
          <a:xfrm>
            <a:off x="571472" y="3786190"/>
            <a:ext cx="8016012" cy="2333628"/>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14348" y="714356"/>
            <a:ext cx="8001056" cy="1754326"/>
          </a:xfrm>
          <a:prstGeom prst="rect">
            <a:avLst/>
          </a:prstGeom>
          <a:noFill/>
        </p:spPr>
        <p:txBody>
          <a:bodyPr wrap="square" rtlCol="0">
            <a:spAutoFit/>
          </a:bodyPr>
          <a:lstStyle/>
          <a:p>
            <a:pPr algn="just">
              <a:buFont typeface="Wingdings" pitchFamily="2" charset="2"/>
              <a:buChar char="v"/>
            </a:pPr>
            <a:r>
              <a:rPr lang="tr-TR" b="1" i="1" u="sng" dirty="0" smtClean="0">
                <a:solidFill>
                  <a:srgbClr val="0000FF"/>
                </a:solidFill>
              </a:rPr>
              <a:t>Güneş sistemi</a:t>
            </a:r>
          </a:p>
          <a:p>
            <a:r>
              <a:rPr lang="tr-TR" dirty="0" smtClean="0"/>
              <a:t/>
            </a:r>
            <a:br>
              <a:rPr lang="tr-TR" dirty="0" smtClean="0"/>
            </a:br>
            <a:r>
              <a:rPr lang="tr-TR" dirty="0" smtClean="0"/>
              <a:t>Güneş'in ve onun etrafında belirli yörüngelerde hareket eden gezegenlerin, uyduların, kuyruklu yıldızların bulunduğu gök cisimleri topluluğudur. Güneş sistemindeki ısı ve ışık kaynağı Güneş'tir.</a:t>
            </a:r>
          </a:p>
          <a:p>
            <a:endParaRPr lang="tr-TR" dirty="0"/>
          </a:p>
        </p:txBody>
      </p:sp>
      <p:pic>
        <p:nvPicPr>
          <p:cNvPr id="3074" name="Picture 2" descr="C:\Users\Erdi Ayaktaş\Desktop\güneş sistemi-4.jpg"/>
          <p:cNvPicPr>
            <a:picLocks noChangeAspect="1" noChangeArrowheads="1"/>
          </p:cNvPicPr>
          <p:nvPr/>
        </p:nvPicPr>
        <p:blipFill>
          <a:blip r:embed="rId2"/>
          <a:srcRect/>
          <a:stretch>
            <a:fillRect/>
          </a:stretch>
        </p:blipFill>
        <p:spPr bwMode="auto">
          <a:xfrm>
            <a:off x="1428729" y="2628900"/>
            <a:ext cx="6194696" cy="3480632"/>
          </a:xfrm>
          <a:prstGeom prst="rect">
            <a:avLst/>
          </a:prstGeom>
          <a:noFill/>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71472" y="500042"/>
            <a:ext cx="8072494" cy="4852803"/>
          </a:xfrm>
          <a:prstGeom prst="rect">
            <a:avLst/>
          </a:prstGeom>
          <a:noFill/>
        </p:spPr>
        <p:txBody>
          <a:bodyPr wrap="square" rtlCol="0">
            <a:spAutoFit/>
          </a:bodyPr>
          <a:lstStyle/>
          <a:p>
            <a:pPr algn="just">
              <a:lnSpc>
                <a:spcPct val="150000"/>
              </a:lnSpc>
            </a:pPr>
            <a:r>
              <a:rPr lang="tr-TR" sz="1600" dirty="0" smtClean="0">
                <a:latin typeface="Comic Sans MS" pitchFamily="66" charset="0"/>
              </a:rPr>
              <a:t>Ay Güneş'ten yaklaşık 400 kere daha küçük fakat bize Güneş'ten 400 kere daha yakın olduğu için gökyüzünde ikisi de aynı büyüklükte </a:t>
            </a:r>
            <a:r>
              <a:rPr lang="tr-TR" sz="1600" dirty="0" smtClean="0">
                <a:latin typeface="Comic Sans MS" pitchFamily="66" charset="0"/>
              </a:rPr>
              <a:t>gözükür. </a:t>
            </a:r>
          </a:p>
          <a:p>
            <a:pPr algn="just">
              <a:lnSpc>
                <a:spcPct val="150000"/>
              </a:lnSpc>
              <a:buFont typeface="Wingdings" pitchFamily="2" charset="2"/>
              <a:buChar char="Ø"/>
            </a:pPr>
            <a:r>
              <a:rPr lang="tr-TR" sz="1600" dirty="0" smtClean="0">
                <a:latin typeface="Comic Sans MS" pitchFamily="66" charset="0"/>
              </a:rPr>
              <a:t>Bir </a:t>
            </a:r>
            <a:r>
              <a:rPr lang="tr-TR" sz="1600" dirty="0" smtClean="0">
                <a:latin typeface="Comic Sans MS" pitchFamily="66" charset="0"/>
              </a:rPr>
              <a:t>Güneş Tutulması, Ay'ın Güneş ile Dünya arasına girmesi ve bazı özel koşulların sağlanması neticesinde meydana gelir. </a:t>
            </a:r>
            <a:r>
              <a:rPr lang="tr-TR" sz="1600" u="sng" dirty="0" smtClean="0">
                <a:latin typeface="Comic Sans MS" pitchFamily="66" charset="0"/>
              </a:rPr>
              <a:t>Tutulmanın olabilmesi için, </a:t>
            </a:r>
            <a:r>
              <a:rPr lang="tr-TR" sz="1600" u="sng" dirty="0" smtClean="0">
                <a:solidFill>
                  <a:srgbClr val="6600CC"/>
                </a:solidFill>
                <a:latin typeface="Comic Sans MS" pitchFamily="66" charset="0"/>
              </a:rPr>
              <a:t>Ay'ın Yeniay safhasında olması ve Güneş Ay ve Dünya’nın aynı doğrultuda olması gerekmektedir</a:t>
            </a:r>
            <a:r>
              <a:rPr lang="tr-TR" sz="1600" dirty="0" smtClean="0">
                <a:latin typeface="Comic Sans MS" pitchFamily="66" charset="0"/>
              </a:rPr>
              <a:t>. </a:t>
            </a:r>
          </a:p>
          <a:p>
            <a:pPr algn="just">
              <a:lnSpc>
                <a:spcPct val="150000"/>
              </a:lnSpc>
            </a:pPr>
            <a:endParaRPr lang="tr-TR" sz="1600" dirty="0" smtClean="0">
              <a:latin typeface="Comic Sans MS" pitchFamily="66" charset="0"/>
            </a:endParaRPr>
          </a:p>
          <a:p>
            <a:pPr algn="just">
              <a:lnSpc>
                <a:spcPct val="150000"/>
              </a:lnSpc>
            </a:pPr>
            <a:r>
              <a:rPr lang="tr-TR" sz="1600" dirty="0" smtClean="0">
                <a:latin typeface="Comic Sans MS" pitchFamily="66" charset="0"/>
              </a:rPr>
              <a:t>Bilindiği üzere bir yıl içerisinde 12 ay vardır. Yani Ay, Dünya etrafında yılda 12 kez dolanır. Dolayısıyla,eğer Ay'ın yörünge düzlemi Dünya'nınkiyle çakışık olsaydı, bir yılda 12 kez Güneş tutulması meydana gelebilirdi. Fakat durum böyle değildir. Ay'ın yörünge düzlemi ile Dünya'nınki arasında yaklaşık 5°' </a:t>
            </a:r>
            <a:r>
              <a:rPr lang="tr-TR" sz="1600" dirty="0" err="1" smtClean="0">
                <a:latin typeface="Comic Sans MS" pitchFamily="66" charset="0"/>
              </a:rPr>
              <a:t>lik</a:t>
            </a:r>
            <a:r>
              <a:rPr lang="tr-TR" sz="1600" dirty="0" smtClean="0">
                <a:latin typeface="Comic Sans MS" pitchFamily="66" charset="0"/>
              </a:rPr>
              <a:t> bir açı vardır. Bu açı nedeniyle Dünya, Ay ve Güneş, Ay'ın Dünya etrafındaki her dolanımında tam olarak aynı doğrultuda bulunmazlar. Böylece her ay bir Güneş tutulması oluşmaz. Nitekim </a:t>
            </a:r>
            <a:r>
              <a:rPr lang="tr-TR" sz="1600" u="sng" dirty="0" smtClean="0">
                <a:solidFill>
                  <a:srgbClr val="6600CC"/>
                </a:solidFill>
                <a:latin typeface="Comic Sans MS" pitchFamily="66" charset="0"/>
              </a:rPr>
              <a:t>bir yılda en az iki, en çok beş Güneş tutulması meydana gelebilir</a:t>
            </a:r>
            <a:r>
              <a:rPr lang="tr-TR" sz="1600" u="sng" dirty="0" smtClean="0">
                <a:latin typeface="Comic Sans MS" pitchFamily="66" charset="0"/>
              </a:rPr>
              <a:t>.</a:t>
            </a:r>
            <a:endParaRPr lang="tr-TR" sz="1600" u="sng" dirty="0">
              <a:latin typeface="Comic Sans MS" pitchFamily="66" charset="0"/>
            </a:endParaRPr>
          </a:p>
        </p:txBody>
      </p:sp>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00034" y="1142984"/>
            <a:ext cx="8001056" cy="4524315"/>
          </a:xfrm>
          <a:prstGeom prst="rect">
            <a:avLst/>
          </a:prstGeom>
          <a:noFill/>
        </p:spPr>
        <p:txBody>
          <a:bodyPr wrap="square" rtlCol="0">
            <a:spAutoFit/>
          </a:bodyPr>
          <a:lstStyle/>
          <a:p>
            <a:pPr algn="just">
              <a:lnSpc>
                <a:spcPct val="150000"/>
              </a:lnSpc>
            </a:pPr>
            <a:r>
              <a:rPr lang="tr-TR" sz="1600" u="sng" dirty="0" smtClean="0">
                <a:latin typeface="Comic Sans MS" pitchFamily="66" charset="0"/>
              </a:rPr>
              <a:t>Tam, halkalı ve parçalı olmak üzere üç tip Güneş tutulması vardır</a:t>
            </a:r>
            <a:r>
              <a:rPr lang="tr-TR" sz="1600" dirty="0" smtClean="0">
                <a:latin typeface="Comic Sans MS" pitchFamily="66" charset="0"/>
              </a:rPr>
              <a:t>. Bir Güneş tutulmasının tam veya halkalı oluşu Ay'ın Dünya'ya uzaklığı ile belirlenirken, parçalı oluşu , her üçünün tam olarak aynı doğrultuda bulunmamasıyla ilgilidir. </a:t>
            </a:r>
          </a:p>
          <a:p>
            <a:pPr algn="just">
              <a:lnSpc>
                <a:spcPct val="150000"/>
              </a:lnSpc>
            </a:pPr>
            <a:endParaRPr lang="tr-TR" sz="1600" dirty="0" smtClean="0">
              <a:latin typeface="Comic Sans MS" pitchFamily="66" charset="0"/>
            </a:endParaRPr>
          </a:p>
          <a:p>
            <a:pPr algn="just">
              <a:lnSpc>
                <a:spcPct val="150000"/>
              </a:lnSpc>
            </a:pPr>
            <a:r>
              <a:rPr lang="tr-TR" sz="1600" dirty="0" smtClean="0">
                <a:latin typeface="Comic Sans MS" pitchFamily="66" charset="0"/>
              </a:rPr>
              <a:t>Bilindiği gibi Ay, Dünya çevresinde basıklığı az da olsa elips şeklindeki bir yörüngede dolanır. Bundan dolayı Dünya'ya olan uzaklığı her an değişmektedir. </a:t>
            </a:r>
          </a:p>
          <a:p>
            <a:pPr algn="just">
              <a:lnSpc>
                <a:spcPct val="150000"/>
              </a:lnSpc>
            </a:pPr>
            <a:endParaRPr lang="tr-TR" sz="1600" dirty="0" smtClean="0">
              <a:latin typeface="Comic Sans MS" pitchFamily="66" charset="0"/>
            </a:endParaRPr>
          </a:p>
          <a:p>
            <a:pPr algn="just">
              <a:lnSpc>
                <a:spcPct val="150000"/>
              </a:lnSpc>
            </a:pPr>
            <a:r>
              <a:rPr lang="tr-TR" sz="1600" dirty="0" smtClean="0">
                <a:latin typeface="Comic Sans MS" pitchFamily="66" charset="0"/>
              </a:rPr>
              <a:t>Eğer tutulma anında Ay Dünya'ya yeteri kadar yakınsa, görünen çapı Güneş'in görünen çapından büyük olur, Güneş’in tamamı örtülür ve </a:t>
            </a:r>
            <a:r>
              <a:rPr lang="tr-TR" sz="1600" b="1" dirty="0" smtClean="0">
                <a:latin typeface="Comic Sans MS" pitchFamily="66" charset="0"/>
                <a:hlinkClick r:id="rId2"/>
              </a:rPr>
              <a:t>Tam Tutulma</a:t>
            </a:r>
            <a:r>
              <a:rPr lang="tr-TR" sz="1600" dirty="0" smtClean="0">
                <a:latin typeface="Comic Sans MS" pitchFamily="66" charset="0"/>
              </a:rPr>
              <a:t> meydana gelir. Aksi takdirde Güneş’in tamamı örtülmez, sadece iç kısmı örtülür ve bir </a:t>
            </a:r>
            <a:r>
              <a:rPr lang="tr-TR" sz="1600" b="1" dirty="0" smtClean="0">
                <a:latin typeface="Comic Sans MS" pitchFamily="66" charset="0"/>
                <a:hlinkClick r:id="rId3"/>
              </a:rPr>
              <a:t>Halkalı Tutulma</a:t>
            </a:r>
            <a:r>
              <a:rPr lang="tr-TR" sz="1600" dirty="0" smtClean="0">
                <a:latin typeface="Comic Sans MS" pitchFamily="66" charset="0"/>
              </a:rPr>
              <a:t> oluşur. Bazen de Ay ve Güneş'in konumları öyledir ki, Ay, Güneş’in ancak bir kısmını örter. Bu durumda da </a:t>
            </a:r>
            <a:r>
              <a:rPr lang="tr-TR" sz="1600" b="1" dirty="0" smtClean="0">
                <a:latin typeface="Comic Sans MS" pitchFamily="66" charset="0"/>
                <a:hlinkClick r:id="rId4"/>
              </a:rPr>
              <a:t>Parçalı Tutulma</a:t>
            </a:r>
            <a:r>
              <a:rPr lang="tr-TR" sz="1600" dirty="0" smtClean="0">
                <a:latin typeface="Comic Sans MS" pitchFamily="66" charset="0"/>
              </a:rPr>
              <a:t> meydana gelir. </a:t>
            </a:r>
            <a:endParaRPr lang="tr-TR" sz="1600" dirty="0">
              <a:latin typeface="Comic Sans MS" pitchFamily="66" charset="0"/>
            </a:endParaRPr>
          </a:p>
        </p:txBody>
      </p:sp>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14282" y="785794"/>
            <a:ext cx="8596653" cy="876304"/>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714348" y="1643050"/>
            <a:ext cx="7859002" cy="4929198"/>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500166" y="428604"/>
            <a:ext cx="5786478" cy="523220"/>
          </a:xfrm>
          <a:prstGeom prst="rect">
            <a:avLst/>
          </a:prstGeom>
          <a:noFill/>
        </p:spPr>
        <p:txBody>
          <a:bodyPr wrap="square" rtlCol="0">
            <a:spAutoFit/>
          </a:bodyPr>
          <a:lstStyle/>
          <a:p>
            <a:pPr algn="ctr"/>
            <a:r>
              <a:rPr lang="tr-TR" sz="2800" b="1" dirty="0" smtClean="0">
                <a:solidFill>
                  <a:srgbClr val="0000FF"/>
                </a:solidFill>
                <a:latin typeface="MV Boli" pitchFamily="2" charset="0"/>
                <a:cs typeface="MV Boli" pitchFamily="2" charset="0"/>
              </a:rPr>
              <a:t>AY TUTULMASI</a:t>
            </a:r>
            <a:endParaRPr lang="tr-TR" sz="2800" b="1" dirty="0">
              <a:solidFill>
                <a:srgbClr val="0000FF"/>
              </a:solidFill>
              <a:latin typeface="MV Boli" pitchFamily="2" charset="0"/>
              <a:cs typeface="MV Boli" pitchFamily="2" charset="0"/>
            </a:endParaRPr>
          </a:p>
        </p:txBody>
      </p:sp>
      <p:sp>
        <p:nvSpPr>
          <p:cNvPr id="3" name="2 Metin kutusu"/>
          <p:cNvSpPr txBox="1"/>
          <p:nvPr/>
        </p:nvSpPr>
        <p:spPr>
          <a:xfrm>
            <a:off x="785786" y="1142984"/>
            <a:ext cx="7786742" cy="3416320"/>
          </a:xfrm>
          <a:prstGeom prst="rect">
            <a:avLst/>
          </a:prstGeom>
          <a:noFill/>
        </p:spPr>
        <p:txBody>
          <a:bodyPr wrap="square" rtlCol="0">
            <a:spAutoFit/>
          </a:bodyPr>
          <a:lstStyle/>
          <a:p>
            <a:pPr>
              <a:lnSpc>
                <a:spcPct val="150000"/>
              </a:lnSpc>
              <a:buFont typeface="Wingdings" pitchFamily="2" charset="2"/>
              <a:buChar char="Ø"/>
            </a:pPr>
            <a:r>
              <a:rPr lang="tr-TR" i="1" dirty="0" smtClean="0"/>
              <a:t>Dünya , Güneş etrafında dolanırken Güneş ile Ay arasına girerse </a:t>
            </a:r>
            <a:r>
              <a:rPr lang="tr-TR" b="1" i="1" u="sng" dirty="0" smtClean="0">
                <a:solidFill>
                  <a:srgbClr val="0000FF"/>
                </a:solidFill>
              </a:rPr>
              <a:t>ay tutulması </a:t>
            </a:r>
            <a:r>
              <a:rPr lang="tr-TR" i="1" dirty="0" smtClean="0"/>
              <a:t>olayı gerçekleşir.</a:t>
            </a:r>
          </a:p>
          <a:p>
            <a:pPr>
              <a:lnSpc>
                <a:spcPct val="150000"/>
              </a:lnSpc>
              <a:buFont typeface="Wingdings" pitchFamily="2" charset="2"/>
              <a:buChar char="Ø"/>
            </a:pPr>
            <a:r>
              <a:rPr lang="tr-TR" i="1" dirty="0" smtClean="0"/>
              <a:t>Bu durumda Ay yüzeyine düşecek güneş ışınları Dünya tarafından engellenir. Ay`</a:t>
            </a:r>
            <a:r>
              <a:rPr lang="tr-TR" i="1" dirty="0" err="1" smtClean="0"/>
              <a:t>ın</a:t>
            </a:r>
            <a:r>
              <a:rPr lang="tr-TR" i="1" dirty="0" smtClean="0"/>
              <a:t> üzerine Dünya`</a:t>
            </a:r>
            <a:r>
              <a:rPr lang="tr-TR" i="1" dirty="0" err="1" smtClean="0"/>
              <a:t>nın</a:t>
            </a:r>
            <a:r>
              <a:rPr lang="tr-TR" i="1" dirty="0" smtClean="0"/>
              <a:t> gölgesi düşer. Karanlıkta kalan Ay, kısa süreli de olsa Dünya`dan gözlenemez.</a:t>
            </a:r>
          </a:p>
          <a:p>
            <a:pPr>
              <a:lnSpc>
                <a:spcPct val="150000"/>
              </a:lnSpc>
              <a:buFont typeface="Wingdings" pitchFamily="2" charset="2"/>
              <a:buChar char="Ø"/>
            </a:pPr>
            <a:r>
              <a:rPr lang="tr-TR" b="1" i="1" dirty="0" smtClean="0">
                <a:solidFill>
                  <a:srgbClr val="D60093"/>
                </a:solidFill>
              </a:rPr>
              <a:t>Güneş Tutulması Dünya üzerinde ancak belirli bölgelerden görülebilirken Ay Tutulması'nda durum böyle değildir. Ay tutulması o anda gece olan yerlerin tümünden gözlenebilir.</a:t>
            </a:r>
            <a:endParaRPr lang="tr-TR" b="1" i="1" dirty="0">
              <a:solidFill>
                <a:srgbClr val="D60093"/>
              </a:solidFill>
            </a:endParaRPr>
          </a:p>
        </p:txBody>
      </p:sp>
      <p:pic>
        <p:nvPicPr>
          <p:cNvPr id="43010" name="Picture 2"/>
          <p:cNvPicPr>
            <a:picLocks noChangeAspect="1" noChangeArrowheads="1"/>
          </p:cNvPicPr>
          <p:nvPr/>
        </p:nvPicPr>
        <p:blipFill>
          <a:blip r:embed="rId2"/>
          <a:srcRect/>
          <a:stretch>
            <a:fillRect/>
          </a:stretch>
        </p:blipFill>
        <p:spPr bwMode="auto">
          <a:xfrm>
            <a:off x="1142976" y="4572008"/>
            <a:ext cx="6929486" cy="2243833"/>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714348" y="1285860"/>
            <a:ext cx="7358114" cy="1477328"/>
          </a:xfrm>
          <a:prstGeom prst="rect">
            <a:avLst/>
          </a:prstGeom>
          <a:noFill/>
        </p:spPr>
        <p:txBody>
          <a:bodyPr wrap="square" rtlCol="0">
            <a:spAutoFit/>
          </a:bodyPr>
          <a:lstStyle/>
          <a:p>
            <a:pPr algn="just">
              <a:buFont typeface="Wingdings" pitchFamily="2" charset="2"/>
              <a:buChar char="Ø"/>
            </a:pPr>
            <a:r>
              <a:rPr lang="tr-TR" i="1" dirty="0" smtClean="0"/>
              <a:t>Dünya, aşağıdaki şekilde olduğu gibi Ay ile Güneş arasında olduğunda Ay’ın Dünya’ya bakan yüzü güneş ışınlarını alır. Bu nedenle Ay’ı tam küre olarak gözlemleriz.Bu evre </a:t>
            </a:r>
            <a:r>
              <a:rPr lang="tr-TR" b="1" i="1" dirty="0" smtClean="0"/>
              <a:t>dolunay evresi </a:t>
            </a:r>
            <a:r>
              <a:rPr lang="tr-TR" i="1" dirty="0" smtClean="0"/>
              <a:t>olarak adlandırılır. </a:t>
            </a:r>
          </a:p>
          <a:p>
            <a:pPr algn="just"/>
            <a:endParaRPr lang="tr-TR" i="1" dirty="0" smtClean="0"/>
          </a:p>
          <a:p>
            <a:pPr algn="just">
              <a:buFont typeface="Wingdings" pitchFamily="2" charset="2"/>
              <a:buChar char="Ø"/>
            </a:pPr>
            <a:r>
              <a:rPr lang="tr-TR" b="1" i="1" dirty="0" smtClean="0"/>
              <a:t>Ay tutulması dolunay evresinde gerçekleşir.</a:t>
            </a:r>
            <a:endParaRPr lang="tr-TR" i="1" dirty="0"/>
          </a:p>
        </p:txBody>
      </p:sp>
      <p:pic>
        <p:nvPicPr>
          <p:cNvPr id="44034" name="Picture 2"/>
          <p:cNvPicPr>
            <a:picLocks noChangeAspect="1" noChangeArrowheads="1"/>
          </p:cNvPicPr>
          <p:nvPr/>
        </p:nvPicPr>
        <p:blipFill>
          <a:blip r:embed="rId2"/>
          <a:srcRect/>
          <a:stretch>
            <a:fillRect/>
          </a:stretch>
        </p:blipFill>
        <p:spPr bwMode="auto">
          <a:xfrm>
            <a:off x="714348" y="2928934"/>
            <a:ext cx="7715272" cy="3135095"/>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642910" y="1681163"/>
            <a:ext cx="7888857" cy="3819539"/>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1785918" y="391100"/>
            <a:ext cx="5572164" cy="6075801"/>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571472" y="2071678"/>
            <a:ext cx="7950129" cy="2686063"/>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rdi Ayaktaş\Desktop\Güneş Sisteemi ve Tutulmalar\images.jpg"/>
          <p:cNvPicPr>
            <a:picLocks noChangeAspect="1" noChangeArrowheads="1"/>
          </p:cNvPicPr>
          <p:nvPr/>
        </p:nvPicPr>
        <p:blipFill>
          <a:blip r:embed="rId2"/>
          <a:srcRect/>
          <a:stretch>
            <a:fillRect/>
          </a:stretch>
        </p:blipFill>
        <p:spPr bwMode="auto">
          <a:xfrm>
            <a:off x="785786" y="571480"/>
            <a:ext cx="1781175" cy="2562225"/>
          </a:xfrm>
          <a:prstGeom prst="rect">
            <a:avLst/>
          </a:prstGeom>
          <a:noFill/>
        </p:spPr>
      </p:pic>
      <p:sp>
        <p:nvSpPr>
          <p:cNvPr id="3" name="2 Metin kutusu"/>
          <p:cNvSpPr txBox="1"/>
          <p:nvPr/>
        </p:nvSpPr>
        <p:spPr>
          <a:xfrm rot="20209928">
            <a:off x="1964817" y="2945958"/>
            <a:ext cx="5893513"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ÖĞRENDİKLERİMİZİ TEST EDELİM !</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714348" y="1621452"/>
            <a:ext cx="7572428" cy="3522060"/>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000100" y="571480"/>
            <a:ext cx="7358114" cy="4154984"/>
          </a:xfrm>
          <a:prstGeom prst="rect">
            <a:avLst/>
          </a:prstGeom>
          <a:noFill/>
        </p:spPr>
        <p:txBody>
          <a:bodyPr wrap="square" rtlCol="0">
            <a:spAutoFit/>
          </a:bodyPr>
          <a:lstStyle/>
          <a:p>
            <a:pPr algn="ctr"/>
            <a:r>
              <a:rPr lang="tr-TR" sz="2400" b="1" u="sng" dirty="0" smtClean="0">
                <a:solidFill>
                  <a:srgbClr val="FF0000"/>
                </a:solidFill>
              </a:rPr>
              <a:t>Güneş</a:t>
            </a:r>
          </a:p>
          <a:p>
            <a:pPr algn="ctr"/>
            <a:endParaRPr lang="tr-TR" sz="2400" b="1" u="sng" dirty="0" smtClean="0">
              <a:solidFill>
                <a:srgbClr val="FF0000"/>
              </a:solidFill>
            </a:endParaRPr>
          </a:p>
          <a:p>
            <a:pPr>
              <a:buFont typeface="Arial" pitchFamily="34" charset="0"/>
              <a:buChar char="•"/>
            </a:pPr>
            <a:r>
              <a:rPr lang="tr-TR" dirty="0" smtClean="0"/>
              <a:t>Dünya'ya en yakın yıldız Güneş'tir.</a:t>
            </a:r>
          </a:p>
          <a:p>
            <a:pPr>
              <a:buFont typeface="Arial" pitchFamily="34" charset="0"/>
              <a:buChar char="•"/>
            </a:pPr>
            <a:r>
              <a:rPr lang="tr-TR" dirty="0" smtClean="0"/>
              <a:t>Güneş yaklaşık olarak küre biçimindedir.</a:t>
            </a:r>
          </a:p>
          <a:p>
            <a:pPr>
              <a:buFont typeface="Arial" pitchFamily="34" charset="0"/>
              <a:buChar char="•"/>
            </a:pPr>
            <a:r>
              <a:rPr lang="tr-TR" dirty="0" smtClean="0"/>
              <a:t>Güneş ısı ve ışık kaynağımızdır.</a:t>
            </a:r>
          </a:p>
          <a:p>
            <a:pPr>
              <a:buFont typeface="Arial" pitchFamily="34" charset="0"/>
              <a:buChar char="•"/>
            </a:pPr>
            <a:r>
              <a:rPr lang="tr-TR" dirty="0" smtClean="0"/>
              <a:t>Yaşamın temel enerji kaynağı Güneş’tir.</a:t>
            </a:r>
          </a:p>
          <a:p>
            <a:pPr>
              <a:buFont typeface="Arial" pitchFamily="34" charset="0"/>
              <a:buChar char="•"/>
            </a:pPr>
            <a:r>
              <a:rPr lang="tr-TR" dirty="0" smtClean="0"/>
              <a:t>Samanyolu galaksisi içinde bulunan yaklaşık 200 milyar yıldızdan bir tanesidir.</a:t>
            </a:r>
          </a:p>
          <a:p>
            <a:pPr>
              <a:buFont typeface="Arial" pitchFamily="34" charset="0"/>
              <a:buChar char="•"/>
            </a:pPr>
            <a:r>
              <a:rPr lang="tr-TR" dirty="0" smtClean="0"/>
              <a:t>Güneş ile Dünya arasındaki mesafe 149,6 milyon </a:t>
            </a:r>
            <a:r>
              <a:rPr lang="tr-TR" dirty="0" err="1" smtClean="0"/>
              <a:t>km'dir</a:t>
            </a:r>
            <a:r>
              <a:rPr lang="tr-TR" dirty="0" smtClean="0"/>
              <a:t> (yaklaşık olarak 150 milyon km = 1 AB ).</a:t>
            </a:r>
          </a:p>
          <a:p>
            <a:pPr>
              <a:buFont typeface="Arial" pitchFamily="34" charset="0"/>
              <a:buChar char="•"/>
            </a:pPr>
            <a:r>
              <a:rPr lang="tr-TR" dirty="0" smtClean="0"/>
              <a:t>Güneş ışığı Dünya'ya 8 dakikada ulaşır.</a:t>
            </a:r>
          </a:p>
          <a:p>
            <a:pPr>
              <a:buFont typeface="Arial" pitchFamily="34" charset="0"/>
              <a:buChar char="•"/>
            </a:pPr>
            <a:r>
              <a:rPr lang="tr-TR" dirty="0" smtClean="0"/>
              <a:t>Güneş, Dünya'mızdan çok uzakta olduğu için küçük görünür.</a:t>
            </a:r>
          </a:p>
          <a:p>
            <a:endParaRPr lang="tr-TR" b="1" dirty="0" smtClean="0">
              <a:solidFill>
                <a:srgbClr val="008000"/>
              </a:solidFill>
            </a:endParaRPr>
          </a:p>
          <a:p>
            <a:endParaRPr lang="tr-TR" dirty="0"/>
          </a:p>
        </p:txBody>
      </p:sp>
      <p:pic>
        <p:nvPicPr>
          <p:cNvPr id="4098" name="Picture 2" descr="C:\Users\Erdi Ayaktaş\Desktop\güneş-1.jpg"/>
          <p:cNvPicPr>
            <a:picLocks noChangeAspect="1" noChangeArrowheads="1"/>
          </p:cNvPicPr>
          <p:nvPr/>
        </p:nvPicPr>
        <p:blipFill>
          <a:blip r:embed="rId2"/>
          <a:srcRect/>
          <a:stretch>
            <a:fillRect/>
          </a:stretch>
        </p:blipFill>
        <p:spPr bwMode="auto">
          <a:xfrm>
            <a:off x="3214678" y="4143380"/>
            <a:ext cx="2571768" cy="2448770"/>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937718" y="1643050"/>
            <a:ext cx="7345621" cy="3014677"/>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071538" y="1428736"/>
            <a:ext cx="7255280" cy="4432214"/>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142976" y="642918"/>
            <a:ext cx="6643734" cy="5600082"/>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1000100" y="1428736"/>
            <a:ext cx="7102978" cy="3714776"/>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714347" y="1000107"/>
            <a:ext cx="3214711" cy="4351621"/>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4929190" y="928670"/>
            <a:ext cx="3071834" cy="4514477"/>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500033" y="714356"/>
            <a:ext cx="3535637" cy="2786082"/>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a:srcRect/>
          <a:stretch>
            <a:fillRect/>
          </a:stretch>
        </p:blipFill>
        <p:spPr bwMode="auto">
          <a:xfrm>
            <a:off x="5000627" y="714356"/>
            <a:ext cx="3407997" cy="3500462"/>
          </a:xfrm>
          <a:prstGeom prst="rect">
            <a:avLst/>
          </a:prstGeom>
          <a:noFill/>
          <a:ln w="9525">
            <a:noFill/>
            <a:miter lim="800000"/>
            <a:headEnd/>
            <a:tailEnd/>
          </a:ln>
          <a:effectLst/>
        </p:spPr>
      </p:pic>
      <p:pic>
        <p:nvPicPr>
          <p:cNvPr id="54276" name="Picture 4"/>
          <p:cNvPicPr>
            <a:picLocks noChangeAspect="1" noChangeArrowheads="1"/>
          </p:cNvPicPr>
          <p:nvPr/>
        </p:nvPicPr>
        <p:blipFill>
          <a:blip r:embed="rId5"/>
          <a:srcRect/>
          <a:stretch>
            <a:fillRect/>
          </a:stretch>
        </p:blipFill>
        <p:spPr bwMode="auto">
          <a:xfrm>
            <a:off x="571472" y="4071942"/>
            <a:ext cx="3614763" cy="1785950"/>
          </a:xfrm>
          <a:prstGeom prst="rect">
            <a:avLst/>
          </a:prstGeom>
          <a:noFill/>
          <a:ln w="9525">
            <a:noFill/>
            <a:miter lim="800000"/>
            <a:headEnd/>
            <a:tailEnd/>
          </a:ln>
          <a:effectLst/>
        </p:spPr>
      </p:pic>
      <p:sp>
        <p:nvSpPr>
          <p:cNvPr id="5" name="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120538" y="696053"/>
            <a:ext cx="6666171" cy="5519029"/>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1054318" y="1428736"/>
            <a:ext cx="7018144" cy="4143405"/>
          </a:xfrm>
          <a:prstGeom prst="rect">
            <a:avLst/>
          </a:prstGeom>
          <a:noFill/>
          <a:ln w="9525">
            <a:noFill/>
            <a:miter lim="800000"/>
            <a:headEnd/>
            <a:tailEnd/>
          </a:ln>
          <a:effectLst/>
        </p:spPr>
      </p:pic>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28662" y="500042"/>
            <a:ext cx="7000924" cy="5355312"/>
          </a:xfrm>
          <a:prstGeom prst="rect">
            <a:avLst/>
          </a:prstGeom>
          <a:noFill/>
        </p:spPr>
        <p:txBody>
          <a:bodyPr wrap="square" rtlCol="0">
            <a:spAutoFit/>
          </a:bodyPr>
          <a:lstStyle/>
          <a:p>
            <a:r>
              <a:rPr lang="tr-TR" b="1" dirty="0" smtClean="0">
                <a:solidFill>
                  <a:srgbClr val="008000"/>
                </a:solidFill>
              </a:rPr>
              <a:t>Ek Bilgi :</a:t>
            </a:r>
          </a:p>
          <a:p>
            <a:endParaRPr lang="tr-TR" b="1" dirty="0" smtClean="0">
              <a:solidFill>
                <a:srgbClr val="008000"/>
              </a:solidFill>
            </a:endParaRPr>
          </a:p>
          <a:p>
            <a:pPr>
              <a:buFont typeface="Wingdings" pitchFamily="2" charset="2"/>
              <a:buChar char="q"/>
            </a:pPr>
            <a:r>
              <a:rPr lang="tr-TR" dirty="0" smtClean="0"/>
              <a:t> Güneş'in çapı, Dünya'nın çapının 109 katıdır. Güneş'in hacmi Dünya'nın hacminin 1.300.000 katıdır. </a:t>
            </a:r>
          </a:p>
          <a:p>
            <a:pPr>
              <a:buFont typeface="Wingdings" pitchFamily="2" charset="2"/>
              <a:buChar char="q"/>
            </a:pPr>
            <a:endParaRPr lang="tr-TR" dirty="0" smtClean="0"/>
          </a:p>
          <a:p>
            <a:pPr>
              <a:buFont typeface="Wingdings" pitchFamily="2" charset="2"/>
              <a:buChar char="q"/>
            </a:pPr>
            <a:r>
              <a:rPr lang="tr-TR" dirty="0" smtClean="0"/>
              <a:t> Güneş orta büyüklükte bir yıldızdır. </a:t>
            </a:r>
          </a:p>
          <a:p>
            <a:endParaRPr lang="tr-TR" dirty="0" smtClean="0"/>
          </a:p>
          <a:p>
            <a:pPr>
              <a:buFont typeface="Wingdings" pitchFamily="2" charset="2"/>
              <a:buChar char="q"/>
            </a:pPr>
            <a:r>
              <a:rPr lang="tr-TR" dirty="0" smtClean="0"/>
              <a:t>Yıldızlar cayır cayır yanan dev gaz toplarıdır. En küçüğü Güneş’imizin onda biri büyüklüğünde olabilir. En büyüğü Güneş’ten 100 kat büyük olabilir. Gece gökyüzüne baktığımızda binlerce yıldız görürüz. Ama bunlar Evren’deki toplam yıldız sayısının yalnızca çok küçük bir bölümüdür.</a:t>
            </a:r>
          </a:p>
          <a:p>
            <a:pPr>
              <a:buFont typeface="Wingdings" pitchFamily="2" charset="2"/>
              <a:buChar char="q"/>
            </a:pPr>
            <a:endParaRPr lang="tr-TR" dirty="0" smtClean="0"/>
          </a:p>
          <a:p>
            <a:pPr>
              <a:buFont typeface="Wingdings" pitchFamily="2" charset="2"/>
              <a:buChar char="q"/>
            </a:pPr>
            <a:r>
              <a:rPr lang="tr-TR" dirty="0" smtClean="0"/>
              <a:t>Teleskop kullanmadan görebildiğimiz yıldızların hepsi Samanyolu’nun (bizim de içinde olduğumuz galaksi) içindedir.</a:t>
            </a:r>
          </a:p>
          <a:p>
            <a:pPr>
              <a:buFont typeface="Wingdings" pitchFamily="2" charset="2"/>
              <a:buChar char="q"/>
            </a:pPr>
            <a:endParaRPr lang="tr-TR" dirty="0" smtClean="0"/>
          </a:p>
          <a:p>
            <a:endParaRPr lang="tr-TR" dirty="0" smtClean="0"/>
          </a:p>
          <a:p>
            <a:pPr>
              <a:buFont typeface="Wingdings" pitchFamily="2" charset="2"/>
              <a:buChar char="q"/>
            </a:pPr>
            <a:endParaRPr lang="tr-TR" dirty="0" smtClean="0"/>
          </a:p>
          <a:p>
            <a:r>
              <a:rPr lang="tr-TR" dirty="0" smtClean="0"/>
              <a:t/>
            </a:r>
            <a:br>
              <a:rPr lang="tr-TR" dirty="0" smtClean="0"/>
            </a:br>
            <a:endParaRPr lang="tr-TR" dirty="0"/>
          </a:p>
        </p:txBody>
      </p:sp>
      <p:pic>
        <p:nvPicPr>
          <p:cNvPr id="5122" name="Picture 2" descr="C:\Users\Erdi Ayaktaş\Desktop\teleskop.jpg"/>
          <p:cNvPicPr>
            <a:picLocks noChangeAspect="1" noChangeArrowheads="1"/>
          </p:cNvPicPr>
          <p:nvPr/>
        </p:nvPicPr>
        <p:blipFill>
          <a:blip r:embed="rId2"/>
          <a:srcRect/>
          <a:stretch>
            <a:fillRect/>
          </a:stretch>
        </p:blipFill>
        <p:spPr bwMode="auto">
          <a:xfrm>
            <a:off x="3071802" y="4429132"/>
            <a:ext cx="2857500" cy="1600200"/>
          </a:xfrm>
          <a:prstGeom prst="rect">
            <a:avLst/>
          </a:prstGeom>
          <a:noFill/>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57224" y="857232"/>
            <a:ext cx="7643866" cy="3323987"/>
          </a:xfrm>
          <a:prstGeom prst="rect">
            <a:avLst/>
          </a:prstGeom>
          <a:noFill/>
        </p:spPr>
        <p:txBody>
          <a:bodyPr wrap="square" rtlCol="0">
            <a:spAutoFit/>
          </a:bodyPr>
          <a:lstStyle/>
          <a:p>
            <a:pPr algn="ctr"/>
            <a:r>
              <a:rPr lang="tr-TR" sz="2400" b="1" u="sng" dirty="0" smtClean="0">
                <a:solidFill>
                  <a:srgbClr val="6600CC"/>
                </a:solidFill>
              </a:rPr>
              <a:t>Gezegenler</a:t>
            </a:r>
          </a:p>
          <a:p>
            <a:pPr algn="ctr"/>
            <a:endParaRPr lang="tr-TR" sz="2400" b="1" u="sng" dirty="0" smtClean="0">
              <a:solidFill>
                <a:srgbClr val="6600CC"/>
              </a:solidFill>
            </a:endParaRPr>
          </a:p>
          <a:p>
            <a:pPr algn="just">
              <a:buFont typeface="Wingdings" pitchFamily="2" charset="2"/>
              <a:buChar char="Ø"/>
            </a:pPr>
            <a:r>
              <a:rPr lang="tr-TR" dirty="0" smtClean="0"/>
              <a:t>Bir yıldızın etrafında belirli bir yörüngede dolanan büyük gök cisimlerine </a:t>
            </a:r>
            <a:r>
              <a:rPr lang="tr-TR" b="1" dirty="0" smtClean="0">
                <a:solidFill>
                  <a:srgbClr val="FF0000"/>
                </a:solidFill>
              </a:rPr>
              <a:t>gezegen</a:t>
            </a:r>
            <a:r>
              <a:rPr lang="tr-TR" dirty="0" smtClean="0"/>
              <a:t> denir.</a:t>
            </a:r>
          </a:p>
          <a:p>
            <a:pPr algn="just"/>
            <a:endParaRPr lang="tr-TR" dirty="0" smtClean="0"/>
          </a:p>
          <a:p>
            <a:pPr algn="just">
              <a:buFont typeface="Wingdings" pitchFamily="2" charset="2"/>
              <a:buChar char="Ø"/>
            </a:pPr>
            <a:r>
              <a:rPr lang="tr-TR" dirty="0" smtClean="0"/>
              <a:t>Gezegenler ısı ve ışık kaynağı değildirler, yıldızlardan aldıkları ışığı yansıtarak görülebilir.</a:t>
            </a:r>
          </a:p>
          <a:p>
            <a:pPr algn="just"/>
            <a:endParaRPr lang="tr-TR" dirty="0" smtClean="0"/>
          </a:p>
          <a:p>
            <a:pPr algn="just"/>
            <a:endParaRPr lang="tr-TR" dirty="0" smtClean="0"/>
          </a:p>
          <a:p>
            <a:pPr algn="just"/>
            <a:r>
              <a:rPr lang="tr-TR" dirty="0" smtClean="0"/>
              <a:t/>
            </a:r>
            <a:br>
              <a:rPr lang="tr-TR" dirty="0" smtClean="0"/>
            </a:br>
            <a:endParaRPr lang="tr-TR" dirty="0"/>
          </a:p>
        </p:txBody>
      </p:sp>
      <p:pic>
        <p:nvPicPr>
          <p:cNvPr id="6150" name="Picture 6"/>
          <p:cNvPicPr>
            <a:picLocks noChangeAspect="1" noChangeArrowheads="1"/>
          </p:cNvPicPr>
          <p:nvPr/>
        </p:nvPicPr>
        <p:blipFill>
          <a:blip r:embed="rId2"/>
          <a:srcRect/>
          <a:stretch>
            <a:fillRect/>
          </a:stretch>
        </p:blipFill>
        <p:spPr bwMode="auto">
          <a:xfrm>
            <a:off x="571472" y="3429000"/>
            <a:ext cx="8077200" cy="2752725"/>
          </a:xfrm>
          <a:prstGeom prst="rect">
            <a:avLst/>
          </a:prstGeom>
          <a:noFill/>
          <a:ln w="9525">
            <a:noFill/>
            <a:miter lim="800000"/>
            <a:headEnd/>
            <a:tailEnd/>
          </a:ln>
          <a:effectLst/>
        </p:spPr>
      </p:pic>
      <p:sp>
        <p:nvSpPr>
          <p:cNvPr id="6" name="5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00034" y="214291"/>
            <a:ext cx="8001056" cy="7109639"/>
          </a:xfrm>
          <a:prstGeom prst="rect">
            <a:avLst/>
          </a:prstGeom>
          <a:noFill/>
        </p:spPr>
        <p:txBody>
          <a:bodyPr wrap="square" rtlCol="0">
            <a:spAutoFit/>
          </a:bodyPr>
          <a:lstStyle/>
          <a:p>
            <a:pPr algn="ctr"/>
            <a:r>
              <a:rPr lang="tr-TR" sz="2400" b="1" dirty="0" smtClean="0">
                <a:solidFill>
                  <a:srgbClr val="0000FF"/>
                </a:solidFill>
              </a:rPr>
              <a:t>Gezegenlerin Özellikleri</a:t>
            </a:r>
            <a:endParaRPr lang="tr-TR" b="1" dirty="0" smtClean="0"/>
          </a:p>
          <a:p>
            <a:pPr>
              <a:lnSpc>
                <a:spcPct val="150000"/>
              </a:lnSpc>
              <a:buFont typeface="Wingdings" pitchFamily="2" charset="2"/>
              <a:buChar char="Ø"/>
            </a:pPr>
            <a:r>
              <a:rPr lang="tr-TR" dirty="0" smtClean="0"/>
              <a:t>Güneş sisteminde sekiz gezegen vardır.</a:t>
            </a:r>
          </a:p>
          <a:p>
            <a:pPr>
              <a:lnSpc>
                <a:spcPct val="150000"/>
              </a:lnSpc>
              <a:buFont typeface="Wingdings" pitchFamily="2" charset="2"/>
              <a:buChar char="Ø"/>
            </a:pPr>
            <a:r>
              <a:rPr lang="tr-TR" dirty="0" smtClean="0"/>
              <a:t>Venüs ve Uranüs kendi ekseni etrafında doğudan batıya (saat yönünde), diğer gezegenler ise batıdan doğuya (saat yönünün tersi) döner.</a:t>
            </a:r>
          </a:p>
          <a:p>
            <a:pPr>
              <a:lnSpc>
                <a:spcPct val="150000"/>
              </a:lnSpc>
              <a:buFont typeface="Wingdings" pitchFamily="2" charset="2"/>
              <a:buChar char="Ø"/>
            </a:pPr>
            <a:r>
              <a:rPr lang="tr-TR" dirty="0" smtClean="0"/>
              <a:t>Gezegenler Güneş etrafında dolandıkları gibi, kendi eksenleri etrafında da dönerler.</a:t>
            </a:r>
          </a:p>
          <a:p>
            <a:pPr>
              <a:lnSpc>
                <a:spcPct val="150000"/>
              </a:lnSpc>
              <a:buFont typeface="Wingdings" pitchFamily="2" charset="2"/>
              <a:buChar char="Ø"/>
            </a:pPr>
            <a:r>
              <a:rPr lang="tr-TR" b="1" dirty="0" smtClean="0">
                <a:solidFill>
                  <a:srgbClr val="002060"/>
                </a:solidFill>
              </a:rPr>
              <a:t>Güneş kütle çekim kuvvetiyle bütün gezegenleri kendine doğru çeker. Bu çekim kuvvetinden dolayı gezegenler Güneş'in çevresinde belirli bir yörüngede hareket ederler.</a:t>
            </a:r>
          </a:p>
          <a:p>
            <a:pPr>
              <a:lnSpc>
                <a:spcPct val="150000"/>
              </a:lnSpc>
              <a:buFont typeface="Wingdings" pitchFamily="2" charset="2"/>
              <a:buChar char="Ø"/>
            </a:pPr>
            <a:r>
              <a:rPr lang="tr-TR" dirty="0" smtClean="0"/>
              <a:t>Gezegenler Güneş'e farklı uzaklıktadır, yörüngeleri </a:t>
            </a:r>
            <a:r>
              <a:rPr lang="tr-TR" b="1" dirty="0" smtClean="0"/>
              <a:t>elips</a:t>
            </a:r>
            <a:r>
              <a:rPr lang="tr-TR" dirty="0" smtClean="0"/>
              <a:t> şeklindedir.</a:t>
            </a:r>
          </a:p>
          <a:p>
            <a:pPr>
              <a:lnSpc>
                <a:spcPct val="150000"/>
              </a:lnSpc>
              <a:buFont typeface="Wingdings" pitchFamily="2" charset="2"/>
              <a:buChar char="Ø"/>
            </a:pPr>
            <a:r>
              <a:rPr lang="tr-TR" dirty="0" smtClean="0"/>
              <a:t>Gezegenlerin Güneş etrafındaki dönüş hızları farklıdır.</a:t>
            </a:r>
          </a:p>
          <a:p>
            <a:pPr>
              <a:lnSpc>
                <a:spcPct val="150000"/>
              </a:lnSpc>
              <a:buFont typeface="Wingdings" pitchFamily="2" charset="2"/>
              <a:buChar char="Ø"/>
            </a:pPr>
            <a:r>
              <a:rPr lang="tr-TR" dirty="0" smtClean="0"/>
              <a:t>Güneşe yakın olan gezegenlerin dönüş hızı büyük, uzak olanların dönüş hızları küçüktür.</a:t>
            </a:r>
          </a:p>
          <a:p>
            <a:pPr>
              <a:lnSpc>
                <a:spcPct val="150000"/>
              </a:lnSpc>
              <a:buFont typeface="Wingdings" pitchFamily="2" charset="2"/>
              <a:buChar char="Ø"/>
            </a:pPr>
            <a:r>
              <a:rPr lang="tr-TR" dirty="0" smtClean="0"/>
              <a:t>Güneşe en yakın gezegen Merkür , en uzak gezegen Neptün'dür .</a:t>
            </a:r>
          </a:p>
          <a:p>
            <a:pPr>
              <a:lnSpc>
                <a:spcPct val="150000"/>
              </a:lnSpc>
              <a:buFont typeface="Wingdings" pitchFamily="2" charset="2"/>
              <a:buChar char="Ø"/>
            </a:pPr>
            <a:r>
              <a:rPr lang="tr-TR" dirty="0" smtClean="0"/>
              <a:t>Gezegenler hem kendi ekseni etrafında hem de Güneş etrafında dönerlerken Samanyolu galaksisinin etrafında da dönmüş olurlar .</a:t>
            </a:r>
          </a:p>
          <a:p>
            <a:pPr>
              <a:lnSpc>
                <a:spcPct val="150000"/>
              </a:lnSpc>
            </a:pPr>
            <a:endParaRPr lang="tr-TR" dirty="0"/>
          </a:p>
        </p:txBody>
      </p:sp>
      <p:sp>
        <p:nvSpPr>
          <p:cNvPr id="3" name="2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14282" y="285728"/>
            <a:ext cx="8715436" cy="5078313"/>
          </a:xfrm>
          <a:prstGeom prst="rect">
            <a:avLst/>
          </a:prstGeom>
          <a:noFill/>
        </p:spPr>
        <p:txBody>
          <a:bodyPr wrap="square" rtlCol="0">
            <a:spAutoFit/>
          </a:bodyPr>
          <a:lstStyle/>
          <a:p>
            <a:pPr algn="ctr"/>
            <a:r>
              <a:rPr lang="tr-TR" b="1" dirty="0" smtClean="0">
                <a:solidFill>
                  <a:srgbClr val="FF0000"/>
                </a:solidFill>
              </a:rPr>
              <a:t>Gezegenlerin Güneş'e Olan Uzaklıkları</a:t>
            </a:r>
          </a:p>
          <a:p>
            <a:pPr algn="ctr"/>
            <a:r>
              <a:rPr lang="tr-TR" dirty="0" smtClean="0"/>
              <a:t/>
            </a:r>
            <a:br>
              <a:rPr lang="tr-TR" dirty="0" smtClean="0"/>
            </a:br>
            <a:r>
              <a:rPr lang="tr-TR" b="1" dirty="0" smtClean="0">
                <a:solidFill>
                  <a:srgbClr val="0000FF"/>
                </a:solidFill>
              </a:rPr>
              <a:t>Merkür, Venüs, Dünya, Mars, Jüpiter, Satürn, Uranüs, Neptün</a:t>
            </a:r>
            <a:r>
              <a:rPr lang="tr-TR" dirty="0" smtClean="0"/>
              <a:t>'dür. </a:t>
            </a:r>
          </a:p>
          <a:p>
            <a:r>
              <a:rPr lang="tr-TR" dirty="0" smtClean="0"/>
              <a:t>(Plüton cüce gezegen sınıfındadır)</a:t>
            </a:r>
          </a:p>
          <a:p>
            <a:pPr algn="ctr"/>
            <a:r>
              <a:rPr lang="tr-TR" dirty="0" smtClean="0"/>
              <a:t/>
            </a:r>
            <a:br>
              <a:rPr lang="tr-TR" dirty="0" smtClean="0"/>
            </a:br>
            <a:r>
              <a:rPr lang="tr-TR" dirty="0" smtClean="0"/>
              <a:t>( </a:t>
            </a:r>
            <a:r>
              <a:rPr lang="tr-TR" b="1" dirty="0" smtClean="0"/>
              <a:t>M</a:t>
            </a:r>
            <a:r>
              <a:rPr lang="tr-TR" dirty="0" smtClean="0"/>
              <a:t>eraklı </a:t>
            </a:r>
            <a:r>
              <a:rPr lang="tr-TR" b="1" dirty="0" smtClean="0"/>
              <a:t>V</a:t>
            </a:r>
            <a:r>
              <a:rPr lang="tr-TR" dirty="0" smtClean="0"/>
              <a:t>edat </a:t>
            </a:r>
            <a:r>
              <a:rPr lang="tr-TR" b="1" dirty="0" smtClean="0"/>
              <a:t>D</a:t>
            </a:r>
            <a:r>
              <a:rPr lang="tr-TR" dirty="0" smtClean="0"/>
              <a:t>ünkü </a:t>
            </a:r>
            <a:r>
              <a:rPr lang="tr-TR" b="1" dirty="0" smtClean="0"/>
              <a:t>M</a:t>
            </a:r>
            <a:r>
              <a:rPr lang="tr-TR" dirty="0" smtClean="0"/>
              <a:t>açta </a:t>
            </a:r>
            <a:r>
              <a:rPr lang="tr-TR" b="1" dirty="0" smtClean="0"/>
              <a:t>J</a:t>
            </a:r>
            <a:r>
              <a:rPr lang="tr-TR" dirty="0" smtClean="0"/>
              <a:t>aleye </a:t>
            </a:r>
            <a:r>
              <a:rPr lang="tr-TR" b="1" dirty="0" smtClean="0"/>
              <a:t>S</a:t>
            </a:r>
            <a:r>
              <a:rPr lang="tr-TR" dirty="0" smtClean="0"/>
              <a:t>ordu </a:t>
            </a:r>
            <a:r>
              <a:rPr lang="tr-TR" b="1" dirty="0" smtClean="0"/>
              <a:t>U</a:t>
            </a:r>
            <a:r>
              <a:rPr lang="tr-TR" dirty="0" smtClean="0"/>
              <a:t>mut </a:t>
            </a:r>
            <a:r>
              <a:rPr lang="tr-TR" b="1" dirty="0" smtClean="0"/>
              <a:t>N</a:t>
            </a:r>
            <a:r>
              <a:rPr lang="tr-TR" dirty="0" smtClean="0"/>
              <a:t>asıldı)</a:t>
            </a:r>
            <a:br>
              <a:rPr lang="tr-TR" dirty="0" smtClean="0"/>
            </a:br>
            <a:r>
              <a:rPr lang="tr-TR" dirty="0" smtClean="0"/>
              <a:t/>
            </a:r>
            <a:br>
              <a:rPr lang="tr-TR" dirty="0" smtClean="0"/>
            </a:br>
            <a:endParaRPr lang="tr-TR" dirty="0" smtClean="0"/>
          </a:p>
          <a:p>
            <a:pPr algn="ctr"/>
            <a:r>
              <a:rPr lang="tr-TR" b="1" dirty="0" smtClean="0">
                <a:solidFill>
                  <a:srgbClr val="FF0000"/>
                </a:solidFill>
              </a:rPr>
              <a:t>Gezegenlerin Büyükten Küçüğe Sıralaması</a:t>
            </a:r>
          </a:p>
          <a:p>
            <a:pPr algn="ctr"/>
            <a:r>
              <a:rPr lang="tr-TR" dirty="0" smtClean="0"/>
              <a:t/>
            </a:r>
            <a:br>
              <a:rPr lang="tr-TR" dirty="0" smtClean="0"/>
            </a:br>
            <a:r>
              <a:rPr lang="tr-TR" b="1" dirty="0" smtClean="0">
                <a:solidFill>
                  <a:srgbClr val="006600"/>
                </a:solidFill>
              </a:rPr>
              <a:t>Jüpiter, Satürn, Uranüs, Neptün, Dünya, Venüs, Mars, Merkür</a:t>
            </a:r>
          </a:p>
          <a:p>
            <a:pPr algn="ctr"/>
            <a:endParaRPr lang="tr-TR" b="1" dirty="0" smtClean="0">
              <a:solidFill>
                <a:srgbClr val="006600"/>
              </a:solidFill>
            </a:endParaRPr>
          </a:p>
          <a:p>
            <a:pPr algn="just"/>
            <a:endParaRPr lang="tr-TR" b="1" dirty="0" smtClean="0">
              <a:solidFill>
                <a:srgbClr val="006600"/>
              </a:solidFill>
            </a:endParaRPr>
          </a:p>
          <a:p>
            <a:pPr algn="ctr"/>
            <a:endParaRPr lang="tr-TR" b="1" dirty="0" smtClean="0">
              <a:solidFill>
                <a:srgbClr val="006600"/>
              </a:solidFill>
            </a:endParaRPr>
          </a:p>
          <a:p>
            <a:pPr algn="ctr"/>
            <a:endParaRPr lang="tr-TR" b="1" dirty="0" smtClean="0">
              <a:solidFill>
                <a:srgbClr val="006600"/>
              </a:solidFill>
            </a:endParaRPr>
          </a:p>
          <a:p>
            <a:pPr algn="ctr"/>
            <a:endParaRPr lang="tr-TR" b="1" dirty="0" smtClean="0">
              <a:solidFill>
                <a:srgbClr val="006600"/>
              </a:solidFill>
            </a:endParaRPr>
          </a:p>
          <a:p>
            <a:pPr algn="ctr"/>
            <a:endParaRPr lang="tr-TR" b="1" dirty="0" smtClean="0">
              <a:solidFill>
                <a:srgbClr val="006600"/>
              </a:solidFill>
            </a:endParaRPr>
          </a:p>
          <a:p>
            <a:pPr algn="ctr"/>
            <a:endParaRPr lang="tr-TR" b="1" dirty="0">
              <a:solidFill>
                <a:srgbClr val="006600"/>
              </a:solidFill>
            </a:endParaRPr>
          </a:p>
        </p:txBody>
      </p:sp>
      <p:sp>
        <p:nvSpPr>
          <p:cNvPr id="7170" name="AutoShape 2" descr="jÃ¼pite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172" name="AutoShape 4" descr="jÃ¼pite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81" name="Picture 13"/>
          <p:cNvPicPr>
            <a:picLocks noChangeAspect="1" noChangeArrowheads="1"/>
          </p:cNvPicPr>
          <p:nvPr/>
        </p:nvPicPr>
        <p:blipFill>
          <a:blip r:embed="rId2"/>
          <a:srcRect/>
          <a:stretch>
            <a:fillRect/>
          </a:stretch>
        </p:blipFill>
        <p:spPr bwMode="auto">
          <a:xfrm>
            <a:off x="285720" y="3929066"/>
            <a:ext cx="8552624" cy="1857388"/>
          </a:xfrm>
          <a:prstGeom prst="rect">
            <a:avLst/>
          </a:prstGeom>
          <a:noFill/>
          <a:ln w="9525">
            <a:noFill/>
            <a:miter lim="800000"/>
            <a:headEnd/>
            <a:tailEnd/>
          </a:ln>
          <a:effectLst/>
        </p:spPr>
      </p:pic>
      <p:sp>
        <p:nvSpPr>
          <p:cNvPr id="15" name="14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57158" y="1571612"/>
            <a:ext cx="8572560" cy="3521814"/>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smtClean="0"/>
              <a:t>Buket Ayakdaş</a:t>
            </a:r>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1149</Words>
  <PresentationFormat>Ekran Gösterisi (4:3)</PresentationFormat>
  <Paragraphs>213</Paragraphs>
  <Slides>47</Slides>
  <Notes>2</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GÜNEŞ SİSTEMİ ve TUTULMALAR</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GÜNEŞ SİSTEMİ ve TUTULMALAR</dc:title>
  <dc:creator>erdibuket</dc:creator>
  <cp:lastModifiedBy>Erdi Ayaktaş</cp:lastModifiedBy>
  <cp:revision>79</cp:revision>
  <dcterms:created xsi:type="dcterms:W3CDTF">2018-09-23T08:54:56Z</dcterms:created>
  <dcterms:modified xsi:type="dcterms:W3CDTF">2018-10-01T15:48:56Z</dcterms:modified>
</cp:coreProperties>
</file>