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56" r:id="rId6"/>
    <p:sldMasterId id="2147483768" r:id="rId7"/>
    <p:sldMasterId id="2147483780" r:id="rId8"/>
  </p:sldMasterIdLst>
  <p:notesMasterIdLst>
    <p:notesMasterId r:id="rId21"/>
  </p:notesMasterIdLst>
  <p:sldIdLst>
    <p:sldId id="256" r:id="rId9"/>
    <p:sldId id="257" r:id="rId10"/>
    <p:sldId id="258" r:id="rId11"/>
    <p:sldId id="26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3A04A-BE44-4F82-806F-F17EF3D43168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C7283-70E4-497D-B74A-3047014D1ED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7283-70E4-497D-B74A-3047014D1EDF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5C0389-3C64-4436-BED3-6F4E389DD6AE}" type="datetimeFigureOut">
              <a:rPr lang="tr-TR" smtClean="0"/>
              <a:pPr/>
              <a:t>27.09.2018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1F9E7D-387D-48E0-A90F-46F21584774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url=https://www.yeniakit.com.tr/haber/bayramda-hava-nasil-olacak-meteoroloji-acikladi-506489.html&amp;rct=j&amp;frm=1&amp;q=&amp;esrc=s&amp;sa=U&amp;ved=0ahUKEwiNl4Px0tvdAhUxM-wKHV2VDVEQwW4ILjAM&amp;usg=AOvVaw1h18mPgOZne-l76_aAyYER" TargetMode="Externa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İKLİM VE HAVA HAREKETLERİ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HAZIRLAYAN </a:t>
            </a:r>
          </a:p>
          <a:p>
            <a:r>
              <a:rPr lang="tr-TR" dirty="0" smtClean="0"/>
              <a:t>MEHMET BİRİŞİK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71802" y="0"/>
            <a:ext cx="5657832" cy="1071546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İKLİM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2428892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İklim:</a:t>
            </a:r>
            <a:r>
              <a:rPr lang="tr-TR" dirty="0" smtClean="0"/>
              <a:t>Bir </a:t>
            </a:r>
            <a:r>
              <a:rPr lang="tr-TR" dirty="0"/>
              <a:t>yerde uzun bir süre gözlemlenen sıcaklık, nem, hava basıncı, rüzgâr, yağış, yağış şekli gibi olayların ortalamasına </a:t>
            </a:r>
            <a:r>
              <a:rPr lang="tr-TR" b="1" dirty="0"/>
              <a:t>iklim adı verilir. </a:t>
            </a:r>
            <a:endParaRPr lang="tr-TR" b="1" dirty="0" smtClean="0"/>
          </a:p>
          <a:p>
            <a:r>
              <a:rPr lang="tr-TR" dirty="0" smtClean="0"/>
              <a:t>Bir </a:t>
            </a:r>
            <a:r>
              <a:rPr lang="tr-TR" dirty="0"/>
              <a:t>yerin iklimi o yerin enlemine, yükseltisine, yer şekillerine, kalıcı kar durumuna ve denizlere olan uzaklığına bağlıdır. </a:t>
            </a:r>
          </a:p>
          <a:p>
            <a:pPr>
              <a:buNone/>
            </a:pPr>
            <a:endParaRPr lang="tr-TR" b="1" dirty="0"/>
          </a:p>
          <a:p>
            <a:endParaRPr lang="tr-TR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43910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43910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42852"/>
            <a:ext cx="8643998" cy="65008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Dünya’da </a:t>
            </a:r>
            <a:r>
              <a:rPr lang="tr-TR" dirty="0"/>
              <a:t>soğuk, sıcak ve ılıman iklim olmak üzere başlıca üç çeşit iklim türü vardır.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Dünya </a:t>
            </a:r>
            <a:r>
              <a:rPr lang="tr-TR" dirty="0"/>
              <a:t>üzerinde her bölgede kendine özgü iklim tipi bulunur.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Ülkemizde </a:t>
            </a:r>
            <a:r>
              <a:rPr lang="tr-TR" dirty="0"/>
              <a:t>ise başlıca üç iklim tipi görülür. Bunlar Akdeniz iklimi, Karadeniz iklimi ve karasal iklim olarak adlandırılır.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İklim </a:t>
            </a:r>
            <a:r>
              <a:rPr lang="tr-TR" dirty="0"/>
              <a:t>ile hava olayları birbirleriyle bağlantılıdır. Ancak aralarında farklar vardır.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İklimi </a:t>
            </a:r>
            <a:r>
              <a:rPr lang="tr-TR" dirty="0"/>
              <a:t>inceleyen bilim dalına </a:t>
            </a:r>
            <a:r>
              <a:rPr lang="tr-TR" b="1" dirty="0"/>
              <a:t>i</a:t>
            </a:r>
            <a:r>
              <a:rPr lang="tr-TR" b="1" dirty="0">
                <a:solidFill>
                  <a:srgbClr val="FF0000"/>
                </a:solidFill>
              </a:rPr>
              <a:t>klim bilimi (klimatoloji) denir.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Bu </a:t>
            </a:r>
            <a:r>
              <a:rPr lang="tr-TR" dirty="0"/>
              <a:t>alanda çalışan uzmanlar ise </a:t>
            </a:r>
            <a:r>
              <a:rPr lang="tr-TR" b="1" dirty="0">
                <a:solidFill>
                  <a:srgbClr val="FF0000"/>
                </a:solidFill>
              </a:rPr>
              <a:t>iklim bilimci (klimatolog)</a:t>
            </a:r>
            <a:r>
              <a:rPr lang="tr-TR" b="1" dirty="0"/>
              <a:t> </a:t>
            </a:r>
            <a:r>
              <a:rPr lang="tr-TR" dirty="0"/>
              <a:t>olarak adlandırılır.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Bir </a:t>
            </a:r>
            <a:r>
              <a:rPr lang="tr-TR" dirty="0"/>
              <a:t>bölgenin iklimi çeşitli etkiler sonucu zamanla değişiklik gösterebilir. İklimde meydana gelen </a:t>
            </a:r>
            <a:r>
              <a:rPr lang="tr-TR" dirty="0" smtClean="0"/>
              <a:t>değişikliklerin tümüne </a:t>
            </a:r>
            <a:r>
              <a:rPr lang="tr-TR" b="1" dirty="0">
                <a:solidFill>
                  <a:srgbClr val="FF0000"/>
                </a:solidFill>
              </a:rPr>
              <a:t>iklim değişikliği adı verilir. 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İklim ve Hava Olayı </a:t>
            </a:r>
            <a:r>
              <a:rPr lang="tr-TR" dirty="0">
                <a:solidFill>
                  <a:srgbClr val="FF0000"/>
                </a:solidFill>
              </a:rPr>
              <a:t>A</a:t>
            </a:r>
            <a:r>
              <a:rPr lang="tr-TR" dirty="0" smtClean="0">
                <a:solidFill>
                  <a:srgbClr val="FF0000"/>
                </a:solidFill>
              </a:rPr>
              <a:t>rasındaki Farklar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42968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b="1" dirty="0"/>
              <a:t>İKLİM ve HAVA OLAYLARI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1500174"/>
            <a:ext cx="7715304" cy="50006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Hava </a:t>
            </a:r>
            <a:r>
              <a:rPr lang="tr-TR" dirty="0"/>
              <a:t>olaylarının nedeni sıcaklık, basınç ve nem(havadaki su </a:t>
            </a:r>
            <a:r>
              <a:rPr lang="tr-TR" dirty="0" smtClean="0"/>
              <a:t>buharı)dır</a:t>
            </a:r>
            <a:r>
              <a:rPr lang="tr-TR" dirty="0"/>
              <a:t>.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Hava olaylarının temel sebebi hava </a:t>
            </a:r>
            <a:r>
              <a:rPr lang="tr-TR" dirty="0"/>
              <a:t>sıcaklığındaki değişmelerden kaynaklanan basınç </a:t>
            </a:r>
            <a:r>
              <a:rPr lang="tr-TR" dirty="0" smtClean="0"/>
              <a:t>farklılıklarıdır.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Hava </a:t>
            </a:r>
            <a:r>
              <a:rPr lang="tr-TR" dirty="0"/>
              <a:t>sıcaklığını </a:t>
            </a:r>
            <a:r>
              <a:rPr lang="tr-TR" b="1" dirty="0"/>
              <a:t>termometre ile </a:t>
            </a:r>
            <a:endParaRPr lang="tr-TR" b="1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Hava </a:t>
            </a:r>
            <a:r>
              <a:rPr lang="tr-TR" dirty="0"/>
              <a:t>basıncını </a:t>
            </a:r>
            <a:r>
              <a:rPr lang="tr-TR" b="1" dirty="0"/>
              <a:t>barometre ile </a:t>
            </a:r>
            <a:endParaRPr lang="tr-TR" b="1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Havadaki </a:t>
            </a:r>
            <a:r>
              <a:rPr lang="tr-TR" dirty="0"/>
              <a:t>nemi </a:t>
            </a:r>
            <a:r>
              <a:rPr lang="tr-TR" b="1" dirty="0"/>
              <a:t>hidrometre(nemölçer) ile ölçeriz.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7239000" cy="822944"/>
          </a:xfrm>
        </p:spPr>
        <p:txBody>
          <a:bodyPr/>
          <a:lstStyle/>
          <a:p>
            <a:r>
              <a:rPr lang="tr-TR" dirty="0" smtClean="0"/>
              <a:t>HAVA OLAYLARI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785926"/>
            <a:ext cx="785818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u="sng" dirty="0" smtClean="0">
                <a:solidFill>
                  <a:srgbClr val="FF0000"/>
                </a:solidFill>
              </a:rPr>
              <a:t>Hava Olayı: </a:t>
            </a:r>
            <a:r>
              <a:rPr lang="tr-TR" dirty="0" smtClean="0"/>
              <a:t>Dar </a:t>
            </a:r>
            <a:r>
              <a:rPr lang="tr-TR" dirty="0"/>
              <a:t>bir alanda, kısa süre içinde görülen </a:t>
            </a:r>
            <a:r>
              <a:rPr lang="tr-TR" dirty="0" smtClean="0"/>
              <a:t>atmosfer olayına </a:t>
            </a:r>
            <a:r>
              <a:rPr lang="tr-TR" b="1" dirty="0" smtClean="0">
                <a:solidFill>
                  <a:srgbClr val="FF0000"/>
                </a:solidFill>
              </a:rPr>
              <a:t>hava olayı </a:t>
            </a:r>
            <a:r>
              <a:rPr lang="tr-TR" dirty="0" smtClean="0"/>
              <a:t>denir.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Hava </a:t>
            </a:r>
            <a:r>
              <a:rPr lang="tr-TR" dirty="0"/>
              <a:t>olaylarından bazıları rüzgâr, yağmur, dolu, sis ve kırağıdır. 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Hava </a:t>
            </a:r>
            <a:r>
              <a:rPr lang="tr-TR" dirty="0"/>
              <a:t>olayları bazen günlerce aynı kalabileceği gibi bir kaç saat içinde de değişebilir. 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b="1" dirty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42852"/>
            <a:ext cx="7929618" cy="285752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tr-TR" b="1" dirty="0" smtClean="0"/>
              <a:t>Alçak Basınç Alanı: </a:t>
            </a:r>
            <a:r>
              <a:rPr lang="tr-TR" dirty="0" smtClean="0"/>
              <a:t>Sıcaklığın yüksek olduğu bölgelerde moleküller arası mesafe artar ve hava basıncı düşer.</a:t>
            </a:r>
            <a:r>
              <a:rPr lang="tr-TR" b="1" dirty="0" smtClean="0"/>
              <a:t> </a:t>
            </a:r>
            <a:r>
              <a:rPr lang="tr-TR" dirty="0" smtClean="0"/>
              <a:t>Bu bölgelere </a:t>
            </a:r>
            <a:r>
              <a:rPr lang="tr-TR" b="1" dirty="0" smtClean="0">
                <a:solidFill>
                  <a:srgbClr val="FF0000"/>
                </a:solidFill>
              </a:rPr>
              <a:t>Alçak basınç alanı </a:t>
            </a:r>
            <a:r>
              <a:rPr lang="tr-TR" dirty="0" smtClean="0"/>
              <a:t>denir.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Yüksek Basınç alanı: </a:t>
            </a:r>
            <a:r>
              <a:rPr lang="tr-TR" dirty="0" smtClean="0"/>
              <a:t>Sıcaklığın düşük olduğu bölgelerde moleküller arası mesafe azalır ve hava basıncı artar.</a:t>
            </a:r>
            <a:r>
              <a:rPr lang="tr-TR" b="1" dirty="0" smtClean="0"/>
              <a:t> </a:t>
            </a:r>
            <a:r>
              <a:rPr lang="tr-TR" dirty="0" smtClean="0"/>
              <a:t>Bu bölgelere </a:t>
            </a:r>
            <a:r>
              <a:rPr lang="tr-TR" b="1" dirty="0" smtClean="0">
                <a:solidFill>
                  <a:srgbClr val="FF0000"/>
                </a:solidFill>
              </a:rPr>
              <a:t>yüksek basınç alanı </a:t>
            </a:r>
            <a:r>
              <a:rPr lang="tr-TR" dirty="0" smtClean="0"/>
              <a:t>denir.</a:t>
            </a:r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7143800" cy="371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29289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1.Rüzgar: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/>
              <a:t>Rüzgâr, yüksek basınç alanından alçak basınç </a:t>
            </a:r>
            <a:r>
              <a:rPr lang="tr-TR" dirty="0" smtClean="0"/>
              <a:t>alanına doğru </a:t>
            </a:r>
            <a:r>
              <a:rPr lang="tr-TR" dirty="0"/>
              <a:t>yatay yönde hareket eden hava akımının genel </a:t>
            </a:r>
            <a:r>
              <a:rPr lang="tr-TR" dirty="0" smtClean="0"/>
              <a:t>adıdır.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Rüzgârın </a:t>
            </a:r>
            <a:r>
              <a:rPr lang="tr-TR" dirty="0"/>
              <a:t>oluşum nedeni havadaki basınç farkıdır. 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Rüzgârlar </a:t>
            </a:r>
            <a:r>
              <a:rPr lang="tr-TR" dirty="0" smtClean="0"/>
              <a:t>kuvvet ve etkisine göre küçükten büyüğe; </a:t>
            </a:r>
            <a:endParaRPr lang="tr-TR" dirty="0" smtClean="0"/>
          </a:p>
          <a:p>
            <a:pPr>
              <a:buNone/>
            </a:pPr>
            <a:r>
              <a:rPr lang="tr-TR" sz="2200" b="1" dirty="0" smtClean="0">
                <a:solidFill>
                  <a:srgbClr val="FF0000"/>
                </a:solidFill>
              </a:rPr>
              <a:t>1- </a:t>
            </a:r>
            <a:r>
              <a:rPr lang="tr-TR" sz="2200" b="1" dirty="0" smtClean="0">
                <a:solidFill>
                  <a:srgbClr val="FF0000"/>
                </a:solidFill>
              </a:rPr>
              <a:t>Sakin </a:t>
            </a:r>
            <a:r>
              <a:rPr lang="tr-TR" sz="2200" b="1" dirty="0" smtClean="0">
                <a:solidFill>
                  <a:srgbClr val="FF0000"/>
                </a:solidFill>
              </a:rPr>
              <a:t>     2- </a:t>
            </a:r>
            <a:r>
              <a:rPr lang="tr-TR" sz="2200" b="1" dirty="0" smtClean="0">
                <a:solidFill>
                  <a:srgbClr val="FF0000"/>
                </a:solidFill>
              </a:rPr>
              <a:t>Esinti veya Yel </a:t>
            </a:r>
            <a:r>
              <a:rPr lang="tr-TR" sz="2200" b="1" dirty="0" smtClean="0">
                <a:solidFill>
                  <a:srgbClr val="FF0000"/>
                </a:solidFill>
              </a:rPr>
              <a:t>     3- </a:t>
            </a:r>
            <a:r>
              <a:rPr lang="tr-TR" sz="2200" b="1" dirty="0" smtClean="0">
                <a:solidFill>
                  <a:srgbClr val="FF0000"/>
                </a:solidFill>
              </a:rPr>
              <a:t>Meltem </a:t>
            </a:r>
            <a:r>
              <a:rPr lang="tr-TR" sz="2200" b="1" dirty="0" smtClean="0">
                <a:solidFill>
                  <a:srgbClr val="FF0000"/>
                </a:solidFill>
              </a:rPr>
              <a:t> 4- </a:t>
            </a:r>
            <a:r>
              <a:rPr lang="tr-TR" sz="2200" b="1" dirty="0" smtClean="0">
                <a:solidFill>
                  <a:srgbClr val="FF0000"/>
                </a:solidFill>
              </a:rPr>
              <a:t>Fırtınamsı rüzgâr </a:t>
            </a:r>
          </a:p>
          <a:p>
            <a:pPr>
              <a:buNone/>
            </a:pPr>
            <a:r>
              <a:rPr lang="tr-TR" sz="2200" b="1" dirty="0" smtClean="0">
                <a:solidFill>
                  <a:srgbClr val="FF0000"/>
                </a:solidFill>
              </a:rPr>
              <a:t>5- Fırtına </a:t>
            </a:r>
            <a:r>
              <a:rPr lang="tr-TR" sz="2200" b="1" dirty="0" smtClean="0">
                <a:solidFill>
                  <a:srgbClr val="FF0000"/>
                </a:solidFill>
              </a:rPr>
              <a:t> 6- </a:t>
            </a:r>
            <a:r>
              <a:rPr lang="tr-TR" sz="2200" b="1" dirty="0" smtClean="0">
                <a:solidFill>
                  <a:srgbClr val="FF0000"/>
                </a:solidFill>
              </a:rPr>
              <a:t>Kuvvetli fırtına </a:t>
            </a:r>
            <a:r>
              <a:rPr lang="tr-TR" sz="2200" b="1" dirty="0" smtClean="0">
                <a:solidFill>
                  <a:srgbClr val="FF0000"/>
                </a:solidFill>
              </a:rPr>
              <a:t>     7- </a:t>
            </a:r>
            <a:r>
              <a:rPr lang="tr-TR" sz="2200" b="1" dirty="0" smtClean="0">
                <a:solidFill>
                  <a:srgbClr val="FF0000"/>
                </a:solidFill>
              </a:rPr>
              <a:t>Kasırga (Tayfun) </a:t>
            </a:r>
            <a:endParaRPr lang="tr-TR" sz="2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2643206" cy="28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714752"/>
            <a:ext cx="30718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714752"/>
            <a:ext cx="278608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3857652" cy="66437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2.Yağmur : </a:t>
            </a:r>
            <a:r>
              <a:rPr lang="tr-TR" dirty="0" smtClean="0"/>
              <a:t>Sıcak </a:t>
            </a:r>
            <a:r>
              <a:rPr lang="tr-TR" dirty="0"/>
              <a:t>havanın etkisiyle yeryüzünde buharlaşan su, yükseklere doğru çıktıkça soğuk hava ile karşılaşarak </a:t>
            </a:r>
            <a:r>
              <a:rPr lang="tr-TR" dirty="0" err="1"/>
              <a:t>yoğuşur</a:t>
            </a:r>
            <a:r>
              <a:rPr lang="tr-TR" dirty="0"/>
              <a:t> ve küçük su damlacıkları hâline gelir. </a:t>
            </a:r>
            <a:r>
              <a:rPr lang="tr-TR" dirty="0" smtClean="0"/>
              <a:t>Gökyüzünde </a:t>
            </a:r>
            <a:r>
              <a:rPr lang="tr-TR" dirty="0"/>
              <a:t>birleşip büyüyen bu su damlacıkları ağırlaşarak yeryüzüne iner.Böylece </a:t>
            </a:r>
            <a:r>
              <a:rPr lang="tr-TR" b="1" dirty="0"/>
              <a:t>yağmur oluşur. </a:t>
            </a:r>
            <a:endParaRPr lang="tr-TR" b="1" dirty="0" smtClean="0"/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3.Çiy: </a:t>
            </a:r>
            <a:r>
              <a:rPr lang="tr-TR" dirty="0" smtClean="0"/>
              <a:t>Geceleyin </a:t>
            </a:r>
            <a:r>
              <a:rPr lang="tr-TR" dirty="0" smtClean="0"/>
              <a:t>hava </a:t>
            </a:r>
            <a:r>
              <a:rPr lang="tr-TR" dirty="0" smtClean="0"/>
              <a:t>serinler </a:t>
            </a:r>
            <a:r>
              <a:rPr lang="tr-TR" dirty="0" smtClean="0"/>
              <a:t>ve ortam sıcaklığının düşmesiyle havadaki su buharı yoğunlaşarak toprağın, ağaç dallarının ve yaprakların üzerinde çiy adı verilen su damlacıkları halinde toplanır. </a:t>
            </a:r>
            <a:endParaRPr lang="tr-TR" dirty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52"/>
            <a:ext cx="40719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33753"/>
            <a:ext cx="4071966" cy="310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5072098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4.Sis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Yerle </a:t>
            </a:r>
            <a:r>
              <a:rPr lang="tr-TR" dirty="0"/>
              <a:t>temas eden hava içindeki su buharının </a:t>
            </a:r>
            <a:r>
              <a:rPr lang="tr-TR" dirty="0" err="1" smtClean="0"/>
              <a:t>yoğuşması</a:t>
            </a:r>
            <a:r>
              <a:rPr lang="tr-TR" dirty="0" smtClean="0"/>
              <a:t> veya donarak kristalleşmesi </a:t>
            </a:r>
            <a:r>
              <a:rPr lang="tr-TR" dirty="0"/>
              <a:t>sonucu çok küçük su </a:t>
            </a:r>
            <a:r>
              <a:rPr lang="tr-TR" dirty="0" smtClean="0"/>
              <a:t>damlacıklarından ya </a:t>
            </a:r>
            <a:r>
              <a:rPr lang="tr-TR" dirty="0"/>
              <a:t>da buz kristallerinden meydana gelir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5.Kar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Bulutlardaki </a:t>
            </a:r>
            <a:r>
              <a:rPr lang="tr-TR" dirty="0"/>
              <a:t>su damlacıkları, soğuk havanın </a:t>
            </a:r>
            <a:r>
              <a:rPr lang="tr-TR" dirty="0" smtClean="0"/>
              <a:t>etkisiyle minik </a:t>
            </a:r>
            <a:r>
              <a:rPr lang="tr-TR" dirty="0"/>
              <a:t>buz taneciklerine dönüşür. Bunlar birleşerek </a:t>
            </a:r>
            <a:r>
              <a:rPr lang="tr-TR" dirty="0" smtClean="0"/>
              <a:t>yeterli büyüklüğe </a:t>
            </a:r>
            <a:r>
              <a:rPr lang="tr-TR" dirty="0"/>
              <a:t>ulaştığında </a:t>
            </a:r>
            <a:r>
              <a:rPr lang="tr-TR" b="1" dirty="0"/>
              <a:t>kar taneleri şeklinde yeryüzüne iner.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429000"/>
            <a:ext cx="364359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66"/>
            <a:ext cx="3714776" cy="292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4143404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6.Dolu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Havanın </a:t>
            </a:r>
            <a:r>
              <a:rPr lang="tr-TR" dirty="0"/>
              <a:t>içindeki soğumuş </a:t>
            </a:r>
            <a:r>
              <a:rPr lang="tr-TR" dirty="0" smtClean="0"/>
              <a:t>su damlacıkları </a:t>
            </a:r>
            <a:r>
              <a:rPr lang="tr-TR" dirty="0"/>
              <a:t>soğuk hava ile karşılaşınca aniden donabilir. </a:t>
            </a:r>
            <a:r>
              <a:rPr lang="tr-TR" dirty="0" smtClean="0"/>
              <a:t> Bunun </a:t>
            </a:r>
            <a:r>
              <a:rPr lang="tr-TR" dirty="0"/>
              <a:t>sonucunda buz parçaları hâlinde yeryüzüne inen su damlacıklarına </a:t>
            </a:r>
            <a:r>
              <a:rPr lang="tr-TR" b="1" dirty="0"/>
              <a:t>dolu adı verilir. </a:t>
            </a:r>
            <a:endParaRPr lang="tr-TR" b="1" dirty="0" smtClean="0"/>
          </a:p>
          <a:p>
            <a:pPr>
              <a:buNone/>
            </a:pPr>
            <a:endParaRPr lang="tr-TR" b="1" dirty="0"/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7.Kırağı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Soğuk </a:t>
            </a:r>
            <a:r>
              <a:rPr lang="tr-TR" dirty="0"/>
              <a:t>ilkbahar ve sonbahar gecelerinde havadaki su </a:t>
            </a:r>
            <a:r>
              <a:rPr lang="tr-TR" dirty="0" smtClean="0"/>
              <a:t>buharı yeryüzündeki </a:t>
            </a:r>
            <a:r>
              <a:rPr lang="tr-TR" dirty="0"/>
              <a:t>toprak ve bitkiler üzerinde kristaller oluşturur. Buna </a:t>
            </a:r>
            <a:r>
              <a:rPr lang="tr-TR" b="1" dirty="0"/>
              <a:t>kırağı denir. </a:t>
            </a: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38956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00438"/>
            <a:ext cx="3857652" cy="270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500042"/>
            <a:ext cx="5072098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Meteoroloji: </a:t>
            </a:r>
            <a:r>
              <a:rPr lang="tr-TR" dirty="0" smtClean="0"/>
              <a:t>Atmosferde </a:t>
            </a:r>
            <a:r>
              <a:rPr lang="tr-TR" dirty="0"/>
              <a:t>meydana gelen hava olaylarının oluşumunu, gelişimini ve değişimini nedenleri ile inceleyen, bu hava olaylarının canlılar ve Dünya açısından </a:t>
            </a:r>
            <a:r>
              <a:rPr lang="tr-TR" dirty="0" smtClean="0"/>
              <a:t>doğuracağı sonuçları </a:t>
            </a:r>
            <a:r>
              <a:rPr lang="tr-TR" dirty="0"/>
              <a:t>araştıran bilim dalına </a:t>
            </a:r>
            <a:r>
              <a:rPr lang="tr-TR" b="1" dirty="0"/>
              <a:t>meteoroloji denir</a:t>
            </a:r>
            <a:r>
              <a:rPr lang="tr-TR" b="1" dirty="0" smtClean="0"/>
              <a:t>.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 </a:t>
            </a:r>
            <a:endParaRPr lang="tr-TR" b="1" dirty="0"/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Meteorolog: </a:t>
            </a:r>
            <a:r>
              <a:rPr lang="tr-TR" dirty="0" smtClean="0"/>
              <a:t>Bu </a:t>
            </a:r>
            <a:r>
              <a:rPr lang="tr-TR" dirty="0"/>
              <a:t>alanda çalışan uzmanlara ise </a:t>
            </a:r>
            <a:r>
              <a:rPr lang="tr-TR" b="1" dirty="0"/>
              <a:t>meteorolog adı verilir.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5122" name="Picture 2" descr="meteoroloji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643314"/>
            <a:ext cx="3107006" cy="242889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66"/>
            <a:ext cx="355775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</TotalTime>
  <Words>567</Words>
  <Application>Microsoft Office PowerPoint</Application>
  <PresentationFormat>Ekran Gösterisi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Slayt Başlıkları</vt:lpstr>
      </vt:variant>
      <vt:variant>
        <vt:i4>12</vt:i4>
      </vt:variant>
    </vt:vector>
  </HeadingPairs>
  <TitlesOfParts>
    <vt:vector size="20" baseType="lpstr">
      <vt:lpstr>1_Görünüş</vt:lpstr>
      <vt:lpstr>Gündönümü</vt:lpstr>
      <vt:lpstr>Zengin</vt:lpstr>
      <vt:lpstr>Akış</vt:lpstr>
      <vt:lpstr>Hisse Senedi</vt:lpstr>
      <vt:lpstr>1_Hisse Senedi</vt:lpstr>
      <vt:lpstr>1_Akış</vt:lpstr>
      <vt:lpstr>2_Akış</vt:lpstr>
      <vt:lpstr>İKLİM VE HAVA HAREKETLERİ</vt:lpstr>
      <vt:lpstr>  İKLİM ve HAVA OLAYLARI </vt:lpstr>
      <vt:lpstr>HAVA OLAYLARI</vt:lpstr>
      <vt:lpstr> </vt:lpstr>
      <vt:lpstr> </vt:lpstr>
      <vt:lpstr> </vt:lpstr>
      <vt:lpstr> </vt:lpstr>
      <vt:lpstr> </vt:lpstr>
      <vt:lpstr> </vt:lpstr>
      <vt:lpstr>İKLİM</vt:lpstr>
      <vt:lpstr> </vt:lpstr>
      <vt:lpstr> İklim ve Hava Olayı Arasındaki Farklar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İKLİM VE HAVA HAREKETLERİ</dc:title>
  <dc:creator>Admin</dc:creator>
  <cp:lastModifiedBy>Admin</cp:lastModifiedBy>
  <cp:revision>9</cp:revision>
  <dcterms:created xsi:type="dcterms:W3CDTF">2018-09-27T16:24:36Z</dcterms:created>
  <dcterms:modified xsi:type="dcterms:W3CDTF">2018-09-27T17:30:57Z</dcterms:modified>
</cp:coreProperties>
</file>