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1" r:id="rId7"/>
    <p:sldId id="265" r:id="rId8"/>
    <p:sldId id="262" r:id="rId9"/>
    <p:sldId id="282" r:id="rId10"/>
    <p:sldId id="263" r:id="rId11"/>
    <p:sldId id="266" r:id="rId12"/>
    <p:sldId id="264" r:id="rId13"/>
    <p:sldId id="267" r:id="rId14"/>
    <p:sldId id="268" r:id="rId15"/>
    <p:sldId id="269" r:id="rId16"/>
    <p:sldId id="270" r:id="rId17"/>
    <p:sldId id="271" r:id="rId18"/>
    <p:sldId id="272" r:id="rId19"/>
    <p:sldId id="273" r:id="rId20"/>
    <p:sldId id="275" r:id="rId21"/>
    <p:sldId id="278" r:id="rId22"/>
    <p:sldId id="276" r:id="rId23"/>
    <p:sldId id="277" r:id="rId24"/>
    <p:sldId id="279" r:id="rId25"/>
    <p:sldId id="280"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190" autoAdjust="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09.11.2018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09.11.2018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mutation ile ilgili gÃ¶rsel sonucu"/>
          <p:cNvPicPr>
            <a:picLocks noChangeAspect="1" noChangeArrowheads="1"/>
          </p:cNvPicPr>
          <p:nvPr/>
        </p:nvPicPr>
        <p:blipFill>
          <a:blip r:embed="rId2"/>
          <a:srcRect/>
          <a:stretch>
            <a:fillRect/>
          </a:stretch>
        </p:blipFill>
        <p:spPr bwMode="auto">
          <a:xfrm>
            <a:off x="-11777" y="0"/>
            <a:ext cx="9155778" cy="6858000"/>
          </a:xfrm>
          <a:prstGeom prst="rect">
            <a:avLst/>
          </a:prstGeom>
          <a:noFill/>
        </p:spPr>
      </p:pic>
      <p:sp>
        <p:nvSpPr>
          <p:cNvPr id="2" name="1 Başlık"/>
          <p:cNvSpPr>
            <a:spLocks noGrp="1"/>
          </p:cNvSpPr>
          <p:nvPr>
            <p:ph type="ctrTitle"/>
          </p:nvPr>
        </p:nvSpPr>
        <p:spPr>
          <a:xfrm>
            <a:off x="785786" y="0"/>
            <a:ext cx="7772400" cy="1470025"/>
          </a:xfrm>
        </p:spPr>
        <p:txBody>
          <a:bodyPr/>
          <a:lstStyle/>
          <a:p>
            <a:r>
              <a:rPr lang="tr-TR" sz="6600" b="1" dirty="0" smtClean="0">
                <a:solidFill>
                  <a:schemeClr val="accent5"/>
                </a:solidFill>
              </a:rPr>
              <a:t>MUTASYON</a:t>
            </a:r>
            <a:r>
              <a:rPr lang="tr-TR" dirty="0" smtClean="0">
                <a:solidFill>
                  <a:schemeClr val="tx2">
                    <a:lumMod val="60000"/>
                    <a:lumOff val="40000"/>
                  </a:schemeClr>
                </a:solidFill>
              </a:rPr>
              <a:t> </a:t>
            </a:r>
            <a:endParaRPr lang="tr-TR" dirty="0">
              <a:solidFill>
                <a:schemeClr val="tx2">
                  <a:lumMod val="60000"/>
                  <a:lumOff val="40000"/>
                </a:schemeClr>
              </a:solidFill>
            </a:endParaRPr>
          </a:p>
        </p:txBody>
      </p:sp>
      <p:sp>
        <p:nvSpPr>
          <p:cNvPr id="3" name="2 Alt Başlık"/>
          <p:cNvSpPr>
            <a:spLocks noGrp="1"/>
          </p:cNvSpPr>
          <p:nvPr>
            <p:ph type="subTitle" idx="1"/>
          </p:nvPr>
        </p:nvSpPr>
        <p:spPr>
          <a:xfrm>
            <a:off x="1428728" y="4429132"/>
            <a:ext cx="6400800" cy="1752600"/>
          </a:xfrm>
        </p:spPr>
        <p:txBody>
          <a:bodyPr/>
          <a:lstStyle/>
          <a:p>
            <a:r>
              <a:rPr lang="tr-TR" b="1" dirty="0" smtClean="0">
                <a:solidFill>
                  <a:srgbClr val="FFFF00"/>
                </a:solidFill>
              </a:rPr>
              <a:t>Mutasyon gen yapısının değişmesi sonucu ortaya çıkan ve kalıtsal değişikliğe sebep olan bir olaydır.</a:t>
            </a:r>
            <a:r>
              <a:rPr lang="tr-TR" b="1" dirty="0" smtClean="0">
                <a:solidFill>
                  <a:schemeClr val="tx1"/>
                </a:solidFill>
              </a:rPr>
              <a:t>.</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Genetik mühendislerinin yaptığı çalışmaları sonucunda daha fazla ürün veren, iklim ve çevre şartlarına daha dayanıklı bitkiler, ıslah edilmiş tohumlar faydalı mutasyon örnekleri olarak verilebilir.(yaralı mutasyon)</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MODİFİKASYON</a:t>
            </a:r>
            <a:endParaRPr lang="tr-TR" dirty="0"/>
          </a:p>
        </p:txBody>
      </p:sp>
      <p:sp>
        <p:nvSpPr>
          <p:cNvPr id="3" name="2 İçerik Yer Tutucusu"/>
          <p:cNvSpPr>
            <a:spLocks noGrp="1"/>
          </p:cNvSpPr>
          <p:nvPr>
            <p:ph idx="1"/>
          </p:nvPr>
        </p:nvSpPr>
        <p:spPr>
          <a:xfrm>
            <a:off x="457200" y="1600201"/>
            <a:ext cx="8229600" cy="2471741"/>
          </a:xfrm>
        </p:spPr>
        <p:txBody>
          <a:bodyPr>
            <a:normAutofit fontScale="85000" lnSpcReduction="20000"/>
          </a:bodyPr>
          <a:lstStyle/>
          <a:p>
            <a:r>
              <a:rPr lang="tr-TR" dirty="0" smtClean="0"/>
              <a:t>Modifikasyonlar çevre şartlarının değişmesi sonucu ortaya çıkan ve kalıtsal değişiklik oluşturmayan etkilerdir. Yani yavru canlılarda herhangi bir değişikliğe neden olmazlar. Çevre koşulları (ısı, sıcaklık, besin) bazı genlerin çalışmasını değiştirebilir. Bundan dolayı ortam koşulları eski haline dönünce canlıda eski haline döner veya oluşan karakter yavrulara aktarılmaz.</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000636"/>
            <a:ext cx="8401080" cy="1125527"/>
          </a:xfrm>
        </p:spPr>
        <p:txBody>
          <a:bodyPr/>
          <a:lstStyle/>
          <a:p>
            <a:r>
              <a:rPr lang="tr-TR" dirty="0" smtClean="0"/>
              <a:t>Spor yapan insanların kaslı yapıda olması.</a:t>
            </a:r>
            <a:endParaRPr lang="tr-TR" dirty="0"/>
          </a:p>
        </p:txBody>
      </p:sp>
      <p:sp>
        <p:nvSpPr>
          <p:cNvPr id="18436" name="AutoShape 4" descr="kaslÄ± insanlar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8438" name="AutoShape 6" descr="kaslÄ± insanlar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8440" name="Picture 8" descr="kaslÄ± insanlar ile ilgili gÃ¶rsel sonucu"/>
          <p:cNvPicPr>
            <a:picLocks noChangeAspect="1" noChangeArrowheads="1"/>
          </p:cNvPicPr>
          <p:nvPr/>
        </p:nvPicPr>
        <p:blipFill>
          <a:blip r:embed="rId2"/>
          <a:srcRect/>
          <a:stretch>
            <a:fillRect/>
          </a:stretch>
        </p:blipFill>
        <p:spPr bwMode="auto">
          <a:xfrm>
            <a:off x="785786" y="500042"/>
            <a:ext cx="7215238"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a:xfrm>
            <a:off x="457200" y="1600201"/>
            <a:ext cx="8229600" cy="971544"/>
          </a:xfrm>
        </p:spPr>
        <p:txBody>
          <a:bodyPr/>
          <a:lstStyle/>
          <a:p>
            <a:r>
              <a:rPr lang="tr-TR" dirty="0" smtClean="0"/>
              <a:t>Güneşlenme sonucu ortaya çıkan bronzlaşma.</a:t>
            </a:r>
            <a:endParaRPr lang="tr-TR" dirty="0"/>
          </a:p>
        </p:txBody>
      </p:sp>
      <p:pic>
        <p:nvPicPr>
          <p:cNvPr id="15366" name="Picture 6" descr="gÃ¼neÅlenme ile ilgili gÃ¶rsel sonucu"/>
          <p:cNvPicPr>
            <a:picLocks noChangeAspect="1" noChangeArrowheads="1"/>
          </p:cNvPicPr>
          <p:nvPr/>
        </p:nvPicPr>
        <p:blipFill>
          <a:blip r:embed="rId2"/>
          <a:srcRect/>
          <a:stretch>
            <a:fillRect/>
          </a:stretch>
        </p:blipFill>
        <p:spPr bwMode="auto">
          <a:xfrm>
            <a:off x="285720" y="2357430"/>
            <a:ext cx="8382000" cy="4191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928670"/>
            <a:ext cx="8229600" cy="1828800"/>
          </a:xfrm>
        </p:spPr>
        <p:txBody>
          <a:bodyPr/>
          <a:lstStyle/>
          <a:p>
            <a:r>
              <a:rPr lang="tr-TR" dirty="0" smtClean="0"/>
              <a:t>Aynı kovandaki arılardan arı sütü ve bal ile beslenenlerin kraliçe arı, polenle beslenenler işçi arı olması.</a:t>
            </a:r>
            <a:endParaRPr lang="tr-TR" dirty="0"/>
          </a:p>
        </p:txBody>
      </p:sp>
      <p:pic>
        <p:nvPicPr>
          <p:cNvPr id="14340" name="Picture 4" descr="Ä°lgili resim"/>
          <p:cNvPicPr>
            <a:picLocks noChangeAspect="1" noChangeArrowheads="1"/>
          </p:cNvPicPr>
          <p:nvPr/>
        </p:nvPicPr>
        <p:blipFill>
          <a:blip r:embed="rId2"/>
          <a:srcRect/>
          <a:stretch>
            <a:fillRect/>
          </a:stretch>
        </p:blipFill>
        <p:spPr bwMode="auto">
          <a:xfrm>
            <a:off x="714348" y="3071810"/>
            <a:ext cx="7500990" cy="307181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85794"/>
            <a:ext cx="8229600" cy="1971676"/>
          </a:xfrm>
        </p:spPr>
        <p:txBody>
          <a:bodyPr/>
          <a:lstStyle/>
          <a:p>
            <a:r>
              <a:rPr lang="tr-TR" dirty="0" smtClean="0"/>
              <a:t>Tek yumurta ikizlerinin benzer </a:t>
            </a:r>
            <a:r>
              <a:rPr lang="tr-TR" dirty="0" err="1" smtClean="0"/>
              <a:t>genotiplerinin</a:t>
            </a:r>
            <a:r>
              <a:rPr lang="tr-TR" dirty="0" smtClean="0"/>
              <a:t> olmasına rağmen zeka, boy uzunluğu, kilo gibi farklılıklarının olması</a:t>
            </a:r>
            <a:endParaRPr lang="tr-TR" dirty="0"/>
          </a:p>
        </p:txBody>
      </p:sp>
      <p:pic>
        <p:nvPicPr>
          <p:cNvPr id="13314" name="Picture 2" descr="tek yumurta ikizleri farklÄ± boy ile ilgili gÃ¶rsel sonucu"/>
          <p:cNvPicPr>
            <a:picLocks noChangeAspect="1" noChangeArrowheads="1"/>
          </p:cNvPicPr>
          <p:nvPr/>
        </p:nvPicPr>
        <p:blipFill>
          <a:blip r:embed="rId2"/>
          <a:srcRect/>
          <a:stretch>
            <a:fillRect/>
          </a:stretch>
        </p:blipFill>
        <p:spPr bwMode="auto">
          <a:xfrm>
            <a:off x="857223" y="2786058"/>
            <a:ext cx="7080127" cy="33575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5072074"/>
            <a:ext cx="8229600" cy="1471610"/>
          </a:xfrm>
        </p:spPr>
        <p:txBody>
          <a:bodyPr>
            <a:normAutofit/>
          </a:bodyPr>
          <a:lstStyle/>
          <a:p>
            <a:r>
              <a:rPr lang="tr-TR" dirty="0" smtClean="0"/>
              <a:t>Çuha bitkisi 25–35 ⁰</a:t>
            </a:r>
            <a:r>
              <a:rPr lang="tr-TR" dirty="0" err="1" smtClean="0"/>
              <a:t>C’lik</a:t>
            </a:r>
            <a:r>
              <a:rPr lang="tr-TR" dirty="0" smtClean="0"/>
              <a:t> sıcaklıkta beyaz çiçek, 15–25 ⁰</a:t>
            </a:r>
            <a:r>
              <a:rPr lang="tr-TR" dirty="0" err="1" smtClean="0"/>
              <a:t>C’lik</a:t>
            </a:r>
            <a:r>
              <a:rPr lang="tr-TR" dirty="0" smtClean="0"/>
              <a:t> sıcaklıkta kırmızı çiçek açması.</a:t>
            </a:r>
            <a:endParaRPr lang="tr-TR" dirty="0"/>
          </a:p>
        </p:txBody>
      </p:sp>
      <p:pic>
        <p:nvPicPr>
          <p:cNvPr id="12290" name="Picture 2" descr="Ã§uha Ã§iÃ§eÄi ile ilgili gÃ¶rsel sonucu"/>
          <p:cNvPicPr>
            <a:picLocks noChangeAspect="1" noChangeArrowheads="1"/>
          </p:cNvPicPr>
          <p:nvPr/>
        </p:nvPicPr>
        <p:blipFill>
          <a:blip r:embed="rId2"/>
          <a:srcRect/>
          <a:stretch>
            <a:fillRect/>
          </a:stretch>
        </p:blipFill>
        <p:spPr bwMode="auto">
          <a:xfrm>
            <a:off x="928662" y="714356"/>
            <a:ext cx="7392313" cy="40719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857232"/>
            <a:ext cx="8229600" cy="1785951"/>
          </a:xfrm>
        </p:spPr>
        <p:txBody>
          <a:bodyPr/>
          <a:lstStyle/>
          <a:p>
            <a:r>
              <a:rPr lang="tr-TR" dirty="0" smtClean="0"/>
              <a:t>Sirke sineğinin kanadı 16 ⁰</a:t>
            </a:r>
            <a:r>
              <a:rPr lang="tr-TR" dirty="0" err="1" smtClean="0"/>
              <a:t>C’lik</a:t>
            </a:r>
            <a:r>
              <a:rPr lang="tr-TR" dirty="0" smtClean="0"/>
              <a:t> sıcaklıkta düz, 25 ⁰</a:t>
            </a:r>
            <a:r>
              <a:rPr lang="tr-TR" dirty="0" err="1" smtClean="0"/>
              <a:t>C’lik</a:t>
            </a:r>
            <a:r>
              <a:rPr lang="tr-TR" dirty="0" smtClean="0"/>
              <a:t> sıcaklıkta kıvrık olması.</a:t>
            </a:r>
            <a:endParaRPr lang="tr-TR" dirty="0"/>
          </a:p>
        </p:txBody>
      </p:sp>
      <p:pic>
        <p:nvPicPr>
          <p:cNvPr id="11266" name="Picture 2" descr="sirke sineÄi modifikasyon ile ilgili gÃ¶rsel sonucu"/>
          <p:cNvPicPr>
            <a:picLocks noChangeAspect="1" noChangeArrowheads="1"/>
          </p:cNvPicPr>
          <p:nvPr/>
        </p:nvPicPr>
        <p:blipFill>
          <a:blip r:embed="rId2"/>
          <a:srcRect/>
          <a:stretch>
            <a:fillRect/>
          </a:stretch>
        </p:blipFill>
        <p:spPr bwMode="auto">
          <a:xfrm>
            <a:off x="1071538" y="2143116"/>
            <a:ext cx="6919048" cy="35241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785794"/>
            <a:ext cx="8229600" cy="1685924"/>
          </a:xfrm>
        </p:spPr>
        <p:txBody>
          <a:bodyPr/>
          <a:lstStyle/>
          <a:p>
            <a:r>
              <a:rPr lang="tr-TR" dirty="0" smtClean="0"/>
              <a:t>Karahindiba bitkisinin dağda yetişeninin kısa boylu ovada yetişeninin uzun boylu olması</a:t>
            </a:r>
            <a:endParaRPr lang="tr-TR" dirty="0"/>
          </a:p>
        </p:txBody>
      </p:sp>
      <p:pic>
        <p:nvPicPr>
          <p:cNvPr id="10242" name="Picture 2" descr="karahindiba ile ilgili gÃ¶rsel sonucu"/>
          <p:cNvPicPr>
            <a:picLocks noChangeAspect="1" noChangeArrowheads="1"/>
          </p:cNvPicPr>
          <p:nvPr/>
        </p:nvPicPr>
        <p:blipFill>
          <a:blip r:embed="rId2"/>
          <a:srcRect/>
          <a:stretch>
            <a:fillRect/>
          </a:stretch>
        </p:blipFill>
        <p:spPr bwMode="auto">
          <a:xfrm>
            <a:off x="900446" y="2185818"/>
            <a:ext cx="7172015" cy="39466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71480"/>
            <a:ext cx="8229600" cy="1428760"/>
          </a:xfrm>
        </p:spPr>
        <p:txBody>
          <a:bodyPr/>
          <a:lstStyle/>
          <a:p>
            <a:r>
              <a:rPr lang="tr-TR" dirty="0" err="1" smtClean="0"/>
              <a:t>Himalaya</a:t>
            </a:r>
            <a:r>
              <a:rPr lang="tr-TR" dirty="0" smtClean="0"/>
              <a:t> tavşanlarının ayak, burun, kulak ve kuyrukları siyah, gövdesi beyaz renkli olması.</a:t>
            </a:r>
            <a:endParaRPr lang="tr-TR" dirty="0"/>
          </a:p>
        </p:txBody>
      </p:sp>
      <p:pic>
        <p:nvPicPr>
          <p:cNvPr id="9218" name="Picture 2" descr="himalaya tavÅanÄ± ile ilgili gÃ¶rsel sonucu"/>
          <p:cNvPicPr>
            <a:picLocks noChangeAspect="1" noChangeArrowheads="1"/>
          </p:cNvPicPr>
          <p:nvPr/>
        </p:nvPicPr>
        <p:blipFill>
          <a:blip r:embed="rId2"/>
          <a:srcRect/>
          <a:stretch>
            <a:fillRect/>
          </a:stretch>
        </p:blipFill>
        <p:spPr bwMode="auto">
          <a:xfrm>
            <a:off x="214282" y="2643182"/>
            <a:ext cx="8591661" cy="213837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UTASYON ile ilgili gÃ¶rsel sonucu"/>
          <p:cNvPicPr>
            <a:picLocks noChangeAspect="1" noChangeArrowheads="1"/>
          </p:cNvPicPr>
          <p:nvPr/>
        </p:nvPicPr>
        <p:blipFill>
          <a:blip r:embed="rId2"/>
          <a:srcRect/>
          <a:stretch>
            <a:fillRect/>
          </a:stretch>
        </p:blipFill>
        <p:spPr bwMode="auto">
          <a:xfrm>
            <a:off x="0" y="0"/>
            <a:ext cx="9501221" cy="6962702"/>
          </a:xfrm>
          <a:prstGeom prst="rect">
            <a:avLst/>
          </a:prstGeom>
          <a:ln>
            <a:noFill/>
          </a:ln>
          <a:effectLst>
            <a:outerShdw blurRad="292100" dist="139700" dir="2700000" algn="tl" rotWithShape="0">
              <a:srgbClr val="333333">
                <a:alpha val="65000"/>
              </a:srgbClr>
            </a:outerShdw>
          </a:effectLst>
        </p:spPr>
      </p:pic>
      <p:sp>
        <p:nvSpPr>
          <p:cNvPr id="3" name="2 İçerik Yer Tutucusu"/>
          <p:cNvSpPr>
            <a:spLocks noGrp="1"/>
          </p:cNvSpPr>
          <p:nvPr>
            <p:ph idx="1"/>
          </p:nvPr>
        </p:nvSpPr>
        <p:spPr>
          <a:xfrm>
            <a:off x="1714480" y="5286388"/>
            <a:ext cx="7429520" cy="1428760"/>
          </a:xfrm>
        </p:spPr>
        <p:txBody>
          <a:bodyPr>
            <a:noAutofit/>
          </a:bodyPr>
          <a:lstStyle/>
          <a:p>
            <a:r>
              <a:rPr lang="tr-TR" sz="2800" b="1" dirty="0" smtClean="0">
                <a:solidFill>
                  <a:schemeClr val="accent1">
                    <a:lumMod val="40000"/>
                    <a:lumOff val="60000"/>
                  </a:schemeClr>
                </a:solidFill>
              </a:rPr>
              <a:t>DNA’nın tek zincirinde meydana gelen hatalar onarılırken, çift zincirinde oluşan hatalar onarılmaz.</a:t>
            </a:r>
            <a:endParaRPr lang="tr-TR" sz="2800" b="1" dirty="0">
              <a:solidFill>
                <a:schemeClr val="accent1">
                  <a:lumMod val="40000"/>
                  <a:lumOff val="6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14356"/>
            <a:ext cx="8229600" cy="1428760"/>
          </a:xfrm>
        </p:spPr>
        <p:txBody>
          <a:bodyPr/>
          <a:lstStyle/>
          <a:p>
            <a:r>
              <a:rPr lang="tr-TR" dirty="0" smtClean="0"/>
              <a:t>Ortanca çiçeklerinin asidik toprakta kırmızı, bazik toprakta mavi çiçek açması</a:t>
            </a:r>
            <a:endParaRPr lang="tr-TR" dirty="0"/>
          </a:p>
        </p:txBody>
      </p:sp>
      <p:pic>
        <p:nvPicPr>
          <p:cNvPr id="7170" name="Picture 2" descr="Ä°lgili resim"/>
          <p:cNvPicPr>
            <a:picLocks noChangeAspect="1" noChangeArrowheads="1"/>
          </p:cNvPicPr>
          <p:nvPr/>
        </p:nvPicPr>
        <p:blipFill>
          <a:blip r:embed="rId2"/>
          <a:srcRect/>
          <a:stretch>
            <a:fillRect/>
          </a:stretch>
        </p:blipFill>
        <p:spPr bwMode="auto">
          <a:xfrm>
            <a:off x="714348" y="1957377"/>
            <a:ext cx="7643866" cy="4286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ADAPTASYON</a:t>
            </a:r>
            <a:endParaRPr lang="tr-TR" dirty="0"/>
          </a:p>
        </p:txBody>
      </p:sp>
      <p:sp>
        <p:nvSpPr>
          <p:cNvPr id="3" name="2 İçerik Yer Tutucusu"/>
          <p:cNvSpPr>
            <a:spLocks noGrp="1"/>
          </p:cNvSpPr>
          <p:nvPr>
            <p:ph idx="1"/>
          </p:nvPr>
        </p:nvSpPr>
        <p:spPr/>
        <p:txBody>
          <a:bodyPr/>
          <a:lstStyle/>
          <a:p>
            <a:r>
              <a:rPr lang="tr-TR" dirty="0" smtClean="0"/>
              <a:t>Bir canlının yaşadığı ortama uyum sağlayarak yaşam ve üreme şansını artırmak için genetik yapısında meydana gelen değişikliklere adaptasyon denir. Adaptasyonlar uzun yıllar boyunca görülür ve sonunda kalıtsal özellik kazanır.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785794"/>
            <a:ext cx="8229600" cy="1471609"/>
          </a:xfrm>
        </p:spPr>
        <p:txBody>
          <a:bodyPr/>
          <a:lstStyle/>
          <a:p>
            <a:r>
              <a:rPr lang="tr-TR" dirty="0" smtClean="0"/>
              <a:t>Bukalemunun bulunduğu ortama ve duruma göre renk değiştirmesi</a:t>
            </a:r>
            <a:endParaRPr lang="tr-TR" dirty="0"/>
          </a:p>
        </p:txBody>
      </p:sp>
      <p:pic>
        <p:nvPicPr>
          <p:cNvPr id="6146" name="Picture 2" descr="bukalemun ile ilgili gÃ¶rsel sonucu"/>
          <p:cNvPicPr>
            <a:picLocks noChangeAspect="1" noChangeArrowheads="1"/>
          </p:cNvPicPr>
          <p:nvPr/>
        </p:nvPicPr>
        <p:blipFill>
          <a:blip r:embed="rId2" cstate="print"/>
          <a:srcRect/>
          <a:stretch>
            <a:fillRect/>
          </a:stretch>
        </p:blipFill>
        <p:spPr bwMode="auto">
          <a:xfrm>
            <a:off x="1214414" y="2500306"/>
            <a:ext cx="6286544" cy="39290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714356"/>
            <a:ext cx="8229600" cy="1257296"/>
          </a:xfrm>
        </p:spPr>
        <p:txBody>
          <a:bodyPr/>
          <a:lstStyle/>
          <a:p>
            <a:r>
              <a:rPr lang="tr-TR" dirty="0" smtClean="0"/>
              <a:t>Kurbağanın sinek yakalayabilmek için uzun dilli olması</a:t>
            </a:r>
            <a:endParaRPr lang="tr-TR" dirty="0"/>
          </a:p>
        </p:txBody>
      </p:sp>
      <p:pic>
        <p:nvPicPr>
          <p:cNvPr id="10242" name="Picture 2" descr="sinek yakalayan kurbaÄa ile ilgili gÃ¶rsel sonucu"/>
          <p:cNvPicPr>
            <a:picLocks noChangeAspect="1" noChangeArrowheads="1"/>
          </p:cNvPicPr>
          <p:nvPr/>
        </p:nvPicPr>
        <p:blipFill>
          <a:blip r:embed="rId2"/>
          <a:srcRect/>
          <a:stretch>
            <a:fillRect/>
          </a:stretch>
        </p:blipFill>
        <p:spPr bwMode="auto">
          <a:xfrm>
            <a:off x="1045324" y="2000239"/>
            <a:ext cx="7241451" cy="44562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YARASA ile ilgili gÃ¶rsel sonucu"/>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İçerik Yer Tutucusu"/>
          <p:cNvSpPr>
            <a:spLocks noGrp="1"/>
          </p:cNvSpPr>
          <p:nvPr>
            <p:ph idx="1"/>
          </p:nvPr>
        </p:nvSpPr>
        <p:spPr>
          <a:xfrm>
            <a:off x="500034" y="571480"/>
            <a:ext cx="8229600" cy="2185990"/>
          </a:xfrm>
        </p:spPr>
        <p:txBody>
          <a:bodyPr/>
          <a:lstStyle/>
          <a:p>
            <a:r>
              <a:rPr lang="tr-TR" b="1" dirty="0" smtClean="0">
                <a:solidFill>
                  <a:schemeClr val="bg1"/>
                </a:solidFill>
              </a:rPr>
              <a:t>Karanlık ortamda kalan yarasanın sese karşı duyarlı olması. (Gözlerini az kullandığı için iyi görememesi). </a:t>
            </a:r>
            <a:endParaRPr lang="tr-TR" b="1"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285728"/>
            <a:ext cx="8229600" cy="2471742"/>
          </a:xfrm>
        </p:spPr>
        <p:txBody>
          <a:bodyPr/>
          <a:lstStyle/>
          <a:p>
            <a:r>
              <a:rPr lang="tr-TR" dirty="0" smtClean="0"/>
              <a:t> Kaplanın ve aslanın keskin dişlerinin ve pençelerinin olması.</a:t>
            </a:r>
            <a:endParaRPr lang="tr-TR" dirty="0"/>
          </a:p>
        </p:txBody>
      </p:sp>
      <p:pic>
        <p:nvPicPr>
          <p:cNvPr id="8194" name="Picture 2" descr="KAPLAN PENÃESÄ° ile ilgili gÃ¶rsel sonucu"/>
          <p:cNvPicPr>
            <a:picLocks noChangeAspect="1" noChangeArrowheads="1"/>
          </p:cNvPicPr>
          <p:nvPr/>
        </p:nvPicPr>
        <p:blipFill>
          <a:blip r:embed="rId2"/>
          <a:srcRect/>
          <a:stretch>
            <a:fillRect/>
          </a:stretch>
        </p:blipFill>
        <p:spPr bwMode="auto">
          <a:xfrm>
            <a:off x="642910" y="1785926"/>
            <a:ext cx="4357718" cy="4282585"/>
          </a:xfrm>
          <a:prstGeom prst="rect">
            <a:avLst/>
          </a:prstGeom>
          <a:noFill/>
        </p:spPr>
      </p:pic>
      <p:pic>
        <p:nvPicPr>
          <p:cNvPr id="8196" name="Picture 4" descr="KAPLAN PENÃESÄ° ile ilgili gÃ¶rsel sonucu"/>
          <p:cNvPicPr>
            <a:picLocks noChangeAspect="1" noChangeArrowheads="1"/>
          </p:cNvPicPr>
          <p:nvPr/>
        </p:nvPicPr>
        <p:blipFill>
          <a:blip r:embed="rId3"/>
          <a:srcRect/>
          <a:stretch>
            <a:fillRect/>
          </a:stretch>
        </p:blipFill>
        <p:spPr bwMode="auto">
          <a:xfrm>
            <a:off x="4983544" y="1785926"/>
            <a:ext cx="3279395" cy="431006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3"/>
            <a:ext cx="8229600" cy="2286016"/>
          </a:xfrm>
        </p:spPr>
        <p:txBody>
          <a:bodyPr/>
          <a:lstStyle/>
          <a:p>
            <a:r>
              <a:rPr lang="tr-TR" dirty="0" smtClean="0">
                <a:solidFill>
                  <a:srgbClr val="FFFF00"/>
                </a:solidFill>
              </a:rPr>
              <a:t>Radyasyon, kimyasal maddeler, katkı maddeleri, yüksek sıcaklık , asitlik ,genlerin yapısını değiştirerek mutasyona neden olabilir</a:t>
            </a:r>
            <a:r>
              <a:rPr lang="tr-TR" dirty="0" smtClean="0"/>
              <a:t>. </a:t>
            </a:r>
            <a:endParaRPr lang="tr-TR" dirty="0"/>
          </a:p>
        </p:txBody>
      </p:sp>
      <p:sp>
        <p:nvSpPr>
          <p:cNvPr id="25602" name="AutoShape 2" descr="radiatio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radiatio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6" name="AutoShape 6" descr="radiation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8" name="Picture 8" descr="Ä°lgili resim"/>
          <p:cNvPicPr>
            <a:picLocks noChangeAspect="1" noChangeArrowheads="1"/>
          </p:cNvPicPr>
          <p:nvPr/>
        </p:nvPicPr>
        <p:blipFill>
          <a:blip r:embed="rId2"/>
          <a:srcRect/>
          <a:stretch>
            <a:fillRect/>
          </a:stretch>
        </p:blipFill>
        <p:spPr bwMode="auto">
          <a:xfrm>
            <a:off x="571472" y="2714620"/>
            <a:ext cx="4143404" cy="3429024"/>
          </a:xfrm>
          <a:prstGeom prst="rect">
            <a:avLst/>
          </a:prstGeom>
          <a:noFill/>
        </p:spPr>
      </p:pic>
      <p:pic>
        <p:nvPicPr>
          <p:cNvPr id="25610" name="Picture 10" descr="kimyasal maddeler ile ilgili gÃ¶rsel sonucu"/>
          <p:cNvPicPr>
            <a:picLocks noChangeAspect="1" noChangeArrowheads="1"/>
          </p:cNvPicPr>
          <p:nvPr/>
        </p:nvPicPr>
        <p:blipFill>
          <a:blip r:embed="rId3"/>
          <a:srcRect/>
          <a:stretch>
            <a:fillRect/>
          </a:stretch>
        </p:blipFill>
        <p:spPr bwMode="auto">
          <a:xfrm>
            <a:off x="4786314" y="2714620"/>
            <a:ext cx="3989397" cy="340517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4286256"/>
            <a:ext cx="8229600" cy="1900238"/>
          </a:xfrm>
        </p:spPr>
        <p:txBody>
          <a:bodyPr/>
          <a:lstStyle/>
          <a:p>
            <a:r>
              <a:rPr lang="tr-TR" b="1" dirty="0" smtClean="0">
                <a:solidFill>
                  <a:schemeClr val="accent2">
                    <a:lumMod val="60000"/>
                    <a:lumOff val="40000"/>
                  </a:schemeClr>
                </a:solidFill>
              </a:rPr>
              <a:t>Mutasyon vücut hücrelerinde ortaya çıkarsa sadece o canlıyı etkiler.Üreme hücrelerinde görülürse nesillere aktarılır.</a:t>
            </a:r>
            <a:endParaRPr lang="tr-TR" b="1" dirty="0">
              <a:solidFill>
                <a:schemeClr val="accent2">
                  <a:lumMod val="60000"/>
                  <a:lumOff val="40000"/>
                </a:schemeClr>
              </a:solidFill>
            </a:endParaRPr>
          </a:p>
        </p:txBody>
      </p:sp>
      <p:pic>
        <p:nvPicPr>
          <p:cNvPr id="24578" name="Picture 2" descr="sperm  ile ilgili gÃ¶rsel sonucu"/>
          <p:cNvPicPr>
            <a:picLocks noChangeAspect="1" noChangeArrowheads="1"/>
          </p:cNvPicPr>
          <p:nvPr/>
        </p:nvPicPr>
        <p:blipFill>
          <a:blip r:embed="rId2"/>
          <a:srcRect/>
          <a:stretch>
            <a:fillRect/>
          </a:stretch>
        </p:blipFill>
        <p:spPr bwMode="auto">
          <a:xfrm>
            <a:off x="285720" y="1142984"/>
            <a:ext cx="3357586" cy="3005124"/>
          </a:xfrm>
          <a:prstGeom prst="rect">
            <a:avLst/>
          </a:prstGeom>
          <a:noFill/>
        </p:spPr>
      </p:pic>
      <p:pic>
        <p:nvPicPr>
          <p:cNvPr id="24580" name="Picture 4" descr="yumurta hÃ¼cresi pembe ile ilgili gÃ¶rsel sonucu"/>
          <p:cNvPicPr>
            <a:picLocks noChangeAspect="1" noChangeArrowheads="1"/>
          </p:cNvPicPr>
          <p:nvPr/>
        </p:nvPicPr>
        <p:blipFill>
          <a:blip r:embed="rId3"/>
          <a:srcRect/>
          <a:stretch>
            <a:fillRect/>
          </a:stretch>
        </p:blipFill>
        <p:spPr bwMode="auto">
          <a:xfrm>
            <a:off x="3428992" y="1214422"/>
            <a:ext cx="2928958" cy="3069347"/>
          </a:xfrm>
          <a:prstGeom prst="rect">
            <a:avLst/>
          </a:prstGeom>
          <a:ln>
            <a:noFill/>
          </a:ln>
          <a:effectLst>
            <a:softEdge rad="112500"/>
          </a:effectLst>
        </p:spPr>
      </p:pic>
      <p:pic>
        <p:nvPicPr>
          <p:cNvPr id="24582" name="Picture 6" descr="Ä°lgili resim"/>
          <p:cNvPicPr>
            <a:picLocks noChangeAspect="1" noChangeArrowheads="1"/>
          </p:cNvPicPr>
          <p:nvPr/>
        </p:nvPicPr>
        <p:blipFill>
          <a:blip r:embed="rId4"/>
          <a:srcRect/>
          <a:stretch>
            <a:fillRect/>
          </a:stretch>
        </p:blipFill>
        <p:spPr bwMode="auto">
          <a:xfrm>
            <a:off x="6643702" y="1285860"/>
            <a:ext cx="2286016" cy="30241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928670"/>
            <a:ext cx="8229600" cy="828668"/>
          </a:xfrm>
        </p:spPr>
        <p:txBody>
          <a:bodyPr>
            <a:normAutofit fontScale="92500"/>
          </a:bodyPr>
          <a:lstStyle/>
          <a:p>
            <a:r>
              <a:rPr lang="tr-TR" dirty="0" smtClean="0"/>
              <a:t>Van kedilerinin değişik göz rengine sahip olması </a:t>
            </a:r>
            <a:endParaRPr lang="tr-TR" dirty="0"/>
          </a:p>
        </p:txBody>
      </p:sp>
      <p:pic>
        <p:nvPicPr>
          <p:cNvPr id="23554" name="Picture 2" descr="mutasyon ile ilgili gÃ¶rsel sonucu"/>
          <p:cNvPicPr>
            <a:picLocks noChangeAspect="1" noChangeArrowheads="1"/>
          </p:cNvPicPr>
          <p:nvPr/>
        </p:nvPicPr>
        <p:blipFill>
          <a:blip r:embed="rId2"/>
          <a:srcRect/>
          <a:stretch>
            <a:fillRect/>
          </a:stretch>
        </p:blipFill>
        <p:spPr bwMode="auto">
          <a:xfrm>
            <a:off x="785786" y="1785926"/>
            <a:ext cx="7798386" cy="42553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7"/>
            <a:ext cx="8229600" cy="928694"/>
          </a:xfrm>
        </p:spPr>
        <p:txBody>
          <a:bodyPr/>
          <a:lstStyle/>
          <a:p>
            <a:r>
              <a:rPr lang="nb-NO" b="1" dirty="0" smtClean="0">
                <a:solidFill>
                  <a:srgbClr val="CC0000"/>
                </a:solidFill>
              </a:rPr>
              <a:t>Bir elde 6 parmak olması </a:t>
            </a:r>
            <a:endParaRPr lang="tr-TR" b="1" dirty="0">
              <a:solidFill>
                <a:srgbClr val="CC0000"/>
              </a:solidFill>
            </a:endParaRPr>
          </a:p>
        </p:txBody>
      </p:sp>
      <p:pic>
        <p:nvPicPr>
          <p:cNvPr id="21506" name="Picture 2" descr="6 parmaklÄ±lÄ±k ile ilgili gÃ¶rsel sonucu"/>
          <p:cNvPicPr>
            <a:picLocks noChangeAspect="1" noChangeArrowheads="1"/>
          </p:cNvPicPr>
          <p:nvPr/>
        </p:nvPicPr>
        <p:blipFill>
          <a:blip r:embed="rId2"/>
          <a:srcRect/>
          <a:stretch>
            <a:fillRect/>
          </a:stretch>
        </p:blipFill>
        <p:spPr bwMode="auto">
          <a:xfrm>
            <a:off x="785786" y="1571612"/>
            <a:ext cx="6934200" cy="47815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714356"/>
            <a:ext cx="8229600" cy="685792"/>
          </a:xfrm>
        </p:spPr>
        <p:txBody>
          <a:bodyPr/>
          <a:lstStyle/>
          <a:p>
            <a:r>
              <a:rPr lang="tr-TR" b="1" dirty="0" smtClean="0">
                <a:solidFill>
                  <a:srgbClr val="00B050"/>
                </a:solidFill>
              </a:rPr>
              <a:t>Down sendromu </a:t>
            </a:r>
            <a:endParaRPr lang="tr-TR" b="1" dirty="0">
              <a:solidFill>
                <a:srgbClr val="00B050"/>
              </a:solidFill>
            </a:endParaRPr>
          </a:p>
        </p:txBody>
      </p:sp>
      <p:pic>
        <p:nvPicPr>
          <p:cNvPr id="17410" name="Picture 2" descr="down sendromu ile ilgili gÃ¶rsel sonucu"/>
          <p:cNvPicPr>
            <a:picLocks noChangeAspect="1" noChangeArrowheads="1"/>
          </p:cNvPicPr>
          <p:nvPr/>
        </p:nvPicPr>
        <p:blipFill>
          <a:blip r:embed="rId2"/>
          <a:srcRect/>
          <a:stretch>
            <a:fillRect/>
          </a:stretch>
        </p:blipFill>
        <p:spPr bwMode="auto">
          <a:xfrm>
            <a:off x="1714480" y="1785926"/>
            <a:ext cx="6434326"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14356"/>
            <a:ext cx="8229600" cy="685792"/>
          </a:xfrm>
        </p:spPr>
        <p:txBody>
          <a:bodyPr/>
          <a:lstStyle/>
          <a:p>
            <a:r>
              <a:rPr lang="tr-TR" b="1" dirty="0" smtClean="0"/>
              <a:t>Kanser hastalığı </a:t>
            </a:r>
            <a:endParaRPr lang="tr-TR" b="1" dirty="0"/>
          </a:p>
        </p:txBody>
      </p:sp>
      <p:pic>
        <p:nvPicPr>
          <p:cNvPr id="20482" name="Picture 2" descr="kanser ile ilgili gÃ¶rsel sonucu"/>
          <p:cNvPicPr>
            <a:picLocks noChangeAspect="1" noChangeArrowheads="1"/>
          </p:cNvPicPr>
          <p:nvPr/>
        </p:nvPicPr>
        <p:blipFill>
          <a:blip r:embed="rId2"/>
          <a:srcRect/>
          <a:stretch>
            <a:fillRect/>
          </a:stretch>
        </p:blipFill>
        <p:spPr bwMode="auto">
          <a:xfrm>
            <a:off x="714348" y="1857364"/>
            <a:ext cx="7215238" cy="41814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642918"/>
            <a:ext cx="8229600" cy="828668"/>
          </a:xfrm>
        </p:spPr>
        <p:txBody>
          <a:bodyPr/>
          <a:lstStyle/>
          <a:p>
            <a:r>
              <a:rPr lang="tr-TR" dirty="0" smtClean="0"/>
              <a:t>Albinoluk </a:t>
            </a:r>
            <a:endParaRPr lang="tr-TR" dirty="0"/>
          </a:p>
        </p:txBody>
      </p:sp>
      <p:pic>
        <p:nvPicPr>
          <p:cNvPr id="39938" name="Picture 2" descr="albinoluk ile ilgili gÃ¶rsel sonucu"/>
          <p:cNvPicPr>
            <a:picLocks noChangeAspect="1" noChangeArrowheads="1"/>
          </p:cNvPicPr>
          <p:nvPr/>
        </p:nvPicPr>
        <p:blipFill>
          <a:blip r:embed="rId2"/>
          <a:srcRect/>
          <a:stretch>
            <a:fillRect/>
          </a:stretch>
        </p:blipFill>
        <p:spPr bwMode="auto">
          <a:xfrm>
            <a:off x="357158" y="1357298"/>
            <a:ext cx="3865718" cy="4357718"/>
          </a:xfrm>
          <a:prstGeom prst="rect">
            <a:avLst/>
          </a:prstGeom>
          <a:ln>
            <a:noFill/>
          </a:ln>
          <a:effectLst>
            <a:softEdge rad="112500"/>
          </a:effectLst>
        </p:spPr>
      </p:pic>
      <p:pic>
        <p:nvPicPr>
          <p:cNvPr id="39940" name="Picture 4" descr="Ä°lgili resim"/>
          <p:cNvPicPr>
            <a:picLocks noChangeAspect="1" noChangeArrowheads="1"/>
          </p:cNvPicPr>
          <p:nvPr/>
        </p:nvPicPr>
        <p:blipFill>
          <a:blip r:embed="rId3"/>
          <a:srcRect/>
          <a:stretch>
            <a:fillRect/>
          </a:stretch>
        </p:blipFill>
        <p:spPr bwMode="auto">
          <a:xfrm>
            <a:off x="4429124" y="1357298"/>
            <a:ext cx="4143364" cy="4357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357</Words>
  <PresentationFormat>Ekran Gösterisi (4:3)</PresentationFormat>
  <Paragraphs>28</Paragraphs>
  <Slides>32</Slides>
  <Notes>0</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Ofis Teması</vt:lpstr>
      <vt:lpstr>MUTASYON </vt:lpstr>
      <vt:lpstr>Slayt 2</vt:lpstr>
      <vt:lpstr>Slayt 3</vt:lpstr>
      <vt:lpstr>Slayt 4</vt:lpstr>
      <vt:lpstr>Slayt 5</vt:lpstr>
      <vt:lpstr>Slayt 6</vt:lpstr>
      <vt:lpstr>Slayt 7</vt:lpstr>
      <vt:lpstr>Slayt 8</vt:lpstr>
      <vt:lpstr>Slayt 9</vt:lpstr>
      <vt:lpstr>Slayt 10</vt:lpstr>
      <vt:lpstr>MODİFİKASYON</vt:lpstr>
      <vt:lpstr>Slayt 12</vt:lpstr>
      <vt:lpstr>Slayt 13</vt:lpstr>
      <vt:lpstr>Slayt 14</vt:lpstr>
      <vt:lpstr>Slayt 15</vt:lpstr>
      <vt:lpstr>Slayt 16</vt:lpstr>
      <vt:lpstr>Slayt 17</vt:lpstr>
      <vt:lpstr>Slayt 18</vt:lpstr>
      <vt:lpstr>Slayt 19</vt:lpstr>
      <vt:lpstr>Slayt 20</vt:lpstr>
      <vt:lpstr>ADAPTASYON</vt:lpstr>
      <vt:lpstr>Slayt 22</vt:lpstr>
      <vt:lpstr>Slayt 23</vt:lpstr>
      <vt:lpstr>Slayt 24</vt:lpstr>
      <vt:lpstr>Slayt 25</vt:lpstr>
      <vt:lpstr>Slayt 26</vt:lpstr>
      <vt:lpstr>Slayt 27</vt:lpstr>
      <vt:lpstr>Slayt 28</vt:lpstr>
      <vt:lpstr>Slayt 29</vt:lpstr>
      <vt:lpstr>Slayt 30</vt:lpstr>
      <vt:lpstr>Slayt 31</vt:lpstr>
      <vt:lpstr>Slayt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MUTASYON </dc:title>
  <dc:creator>özlem bakır</dc:creator>
  <cp:lastModifiedBy>lenovo</cp:lastModifiedBy>
  <cp:revision>21</cp:revision>
  <dcterms:created xsi:type="dcterms:W3CDTF">2018-11-03T18:30:10Z</dcterms:created>
  <dcterms:modified xsi:type="dcterms:W3CDTF">2018-11-09T18:14:44Z</dcterms:modified>
</cp:coreProperties>
</file>