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3" r:id="rId2"/>
    <p:sldId id="264" r:id="rId3"/>
    <p:sldId id="256" r:id="rId4"/>
    <p:sldId id="274" r:id="rId5"/>
    <p:sldId id="258" r:id="rId6"/>
    <p:sldId id="276" r:id="rId7"/>
    <p:sldId id="277" r:id="rId8"/>
    <p:sldId id="275" r:id="rId9"/>
    <p:sldId id="281" r:id="rId10"/>
    <p:sldId id="280" r:id="rId11"/>
    <p:sldId id="279" r:id="rId12"/>
    <p:sldId id="278" r:id="rId13"/>
    <p:sldId id="260" r:id="rId14"/>
    <p:sldId id="262" r:id="rId15"/>
    <p:sldId id="269" r:id="rId16"/>
    <p:sldId id="257" r:id="rId17"/>
    <p:sldId id="259" r:id="rId18"/>
    <p:sldId id="282" r:id="rId19"/>
    <p:sldId id="284" r:id="rId20"/>
    <p:sldId id="285" r:id="rId21"/>
    <p:sldId id="286" r:id="rId22"/>
    <p:sldId id="287" r:id="rId23"/>
    <p:sldId id="265" r:id="rId24"/>
    <p:sldId id="263" r:id="rId25"/>
    <p:sldId id="266" r:id="rId26"/>
    <p:sldId id="268" r:id="rId27"/>
    <p:sldId id="267"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76"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0B3CC-8085-4603-9EF6-F193C1EDF246}" type="datetimeFigureOut">
              <a:rPr lang="tr-TR" smtClean="0"/>
              <a:t>19.09.2018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3B4FA1-08C1-4D4D-882A-8685CF7A97EE}"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33B4FA1-08C1-4D4D-882A-8685CF7A97EE}" type="slidenum">
              <a:rPr lang="tr-TR" smtClean="0"/>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19.09.2018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59632" y="1196752"/>
            <a:ext cx="6915548" cy="3785652"/>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bodyPr>
          <a:lstStyle/>
          <a:p>
            <a:pPr algn="ctr"/>
            <a:r>
              <a:rPr lang="tr-TR"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İKLİM</a:t>
            </a:r>
          </a:p>
          <a:p>
            <a:pPr algn="ctr"/>
            <a:r>
              <a:rPr lang="tr-TR"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Ve</a:t>
            </a:r>
          </a:p>
          <a:p>
            <a:pPr algn="ctr"/>
            <a:r>
              <a:rPr lang="tr-TR"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HAVA OLAYLARI</a:t>
            </a:r>
            <a:endParaRPr lang="tr-TR"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Related image"/>
          <p:cNvPicPr>
            <a:picLocks noChangeAspect="1" noChangeArrowheads="1" noCrop="1"/>
          </p:cNvPicPr>
          <p:nvPr/>
        </p:nvPicPr>
        <p:blipFill>
          <a:blip r:embed="rId2" cstate="print"/>
          <a:srcRect/>
          <a:stretch>
            <a:fillRect/>
          </a:stretch>
        </p:blipFill>
        <p:spPr bwMode="auto">
          <a:xfrm>
            <a:off x="0" y="3717032"/>
            <a:ext cx="3651573" cy="3452986"/>
          </a:xfrm>
          <a:prstGeom prst="rect">
            <a:avLst/>
          </a:prstGeom>
          <a:noFill/>
        </p:spPr>
      </p:pic>
      <p:sp>
        <p:nvSpPr>
          <p:cNvPr id="3" name="2 İçerik Yer Tutucusu"/>
          <p:cNvSpPr>
            <a:spLocks noGrp="1"/>
          </p:cNvSpPr>
          <p:nvPr>
            <p:ph idx="1"/>
          </p:nvPr>
        </p:nvSpPr>
        <p:spPr>
          <a:xfrm>
            <a:off x="0" y="0"/>
            <a:ext cx="9144000" cy="1656184"/>
          </a:xfrm>
        </p:spPr>
        <p:style>
          <a:lnRef idx="0">
            <a:schemeClr val="accent5"/>
          </a:lnRef>
          <a:fillRef idx="3">
            <a:schemeClr val="accent5"/>
          </a:fillRef>
          <a:effectRef idx="3">
            <a:schemeClr val="accent5"/>
          </a:effectRef>
          <a:fontRef idx="minor">
            <a:schemeClr val="lt1"/>
          </a:fontRef>
        </p:style>
        <p:txBody>
          <a:bodyPr>
            <a:normAutofit fontScale="92500"/>
          </a:bodyPr>
          <a:lstStyle/>
          <a:p>
            <a:r>
              <a:rPr lang="tr-TR" sz="3600" b="1" u="sng" dirty="0" smtClean="0">
                <a:solidFill>
                  <a:schemeClr val="bg1"/>
                </a:solidFill>
              </a:rPr>
              <a:t>Kar:</a:t>
            </a:r>
            <a:r>
              <a:rPr lang="tr-TR" b="1" dirty="0" smtClean="0">
                <a:solidFill>
                  <a:srgbClr val="FF0000"/>
                </a:solidFill>
              </a:rPr>
              <a:t> </a:t>
            </a:r>
            <a:r>
              <a:rPr lang="tr-TR" b="1" dirty="0" smtClean="0">
                <a:solidFill>
                  <a:schemeClr val="bg1"/>
                </a:solidFill>
                <a:effectLst>
                  <a:outerShdw blurRad="38100" dist="38100" dir="2700000" algn="tl">
                    <a:srgbClr val="000000">
                      <a:alpha val="43137"/>
                    </a:srgbClr>
                  </a:outerShdw>
                </a:effectLst>
              </a:rPr>
              <a:t>Havadaki nem, soğuk hava etkisiyle buz kristallerini, buz kristalleri de birleşerek kar tanelerini oluşturur. Her kar tanesinin şekli farklıdır.</a:t>
            </a:r>
          </a:p>
          <a:p>
            <a:endParaRPr lang="tr-TR" dirty="0"/>
          </a:p>
        </p:txBody>
      </p:sp>
      <p:pic>
        <p:nvPicPr>
          <p:cNvPr id="17414" name="Picture 6" descr="Related image"/>
          <p:cNvPicPr>
            <a:picLocks noChangeAspect="1" noChangeArrowheads="1" noCrop="1"/>
          </p:cNvPicPr>
          <p:nvPr/>
        </p:nvPicPr>
        <p:blipFill>
          <a:blip r:embed="rId3" cstate="print"/>
          <a:srcRect/>
          <a:stretch>
            <a:fillRect/>
          </a:stretch>
        </p:blipFill>
        <p:spPr bwMode="auto">
          <a:xfrm>
            <a:off x="0" y="1628800"/>
            <a:ext cx="3707904" cy="2304256"/>
          </a:xfrm>
          <a:prstGeom prst="rect">
            <a:avLst/>
          </a:prstGeom>
          <a:noFill/>
        </p:spPr>
      </p:pic>
      <p:pic>
        <p:nvPicPr>
          <p:cNvPr id="17410" name="Picture 2" descr="Image result for Kar oluÅmasÄ± gif"/>
          <p:cNvPicPr>
            <a:picLocks noChangeAspect="1" noChangeArrowheads="1"/>
          </p:cNvPicPr>
          <p:nvPr/>
        </p:nvPicPr>
        <p:blipFill>
          <a:blip r:embed="rId4" cstate="print"/>
          <a:srcRect/>
          <a:stretch>
            <a:fillRect/>
          </a:stretch>
        </p:blipFill>
        <p:spPr bwMode="auto">
          <a:xfrm>
            <a:off x="3635896" y="1628800"/>
            <a:ext cx="5508104" cy="5229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Image result for Dolu  yaÄÄ±ÅÄ± medine"/>
          <p:cNvPicPr>
            <a:picLocks noChangeAspect="1" noChangeArrowheads="1"/>
          </p:cNvPicPr>
          <p:nvPr/>
        </p:nvPicPr>
        <p:blipFill>
          <a:blip r:embed="rId2" cstate="print"/>
          <a:srcRect/>
          <a:stretch>
            <a:fillRect/>
          </a:stretch>
        </p:blipFill>
        <p:spPr bwMode="auto">
          <a:xfrm>
            <a:off x="0" y="2348880"/>
            <a:ext cx="8820472" cy="4509120"/>
          </a:xfrm>
          <a:prstGeom prst="rect">
            <a:avLst/>
          </a:prstGeom>
          <a:noFill/>
        </p:spPr>
      </p:pic>
      <p:pic>
        <p:nvPicPr>
          <p:cNvPr id="16390" name="Picture 6" descr="Related image"/>
          <p:cNvPicPr>
            <a:picLocks noChangeAspect="1" noChangeArrowheads="1"/>
          </p:cNvPicPr>
          <p:nvPr/>
        </p:nvPicPr>
        <p:blipFill>
          <a:blip r:embed="rId3" cstate="print"/>
          <a:srcRect/>
          <a:stretch>
            <a:fillRect/>
          </a:stretch>
        </p:blipFill>
        <p:spPr bwMode="auto">
          <a:xfrm>
            <a:off x="4283968" y="1772816"/>
            <a:ext cx="4860032" cy="5085184"/>
          </a:xfrm>
          <a:prstGeom prst="rect">
            <a:avLst/>
          </a:prstGeom>
          <a:noFill/>
        </p:spPr>
      </p:pic>
      <p:pic>
        <p:nvPicPr>
          <p:cNvPr id="16388" name="Picture 4" descr="Related image"/>
          <p:cNvPicPr>
            <a:picLocks noChangeAspect="1" noChangeArrowheads="1"/>
          </p:cNvPicPr>
          <p:nvPr/>
        </p:nvPicPr>
        <p:blipFill>
          <a:blip r:embed="rId4" cstate="print"/>
          <a:srcRect/>
          <a:stretch>
            <a:fillRect/>
          </a:stretch>
        </p:blipFill>
        <p:spPr bwMode="auto">
          <a:xfrm>
            <a:off x="0" y="1772817"/>
            <a:ext cx="4572000" cy="2448271"/>
          </a:xfrm>
          <a:prstGeom prst="rect">
            <a:avLst/>
          </a:prstGeom>
          <a:noFill/>
        </p:spPr>
      </p:pic>
      <p:sp>
        <p:nvSpPr>
          <p:cNvPr id="3" name="2 İçerik Yer Tutucusu"/>
          <p:cNvSpPr>
            <a:spLocks noGrp="1"/>
          </p:cNvSpPr>
          <p:nvPr>
            <p:ph idx="1"/>
          </p:nvPr>
        </p:nvSpPr>
        <p:spPr>
          <a:xfrm>
            <a:off x="0" y="0"/>
            <a:ext cx="9144000" cy="1772816"/>
          </a:xfrm>
        </p:spPr>
        <p:style>
          <a:lnRef idx="0">
            <a:schemeClr val="accent5"/>
          </a:lnRef>
          <a:fillRef idx="3">
            <a:schemeClr val="accent5"/>
          </a:fillRef>
          <a:effectRef idx="3">
            <a:schemeClr val="accent5"/>
          </a:effectRef>
          <a:fontRef idx="minor">
            <a:schemeClr val="lt1"/>
          </a:fontRef>
        </p:style>
        <p:txBody>
          <a:bodyPr/>
          <a:lstStyle/>
          <a:p>
            <a:r>
              <a:rPr lang="tr-TR" sz="3600" b="1" u="sng" dirty="0" smtClean="0">
                <a:solidFill>
                  <a:schemeClr val="bg1"/>
                </a:solidFill>
                <a:effectLst>
                  <a:outerShdw blurRad="38100" dist="38100" dir="2700000" algn="tl">
                    <a:srgbClr val="000000">
                      <a:alpha val="43137"/>
                    </a:srgbClr>
                  </a:outerShdw>
                </a:effectLst>
              </a:rPr>
              <a:t>Dolu</a:t>
            </a:r>
            <a:r>
              <a:rPr lang="tr-TR" sz="3600" b="1" u="sng" dirty="0" smtClean="0">
                <a:solidFill>
                  <a:schemeClr val="bg1"/>
                </a:solidFill>
              </a:rPr>
              <a:t>:</a:t>
            </a:r>
            <a:r>
              <a:rPr lang="tr-TR" sz="3600" b="1" u="sng" dirty="0" smtClean="0">
                <a:solidFill>
                  <a:srgbClr val="FF0000"/>
                </a:solidFill>
              </a:rPr>
              <a:t> </a:t>
            </a:r>
            <a:r>
              <a:rPr lang="tr-TR" b="1" dirty="0" smtClean="0">
                <a:solidFill>
                  <a:schemeClr val="bg1"/>
                </a:solidFill>
                <a:effectLst>
                  <a:outerShdw blurRad="38100" dist="38100" dir="2700000" algn="tl">
                    <a:srgbClr val="000000">
                      <a:alpha val="43137"/>
                    </a:srgbClr>
                  </a:outerShdw>
                </a:effectLst>
              </a:rPr>
              <a:t>Bulutlardaki damlacıkların birleşip birden soğuyan hava  etkisiyle ani donmasıyla oluşan buz küreleridir.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bg/>
                                          </p:spTgt>
                                        </p:tgtEl>
                                        <p:attrNameLst>
                                          <p:attrName>style.visibility</p:attrName>
                                        </p:attrNameLst>
                                      </p:cBhvr>
                                      <p:to>
                                        <p:strVal val="visible"/>
                                      </p:to>
                                    </p:set>
                                    <p:anim calcmode="discrete" valueType="clr">
                                      <p:cBhvr override="childStyle">
                                        <p:cTn id="7" dur="8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bg/>
                                          </p:spTgt>
                                        </p:tgtEl>
                                        <p:attrNameLst>
                                          <p:attrName>fillcolor</p:attrName>
                                        </p:attrNameLst>
                                      </p:cBhvr>
                                      <p:tavLst>
                                        <p:tav tm="0">
                                          <p:val>
                                            <p:clrVal>
                                              <a:schemeClr val="accent2"/>
                                            </p:clrVal>
                                          </p:val>
                                        </p:tav>
                                        <p:tav tm="50000">
                                          <p:val>
                                            <p:clrVal>
                                              <a:schemeClr val="hlink"/>
                                            </p:clrVal>
                                          </p:val>
                                        </p:tav>
                                      </p:tavLst>
                                    </p:anim>
                                    <p:set>
                                      <p:cBhvr>
                                        <p:cTn id="9" dur="80"/>
                                        <p:tgtEl>
                                          <p:spTgt spid="3">
                                            <p:bg/>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par>
                          <p:cTn id="15" fill="hold">
                            <p:stCondLst>
                              <p:cond delay="3960"/>
                            </p:stCondLst>
                            <p:childTnLst>
                              <p:par>
                                <p:cTn id="16" presetID="8" presetClass="entr" presetSubtype="16" fill="hold" nodeType="afterEffect">
                                  <p:stCondLst>
                                    <p:cond delay="0"/>
                                  </p:stCondLst>
                                  <p:childTnLst>
                                    <p:set>
                                      <p:cBhvr>
                                        <p:cTn id="17" dur="1" fill="hold">
                                          <p:stCondLst>
                                            <p:cond delay="0"/>
                                          </p:stCondLst>
                                        </p:cTn>
                                        <p:tgtEl>
                                          <p:spTgt spid="16392"/>
                                        </p:tgtEl>
                                        <p:attrNameLst>
                                          <p:attrName>style.visibility</p:attrName>
                                        </p:attrNameLst>
                                      </p:cBhvr>
                                      <p:to>
                                        <p:strVal val="visible"/>
                                      </p:to>
                                    </p:set>
                                    <p:animEffect transition="in" filter="diamond(in)">
                                      <p:cBhvr>
                                        <p:cTn id="18" dur="2000"/>
                                        <p:tgtEl>
                                          <p:spTgt spid="16392"/>
                                        </p:tgtEl>
                                      </p:cBhvr>
                                    </p:animEffect>
                                  </p:childTnLst>
                                </p:cTn>
                              </p:par>
                            </p:childTnLst>
                          </p:cTn>
                        </p:par>
                        <p:par>
                          <p:cTn id="19" fill="hold">
                            <p:stCondLst>
                              <p:cond delay="5960"/>
                            </p:stCondLst>
                            <p:childTnLst>
                              <p:par>
                                <p:cTn id="20" presetID="8" presetClass="entr" presetSubtype="32" fill="hold" nodeType="after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diamond(out)">
                                      <p:cBhvr>
                                        <p:cTn id="22" dur="3000"/>
                                        <p:tgtEl>
                                          <p:spTgt spid="16388"/>
                                        </p:tgtEl>
                                      </p:cBhvr>
                                    </p:animEffect>
                                  </p:childTnLst>
                                </p:cTn>
                              </p:par>
                            </p:childTnLst>
                          </p:cTn>
                        </p:par>
                        <p:par>
                          <p:cTn id="23" fill="hold">
                            <p:stCondLst>
                              <p:cond delay="8960"/>
                            </p:stCondLst>
                            <p:childTnLst>
                              <p:par>
                                <p:cTn id="24" presetID="8" presetClass="entr" presetSubtype="32" fill="hold" nodeType="afterEffect">
                                  <p:stCondLst>
                                    <p:cond delay="0"/>
                                  </p:stCondLst>
                                  <p:childTnLst>
                                    <p:set>
                                      <p:cBhvr>
                                        <p:cTn id="25" dur="1" fill="hold">
                                          <p:stCondLst>
                                            <p:cond delay="0"/>
                                          </p:stCondLst>
                                        </p:cTn>
                                        <p:tgtEl>
                                          <p:spTgt spid="16390"/>
                                        </p:tgtEl>
                                        <p:attrNameLst>
                                          <p:attrName>style.visibility</p:attrName>
                                        </p:attrNameLst>
                                      </p:cBhvr>
                                      <p:to>
                                        <p:strVal val="visible"/>
                                      </p:to>
                                    </p:set>
                                    <p:animEffect transition="in" filter="diamond(out)">
                                      <p:cBhvr>
                                        <p:cTn id="26" dur="3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Alt Başlık"/>
          <p:cNvSpPr txBox="1">
            <a:spLocks/>
          </p:cNvSpPr>
          <p:nvPr/>
        </p:nvSpPr>
        <p:spPr>
          <a:xfrm>
            <a:off x="0" y="0"/>
            <a:ext cx="8964488" cy="69269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600" b="1" i="0" u="none" strike="noStrike" kern="1200" cap="none" spc="0" normalizeH="0" baseline="0" noProof="0" dirty="0" smtClean="0">
                <a:ln>
                  <a:noFill/>
                </a:ln>
                <a:solidFill>
                  <a:srgbClr val="7030A0"/>
                </a:solidFill>
                <a:effectLst/>
                <a:uLnTx/>
                <a:uFillTx/>
                <a:latin typeface="+mn-lt"/>
                <a:ea typeface="+mn-ea"/>
                <a:cs typeface="+mn-cs"/>
              </a:rPr>
              <a:t>*Nemli hava </a:t>
            </a:r>
            <a:r>
              <a:rPr kumimoji="0" lang="tr-TR" sz="2600" b="1" i="0" u="sng"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yeryüzüne yakın </a:t>
            </a:r>
            <a:r>
              <a:rPr kumimoji="0" lang="tr-TR" sz="2600" b="1" i="0" u="sng" strike="noStrike" kern="1200" cap="none" spc="0" normalizeH="0" baseline="0" noProof="0" dirty="0" err="1" smtClean="0">
                <a:ln>
                  <a:noFill/>
                </a:ln>
                <a:solidFill>
                  <a:srgbClr val="7030A0"/>
                </a:solidFill>
                <a:effectLst>
                  <a:outerShdw blurRad="38100" dist="38100" dir="2700000" algn="tl">
                    <a:srgbClr val="000000">
                      <a:alpha val="43137"/>
                    </a:srgbClr>
                  </a:outerShdw>
                </a:effectLst>
                <a:uLnTx/>
                <a:uFillTx/>
                <a:latin typeface="+mn-lt"/>
                <a:ea typeface="+mn-ea"/>
                <a:cs typeface="+mn-cs"/>
              </a:rPr>
              <a:t>yoğuşursa</a:t>
            </a:r>
            <a:r>
              <a:rPr kumimoji="0" lang="tr-TR" sz="2600" b="1" i="0" u="none" strike="noStrike" kern="1200" cap="none" spc="0" normalizeH="0" baseline="0" noProof="0" dirty="0" smtClean="0">
                <a:ln>
                  <a:noFill/>
                </a:ln>
                <a:solidFill>
                  <a:srgbClr val="7030A0"/>
                </a:solidFill>
                <a:effectLst/>
                <a:uLnTx/>
                <a:uFillTx/>
                <a:latin typeface="+mn-lt"/>
                <a:ea typeface="+mn-ea"/>
                <a:cs typeface="+mn-cs"/>
              </a:rPr>
              <a:t>; </a:t>
            </a:r>
            <a:r>
              <a:rPr kumimoji="0" lang="tr-TR" sz="32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Çiy,Kırağı,Sis</a:t>
            </a:r>
            <a:r>
              <a:rPr kumimoji="0" lang="tr-TR" sz="3200" b="1" i="0" u="none" strike="noStrike" kern="1200" cap="none" spc="0" normalizeH="0" baseline="0" noProof="0" dirty="0" smtClean="0">
                <a:ln>
                  <a:noFill/>
                </a:ln>
                <a:solidFill>
                  <a:srgbClr val="7030A0"/>
                </a:solidFill>
                <a:effectLst/>
                <a:uLnTx/>
                <a:uFillTx/>
                <a:latin typeface="+mn-lt"/>
                <a:ea typeface="+mn-ea"/>
                <a:cs typeface="+mn-cs"/>
              </a:rPr>
              <a:t> </a:t>
            </a:r>
            <a:r>
              <a:rPr kumimoji="0" lang="tr-TR" sz="2600" b="1" i="0" u="none" strike="noStrike" kern="1200" cap="none" spc="0" normalizeH="0" baseline="0" noProof="0" dirty="0" smtClean="0">
                <a:ln>
                  <a:noFill/>
                </a:ln>
                <a:solidFill>
                  <a:srgbClr val="7030A0"/>
                </a:solidFill>
                <a:effectLst/>
                <a:uLnTx/>
                <a:uFillTx/>
                <a:latin typeface="+mn-lt"/>
                <a:ea typeface="+mn-ea"/>
                <a:cs typeface="+mn-cs"/>
              </a:rPr>
              <a:t>oluşur.</a:t>
            </a:r>
            <a:endParaRPr kumimoji="0" lang="tr-TR" sz="2600" b="0" i="0" u="none" strike="noStrike" kern="1200" cap="none" spc="0" normalizeH="0" baseline="0" noProof="0" dirty="0">
              <a:ln>
                <a:noFill/>
              </a:ln>
              <a:solidFill>
                <a:srgbClr val="7030A0"/>
              </a:solidFill>
              <a:effectLst/>
              <a:uLnTx/>
              <a:uFillTx/>
              <a:latin typeface="+mn-lt"/>
              <a:ea typeface="+mn-ea"/>
              <a:cs typeface="+mn-cs"/>
            </a:endParaRPr>
          </a:p>
        </p:txBody>
      </p:sp>
      <p:sp>
        <p:nvSpPr>
          <p:cNvPr id="6" name="5 Metin kutusu"/>
          <p:cNvSpPr txBox="1"/>
          <p:nvPr/>
        </p:nvSpPr>
        <p:spPr>
          <a:xfrm>
            <a:off x="0" y="836712"/>
            <a:ext cx="5472608"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3600" b="1" u="sng" dirty="0" smtClean="0">
                <a:solidFill>
                  <a:srgbClr val="7030A0"/>
                </a:solidFill>
              </a:rPr>
              <a:t>Çiy:</a:t>
            </a:r>
            <a:r>
              <a:rPr lang="tr-TR" sz="2800" b="1" dirty="0" smtClean="0">
                <a:solidFill>
                  <a:srgbClr val="00B0F0"/>
                </a:solidFill>
              </a:rPr>
              <a:t> </a:t>
            </a:r>
            <a:r>
              <a:rPr lang="tr-TR" sz="2800" b="1" dirty="0" smtClean="0">
                <a:solidFill>
                  <a:srgbClr val="7030A0"/>
                </a:solidFill>
              </a:rPr>
              <a:t>Havadaki nemin toprak, çiçek, ağaç yaprakları, arabalar, metaller vb. üzerinde </a:t>
            </a:r>
            <a:r>
              <a:rPr lang="tr-TR" sz="2800" b="1" dirty="0" err="1" smtClean="0">
                <a:solidFill>
                  <a:srgbClr val="7030A0"/>
                </a:solidFill>
              </a:rPr>
              <a:t>yoğuşmasıyla</a:t>
            </a:r>
            <a:r>
              <a:rPr lang="tr-TR" sz="2800" b="1" dirty="0" smtClean="0">
                <a:solidFill>
                  <a:srgbClr val="7030A0"/>
                </a:solidFill>
              </a:rPr>
              <a:t> oluşan su damlacıklarıdır.</a:t>
            </a:r>
            <a:endParaRPr lang="tr-TR" sz="2800" dirty="0">
              <a:solidFill>
                <a:srgbClr val="7030A0"/>
              </a:solidFill>
            </a:endParaRPr>
          </a:p>
        </p:txBody>
      </p:sp>
      <p:sp>
        <p:nvSpPr>
          <p:cNvPr id="7" name="6 Metin kutusu"/>
          <p:cNvSpPr txBox="1"/>
          <p:nvPr/>
        </p:nvSpPr>
        <p:spPr>
          <a:xfrm>
            <a:off x="0" y="4725144"/>
            <a:ext cx="5436096"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3600" b="1" u="sng" dirty="0" smtClean="0">
                <a:solidFill>
                  <a:srgbClr val="7030A0"/>
                </a:solidFill>
              </a:rPr>
              <a:t>Sis:</a:t>
            </a:r>
            <a:r>
              <a:rPr lang="tr-TR" sz="2800" b="1" dirty="0" smtClean="0">
                <a:solidFill>
                  <a:srgbClr val="00B0F0"/>
                </a:solidFill>
              </a:rPr>
              <a:t> </a:t>
            </a:r>
            <a:r>
              <a:rPr lang="tr-TR" sz="2800" b="1" dirty="0" smtClean="0">
                <a:solidFill>
                  <a:srgbClr val="7030A0"/>
                </a:solidFill>
              </a:rPr>
              <a:t>Havadaki nemin yeryüzünün hemen üzerinde </a:t>
            </a:r>
            <a:r>
              <a:rPr lang="tr-TR" sz="2800" b="1" dirty="0" err="1" smtClean="0">
                <a:solidFill>
                  <a:srgbClr val="7030A0"/>
                </a:solidFill>
              </a:rPr>
              <a:t>yoğuşmasıyla</a:t>
            </a:r>
            <a:r>
              <a:rPr lang="tr-TR" sz="2800" b="1" dirty="0" smtClean="0">
                <a:solidFill>
                  <a:srgbClr val="7030A0"/>
                </a:solidFill>
              </a:rPr>
              <a:t> oluşan minik su damlacıklarından oluşmuş bulutsu yapı.</a:t>
            </a:r>
            <a:endParaRPr lang="tr-TR" sz="2800" dirty="0">
              <a:solidFill>
                <a:srgbClr val="7030A0"/>
              </a:solidFill>
            </a:endParaRPr>
          </a:p>
        </p:txBody>
      </p:sp>
      <p:sp>
        <p:nvSpPr>
          <p:cNvPr id="8" name="7 Metin kutusu"/>
          <p:cNvSpPr txBox="1"/>
          <p:nvPr/>
        </p:nvSpPr>
        <p:spPr>
          <a:xfrm>
            <a:off x="0" y="2780928"/>
            <a:ext cx="5436096"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3600" b="1" u="sng" dirty="0" smtClean="0">
                <a:solidFill>
                  <a:srgbClr val="7030A0"/>
                </a:solidFill>
              </a:rPr>
              <a:t>Kırağı:</a:t>
            </a:r>
            <a:r>
              <a:rPr lang="tr-TR" sz="3200" b="1" dirty="0" smtClean="0">
                <a:solidFill>
                  <a:srgbClr val="7030A0"/>
                </a:solidFill>
              </a:rPr>
              <a:t> </a:t>
            </a:r>
            <a:r>
              <a:rPr lang="tr-TR" sz="2800" b="1" dirty="0" smtClean="0">
                <a:solidFill>
                  <a:srgbClr val="7030A0"/>
                </a:solidFill>
              </a:rPr>
              <a:t>Havadaki nemin doğrudan katı hâle geçmesiyle toprak, araba, ağaç yaprakları üzerinde oluşan buz kristalleridir.</a:t>
            </a:r>
            <a:endParaRPr lang="tr-TR" sz="2800" dirty="0">
              <a:solidFill>
                <a:srgbClr val="7030A0"/>
              </a:solidFill>
            </a:endParaRPr>
          </a:p>
        </p:txBody>
      </p:sp>
      <p:pic>
        <p:nvPicPr>
          <p:cNvPr id="15368" name="Picture 8" descr="Related image"/>
          <p:cNvPicPr>
            <a:picLocks noChangeAspect="1" noChangeArrowheads="1"/>
          </p:cNvPicPr>
          <p:nvPr/>
        </p:nvPicPr>
        <p:blipFill>
          <a:blip r:embed="rId2" cstate="print"/>
          <a:srcRect/>
          <a:stretch>
            <a:fillRect/>
          </a:stretch>
        </p:blipFill>
        <p:spPr bwMode="auto">
          <a:xfrm>
            <a:off x="5436096" y="692696"/>
            <a:ext cx="3707904" cy="2016224"/>
          </a:xfrm>
          <a:prstGeom prst="rect">
            <a:avLst/>
          </a:prstGeom>
          <a:noFill/>
        </p:spPr>
      </p:pic>
      <p:sp>
        <p:nvSpPr>
          <p:cNvPr id="9" name="8 Dikdörtgen"/>
          <p:cNvSpPr/>
          <p:nvPr/>
        </p:nvSpPr>
        <p:spPr>
          <a:xfrm>
            <a:off x="1850210" y="29028"/>
            <a:ext cx="6034158" cy="648072"/>
          </a:xfrm>
          <a:prstGeom prst="rect">
            <a:avLst/>
          </a:prstGeom>
          <a:noFill/>
          <a:ln w="508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364" name="Picture 4" descr="Related image"/>
          <p:cNvPicPr>
            <a:picLocks noChangeAspect="1" noChangeArrowheads="1"/>
          </p:cNvPicPr>
          <p:nvPr/>
        </p:nvPicPr>
        <p:blipFill>
          <a:blip r:embed="rId3" cstate="print"/>
          <a:srcRect/>
          <a:stretch>
            <a:fillRect/>
          </a:stretch>
        </p:blipFill>
        <p:spPr bwMode="auto">
          <a:xfrm>
            <a:off x="5436096" y="2420888"/>
            <a:ext cx="3707904" cy="2304256"/>
          </a:xfrm>
          <a:prstGeom prst="rect">
            <a:avLst/>
          </a:prstGeom>
          <a:noFill/>
        </p:spPr>
      </p:pic>
      <p:pic>
        <p:nvPicPr>
          <p:cNvPr id="15366" name="Picture 6" descr="Related image"/>
          <p:cNvPicPr>
            <a:picLocks noChangeAspect="1" noChangeArrowheads="1"/>
          </p:cNvPicPr>
          <p:nvPr/>
        </p:nvPicPr>
        <p:blipFill>
          <a:blip r:embed="rId4" cstate="print"/>
          <a:srcRect/>
          <a:stretch>
            <a:fillRect/>
          </a:stretch>
        </p:blipFill>
        <p:spPr bwMode="auto">
          <a:xfrm>
            <a:off x="5436096" y="4509120"/>
            <a:ext cx="3707904" cy="2348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2240"/>
                            </p:stCondLst>
                            <p:childTnLst>
                              <p:par>
                                <p:cTn id="11" presetID="18" presetClass="entr" presetSubtype="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Right)">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par>
                          <p:cTn id="21" fill="hold">
                            <p:stCondLst>
                              <p:cond delay="4400"/>
                            </p:stCondLst>
                            <p:childTnLst>
                              <p:par>
                                <p:cTn id="22" presetID="51" presetClass="entr" presetSubtype="0" fill="hold" nodeType="afterEffect">
                                  <p:stCondLst>
                                    <p:cond delay="0"/>
                                  </p:stCondLst>
                                  <p:childTnLst>
                                    <p:set>
                                      <p:cBhvr>
                                        <p:cTn id="23" dur="1" fill="hold">
                                          <p:stCondLst>
                                            <p:cond delay="0"/>
                                          </p:stCondLst>
                                        </p:cTn>
                                        <p:tgtEl>
                                          <p:spTgt spid="15368"/>
                                        </p:tgtEl>
                                        <p:attrNameLst>
                                          <p:attrName>style.visibility</p:attrName>
                                        </p:attrNameLst>
                                      </p:cBhvr>
                                      <p:to>
                                        <p:strVal val="visible"/>
                                      </p:to>
                                    </p:set>
                                    <p:animEffect transition="in" filter="fade">
                                      <p:cBhvr>
                                        <p:cTn id="24" dur="770" decel="100000"/>
                                        <p:tgtEl>
                                          <p:spTgt spid="15368"/>
                                        </p:tgtEl>
                                      </p:cBhvr>
                                    </p:animEffect>
                                    <p:animScale>
                                      <p:cBhvr>
                                        <p:cTn id="25" dur="770" decel="100000"/>
                                        <p:tgtEl>
                                          <p:spTgt spid="15368"/>
                                        </p:tgtEl>
                                      </p:cBhvr>
                                      <p:from x="10000" y="10000"/>
                                      <p:to x="200000" y="450000"/>
                                    </p:animScale>
                                    <p:animScale>
                                      <p:cBhvr>
                                        <p:cTn id="26" dur="1230" accel="100000" fill="hold">
                                          <p:stCondLst>
                                            <p:cond delay="770"/>
                                          </p:stCondLst>
                                        </p:cTn>
                                        <p:tgtEl>
                                          <p:spTgt spid="15368"/>
                                        </p:tgtEl>
                                      </p:cBhvr>
                                      <p:from x="200000" y="450000"/>
                                      <p:to x="100000" y="100000"/>
                                    </p:animScale>
                                    <p:set>
                                      <p:cBhvr>
                                        <p:cTn id="27" dur="770" fill="hold"/>
                                        <p:tgtEl>
                                          <p:spTgt spid="15368"/>
                                        </p:tgtEl>
                                        <p:attrNameLst>
                                          <p:attrName>ppt_x</p:attrName>
                                        </p:attrNameLst>
                                      </p:cBhvr>
                                      <p:to>
                                        <p:strVal val="(0.5)"/>
                                      </p:to>
                                    </p:set>
                                    <p:anim from="(0.5)" to="(#ppt_x)" calcmode="lin" valueType="num">
                                      <p:cBhvr>
                                        <p:cTn id="28" dur="1230" accel="100000" fill="hold">
                                          <p:stCondLst>
                                            <p:cond delay="770"/>
                                          </p:stCondLst>
                                        </p:cTn>
                                        <p:tgtEl>
                                          <p:spTgt spid="15368"/>
                                        </p:tgtEl>
                                        <p:attrNameLst>
                                          <p:attrName>ppt_x</p:attrName>
                                        </p:attrNameLst>
                                      </p:cBhvr>
                                    </p:anim>
                                    <p:set>
                                      <p:cBhvr>
                                        <p:cTn id="29" dur="770" fill="hold"/>
                                        <p:tgtEl>
                                          <p:spTgt spid="15368"/>
                                        </p:tgtEl>
                                        <p:attrNameLst>
                                          <p:attrName>ppt_y</p:attrName>
                                        </p:attrNameLst>
                                      </p:cBhvr>
                                      <p:to>
                                        <p:strVal val="(#ppt_y+0.4)"/>
                                      </p:to>
                                    </p:set>
                                    <p:anim from="(#ppt_y+0.4)" to="(#ppt_y)" calcmode="lin" valueType="num">
                                      <p:cBhvr>
                                        <p:cTn id="30" dur="1230" accel="100000" fill="hold">
                                          <p:stCondLst>
                                            <p:cond delay="770"/>
                                          </p:stCondLst>
                                        </p:cTn>
                                        <p:tgtEl>
                                          <p:spTgt spid="15368"/>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par>
                          <p:cTn id="38" fill="hold">
                            <p:stCondLst>
                              <p:cond delay="4240"/>
                            </p:stCondLst>
                            <p:childTnLst>
                              <p:par>
                                <p:cTn id="39" presetID="51" presetClass="entr" presetSubtype="0" fill="hold" nodeType="afterEffect">
                                  <p:stCondLst>
                                    <p:cond delay="0"/>
                                  </p:stCondLst>
                                  <p:childTnLst>
                                    <p:set>
                                      <p:cBhvr>
                                        <p:cTn id="40" dur="1" fill="hold">
                                          <p:stCondLst>
                                            <p:cond delay="0"/>
                                          </p:stCondLst>
                                        </p:cTn>
                                        <p:tgtEl>
                                          <p:spTgt spid="15364"/>
                                        </p:tgtEl>
                                        <p:attrNameLst>
                                          <p:attrName>style.visibility</p:attrName>
                                        </p:attrNameLst>
                                      </p:cBhvr>
                                      <p:to>
                                        <p:strVal val="visible"/>
                                      </p:to>
                                    </p:set>
                                    <p:animEffect transition="in" filter="fade">
                                      <p:cBhvr>
                                        <p:cTn id="41" dur="770" decel="100000"/>
                                        <p:tgtEl>
                                          <p:spTgt spid="15364"/>
                                        </p:tgtEl>
                                      </p:cBhvr>
                                    </p:animEffect>
                                    <p:animScale>
                                      <p:cBhvr>
                                        <p:cTn id="42" dur="770" decel="100000"/>
                                        <p:tgtEl>
                                          <p:spTgt spid="15364"/>
                                        </p:tgtEl>
                                      </p:cBhvr>
                                      <p:from x="10000" y="10000"/>
                                      <p:to x="200000" y="450000"/>
                                    </p:animScale>
                                    <p:animScale>
                                      <p:cBhvr>
                                        <p:cTn id="43" dur="1230" accel="100000" fill="hold">
                                          <p:stCondLst>
                                            <p:cond delay="770"/>
                                          </p:stCondLst>
                                        </p:cTn>
                                        <p:tgtEl>
                                          <p:spTgt spid="15364"/>
                                        </p:tgtEl>
                                      </p:cBhvr>
                                      <p:from x="200000" y="450000"/>
                                      <p:to x="100000" y="100000"/>
                                    </p:animScale>
                                    <p:set>
                                      <p:cBhvr>
                                        <p:cTn id="44" dur="770" fill="hold"/>
                                        <p:tgtEl>
                                          <p:spTgt spid="15364"/>
                                        </p:tgtEl>
                                        <p:attrNameLst>
                                          <p:attrName>ppt_x</p:attrName>
                                        </p:attrNameLst>
                                      </p:cBhvr>
                                      <p:to>
                                        <p:strVal val="(0.5)"/>
                                      </p:to>
                                    </p:set>
                                    <p:anim from="(0.5)" to="(#ppt_x)" calcmode="lin" valueType="num">
                                      <p:cBhvr>
                                        <p:cTn id="45" dur="1230" accel="100000" fill="hold">
                                          <p:stCondLst>
                                            <p:cond delay="770"/>
                                          </p:stCondLst>
                                        </p:cTn>
                                        <p:tgtEl>
                                          <p:spTgt spid="15364"/>
                                        </p:tgtEl>
                                        <p:attrNameLst>
                                          <p:attrName>ppt_x</p:attrName>
                                        </p:attrNameLst>
                                      </p:cBhvr>
                                    </p:anim>
                                    <p:set>
                                      <p:cBhvr>
                                        <p:cTn id="46" dur="770" fill="hold"/>
                                        <p:tgtEl>
                                          <p:spTgt spid="15364"/>
                                        </p:tgtEl>
                                        <p:attrNameLst>
                                          <p:attrName>ppt_y</p:attrName>
                                        </p:attrNameLst>
                                      </p:cBhvr>
                                      <p:to>
                                        <p:strVal val="(#ppt_y+0.4)"/>
                                      </p:to>
                                    </p:set>
                                    <p:anim from="(#ppt_y+0.4)" to="(#ppt_y)" calcmode="lin" valueType="num">
                                      <p:cBhvr>
                                        <p:cTn id="47" dur="1230" accel="100000" fill="hold">
                                          <p:stCondLst>
                                            <p:cond delay="770"/>
                                          </p:stCondLst>
                                        </p:cTn>
                                        <p:tgtEl>
                                          <p:spTgt spid="15364"/>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7"/>
                                        </p:tgtEl>
                                        <p:attrNameLst>
                                          <p:attrName>style.visibility</p:attrName>
                                        </p:attrNameLst>
                                      </p:cBhvr>
                                      <p:to>
                                        <p:strVal val="visible"/>
                                      </p:to>
                                    </p:set>
                                    <p:anim calcmode="discrete" valueType="clr">
                                      <p:cBhvr override="childStyle">
                                        <p:cTn id="5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7"/>
                                        </p:tgtEl>
                                        <p:attrNameLst>
                                          <p:attrName>fillcolor</p:attrName>
                                        </p:attrNameLst>
                                      </p:cBhvr>
                                      <p:tavLst>
                                        <p:tav tm="0">
                                          <p:val>
                                            <p:clrVal>
                                              <a:schemeClr val="accent2"/>
                                            </p:clrVal>
                                          </p:val>
                                        </p:tav>
                                        <p:tav tm="50000">
                                          <p:val>
                                            <p:clrVal>
                                              <a:schemeClr val="hlink"/>
                                            </p:clrVal>
                                          </p:val>
                                        </p:tav>
                                      </p:tavLst>
                                    </p:anim>
                                    <p:set>
                                      <p:cBhvr>
                                        <p:cTn id="54" dur="80"/>
                                        <p:tgtEl>
                                          <p:spTgt spid="7"/>
                                        </p:tgtEl>
                                        <p:attrNameLst>
                                          <p:attrName>fill.type</p:attrName>
                                        </p:attrNameLst>
                                      </p:cBhvr>
                                      <p:to>
                                        <p:strVal val="solid"/>
                                      </p:to>
                                    </p:set>
                                  </p:childTnLst>
                                </p:cTn>
                              </p:par>
                            </p:childTnLst>
                          </p:cTn>
                        </p:par>
                        <p:par>
                          <p:cTn id="55" fill="hold">
                            <p:stCondLst>
                              <p:cond delay="4040"/>
                            </p:stCondLst>
                            <p:childTnLst>
                              <p:par>
                                <p:cTn id="56" presetID="51" presetClass="entr" presetSubtype="0" fill="hold" nodeType="afterEffect">
                                  <p:stCondLst>
                                    <p:cond delay="0"/>
                                  </p:stCondLst>
                                  <p:childTnLst>
                                    <p:set>
                                      <p:cBhvr>
                                        <p:cTn id="57" dur="1" fill="hold">
                                          <p:stCondLst>
                                            <p:cond delay="0"/>
                                          </p:stCondLst>
                                        </p:cTn>
                                        <p:tgtEl>
                                          <p:spTgt spid="15366"/>
                                        </p:tgtEl>
                                        <p:attrNameLst>
                                          <p:attrName>style.visibility</p:attrName>
                                        </p:attrNameLst>
                                      </p:cBhvr>
                                      <p:to>
                                        <p:strVal val="visible"/>
                                      </p:to>
                                    </p:set>
                                    <p:animEffect transition="in" filter="fade">
                                      <p:cBhvr>
                                        <p:cTn id="58" dur="770" decel="100000"/>
                                        <p:tgtEl>
                                          <p:spTgt spid="15366"/>
                                        </p:tgtEl>
                                      </p:cBhvr>
                                    </p:animEffect>
                                    <p:animScale>
                                      <p:cBhvr>
                                        <p:cTn id="59" dur="770" decel="100000"/>
                                        <p:tgtEl>
                                          <p:spTgt spid="15366"/>
                                        </p:tgtEl>
                                      </p:cBhvr>
                                      <p:from x="10000" y="10000"/>
                                      <p:to x="200000" y="450000"/>
                                    </p:animScale>
                                    <p:animScale>
                                      <p:cBhvr>
                                        <p:cTn id="60" dur="1230" accel="100000" fill="hold">
                                          <p:stCondLst>
                                            <p:cond delay="770"/>
                                          </p:stCondLst>
                                        </p:cTn>
                                        <p:tgtEl>
                                          <p:spTgt spid="15366"/>
                                        </p:tgtEl>
                                      </p:cBhvr>
                                      <p:from x="200000" y="450000"/>
                                      <p:to x="100000" y="100000"/>
                                    </p:animScale>
                                    <p:set>
                                      <p:cBhvr>
                                        <p:cTn id="61" dur="770" fill="hold"/>
                                        <p:tgtEl>
                                          <p:spTgt spid="15366"/>
                                        </p:tgtEl>
                                        <p:attrNameLst>
                                          <p:attrName>ppt_x</p:attrName>
                                        </p:attrNameLst>
                                      </p:cBhvr>
                                      <p:to>
                                        <p:strVal val="(0.5)"/>
                                      </p:to>
                                    </p:set>
                                    <p:anim from="(0.5)" to="(#ppt_x)" calcmode="lin" valueType="num">
                                      <p:cBhvr>
                                        <p:cTn id="62" dur="1230" accel="100000" fill="hold">
                                          <p:stCondLst>
                                            <p:cond delay="770"/>
                                          </p:stCondLst>
                                        </p:cTn>
                                        <p:tgtEl>
                                          <p:spTgt spid="15366"/>
                                        </p:tgtEl>
                                        <p:attrNameLst>
                                          <p:attrName>ppt_x</p:attrName>
                                        </p:attrNameLst>
                                      </p:cBhvr>
                                    </p:anim>
                                    <p:set>
                                      <p:cBhvr>
                                        <p:cTn id="63" dur="770" fill="hold"/>
                                        <p:tgtEl>
                                          <p:spTgt spid="15366"/>
                                        </p:tgtEl>
                                        <p:attrNameLst>
                                          <p:attrName>ppt_y</p:attrName>
                                        </p:attrNameLst>
                                      </p:cBhvr>
                                      <p:to>
                                        <p:strVal val="(#ppt_y+0.4)"/>
                                      </p:to>
                                    </p:set>
                                    <p:anim from="(#ppt_y+0.4)" to="(#ppt_y)" calcmode="lin" valueType="num">
                                      <p:cBhvr>
                                        <p:cTn id="64" dur="1230" accel="100000" fill="hold">
                                          <p:stCondLst>
                                            <p:cond delay="770"/>
                                          </p:stCondLst>
                                        </p:cTn>
                                        <p:tgtEl>
                                          <p:spTgt spid="153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tr-TR" dirty="0" smtClean="0"/>
              <a:t>HAVA BASINCI ve RÜZGÂRLAR</a:t>
            </a:r>
            <a:endParaRPr lang="tr-TR" dirty="0"/>
          </a:p>
        </p:txBody>
      </p:sp>
      <p:sp>
        <p:nvSpPr>
          <p:cNvPr id="3" name="2 İçerik Yer Tutucusu"/>
          <p:cNvSpPr>
            <a:spLocks noGrp="1"/>
          </p:cNvSpPr>
          <p:nvPr>
            <p:ph idx="1"/>
          </p:nvPr>
        </p:nvSpPr>
        <p:spPr>
          <a:xfrm>
            <a:off x="179512" y="1600200"/>
            <a:ext cx="8712968" cy="4525963"/>
          </a:xfrm>
        </p:spPr>
        <p:txBody>
          <a:bodyPr>
            <a:normAutofit fontScale="92500"/>
          </a:bodyPr>
          <a:lstStyle/>
          <a:p>
            <a:pPr>
              <a:buNone/>
            </a:pPr>
            <a:r>
              <a:rPr lang="tr-TR" dirty="0" smtClean="0"/>
              <a:t>		Bir bisiklet lastiğine çok fazla hava bastığımızı varsayalım. Burada lastiğin içindeki havanın, lastiğin iç yüzeyine yaptığı basınç yüksek basınçtır.</a:t>
            </a:r>
          </a:p>
          <a:p>
            <a:r>
              <a:rPr lang="tr-TR" dirty="0" smtClean="0"/>
              <a:t>Benzer şekilde belli bir alanın üstündeki havanın normalden daha fazla sıkışması ile oluşturduğu basınç,</a:t>
            </a:r>
            <a:r>
              <a:rPr lang="tr-TR" b="1" dirty="0" smtClean="0"/>
              <a:t> </a:t>
            </a:r>
            <a:r>
              <a:rPr lang="tr-TR" b="1" dirty="0" smtClean="0">
                <a:solidFill>
                  <a:srgbClr val="FF0000"/>
                </a:solidFill>
              </a:rPr>
              <a:t>yüksek hava basıncıdır.</a:t>
            </a:r>
            <a:endParaRPr lang="tr-TR" dirty="0" smtClean="0">
              <a:solidFill>
                <a:srgbClr val="FF0000"/>
              </a:solidFill>
            </a:endParaRPr>
          </a:p>
          <a:p>
            <a:r>
              <a:rPr lang="tr-TR" dirty="0" smtClean="0"/>
              <a:t>Bunun tersi olarak havanın normalden daha seyrek olması hâlinde yaptığı basınç ise </a:t>
            </a:r>
            <a:r>
              <a:rPr lang="tr-TR" b="1" dirty="0" smtClean="0">
                <a:solidFill>
                  <a:srgbClr val="FF0000"/>
                </a:solidFill>
              </a:rPr>
              <a:t>alçak hava basıncıdır.</a:t>
            </a:r>
            <a:endParaRPr lang="tr-TR" dirty="0" smtClean="0">
              <a:solidFill>
                <a:srgbClr val="FF0000"/>
              </a:solidFill>
            </a:endParaRP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395536" y="0"/>
            <a:ext cx="8229600" cy="1143000"/>
          </a:xfrm>
        </p:spPr>
        <p:txBody>
          <a:bodyPr>
            <a:normAutofit/>
          </a:bodyPr>
          <a:lstStyle/>
          <a:p>
            <a:r>
              <a:rPr lang="tr-TR" sz="4800" b="1" dirty="0" smtClean="0">
                <a:solidFill>
                  <a:srgbClr val="FF0000"/>
                </a:solidFill>
              </a:rPr>
              <a:t>BASINÇ ALANLARI</a:t>
            </a:r>
            <a:endParaRPr lang="tr-TR" sz="4800" b="1" dirty="0">
              <a:solidFill>
                <a:srgbClr val="FF0000"/>
              </a:solidFill>
            </a:endParaRPr>
          </a:p>
        </p:txBody>
      </p:sp>
      <p:sp>
        <p:nvSpPr>
          <p:cNvPr id="3" name="2 Metin kutusu"/>
          <p:cNvSpPr txBox="1"/>
          <p:nvPr/>
        </p:nvSpPr>
        <p:spPr>
          <a:xfrm>
            <a:off x="0" y="908720"/>
            <a:ext cx="4572000" cy="569386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600" b="1" u="sng" dirty="0" smtClean="0">
                <a:solidFill>
                  <a:schemeClr val="accent2">
                    <a:lumMod val="75000"/>
                  </a:schemeClr>
                </a:solidFill>
                <a:effectLst>
                  <a:outerShdw blurRad="38100" dist="38100" dir="2700000" algn="tl">
                    <a:srgbClr val="000000">
                      <a:alpha val="43137"/>
                    </a:srgbClr>
                  </a:outerShdw>
                </a:effectLst>
              </a:rPr>
              <a:t>ALÇAK  BASINÇ ALANI</a:t>
            </a:r>
          </a:p>
          <a:p>
            <a:pPr>
              <a:buFont typeface="Wingdings" pitchFamily="2" charset="2"/>
              <a:buChar char="q"/>
            </a:pPr>
            <a:r>
              <a:rPr lang="tr-TR" sz="2600" b="1" dirty="0" smtClean="0">
                <a:solidFill>
                  <a:schemeClr val="tx1"/>
                </a:solidFill>
              </a:rPr>
              <a:t>Hava sıcaklığı yüksektir.</a:t>
            </a:r>
          </a:p>
          <a:p>
            <a:pPr>
              <a:buFont typeface="Wingdings" pitchFamily="2" charset="2"/>
              <a:buChar char="q"/>
            </a:pPr>
            <a:r>
              <a:rPr lang="tr-TR" sz="2600" b="1" dirty="0" smtClean="0">
                <a:solidFill>
                  <a:schemeClr val="tx1"/>
                </a:solidFill>
              </a:rPr>
              <a:t>Nem oranı yüksektir.</a:t>
            </a:r>
          </a:p>
          <a:p>
            <a:pPr>
              <a:buFont typeface="Wingdings" pitchFamily="2" charset="2"/>
              <a:buChar char="q"/>
            </a:pPr>
            <a:r>
              <a:rPr lang="tr-TR" sz="2600" b="1" dirty="0" smtClean="0">
                <a:solidFill>
                  <a:schemeClr val="tx1"/>
                </a:solidFill>
              </a:rPr>
              <a:t>Isınan hava yükselir</a:t>
            </a:r>
          </a:p>
          <a:p>
            <a:pPr>
              <a:buFont typeface="Wingdings" pitchFamily="2" charset="2"/>
              <a:buChar char="q"/>
            </a:pPr>
            <a:r>
              <a:rPr lang="tr-TR" sz="2600" b="1" dirty="0" smtClean="0">
                <a:solidFill>
                  <a:schemeClr val="tx1"/>
                </a:solidFill>
              </a:rPr>
              <a:t>Yükselen hava soğuyarak bulutları oluşturur.</a:t>
            </a:r>
          </a:p>
          <a:p>
            <a:pPr>
              <a:buFont typeface="Wingdings" pitchFamily="2" charset="2"/>
              <a:buChar char="q"/>
            </a:pPr>
            <a:r>
              <a:rPr lang="tr-TR" sz="2600" b="1" dirty="0" smtClean="0">
                <a:solidFill>
                  <a:schemeClr val="tx1"/>
                </a:solidFill>
              </a:rPr>
              <a:t>Bulutlar yağışa neden olur.</a:t>
            </a:r>
          </a:p>
          <a:p>
            <a:pPr>
              <a:buFont typeface="Wingdings" pitchFamily="2" charset="2"/>
              <a:buChar char="q"/>
            </a:pPr>
            <a:r>
              <a:rPr lang="tr-TR" sz="2600" b="1" dirty="0" smtClean="0">
                <a:solidFill>
                  <a:schemeClr val="tx1"/>
                </a:solidFill>
              </a:rPr>
              <a:t>Ancak yüksek basınç alanlarından bu bölgelere hava akımı(Rüzgâr) oluşacağı için bir süre sonra hava koşulları değişecektir. </a:t>
            </a:r>
          </a:p>
          <a:p>
            <a:pPr>
              <a:buFont typeface="Wingdings" pitchFamily="2" charset="2"/>
              <a:buChar char="q"/>
            </a:pPr>
            <a:r>
              <a:rPr lang="tr-TR" sz="2600" b="1" dirty="0" smtClean="0">
                <a:solidFill>
                  <a:schemeClr val="tx1"/>
                </a:solidFill>
              </a:rPr>
              <a:t>Basınç azaldıkça hava koşulları daha hızlı değişir. </a:t>
            </a:r>
            <a:endParaRPr lang="tr-TR" sz="2600" b="1" dirty="0">
              <a:solidFill>
                <a:schemeClr val="tx1"/>
              </a:solidFill>
            </a:endParaRPr>
          </a:p>
        </p:txBody>
      </p:sp>
      <p:sp>
        <p:nvSpPr>
          <p:cNvPr id="4" name="3 Metin kutusu"/>
          <p:cNvSpPr txBox="1"/>
          <p:nvPr/>
        </p:nvSpPr>
        <p:spPr>
          <a:xfrm>
            <a:off x="4572000" y="908720"/>
            <a:ext cx="4572000" cy="569386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600" b="1" u="sng" dirty="0" smtClean="0">
                <a:solidFill>
                  <a:schemeClr val="accent2">
                    <a:lumMod val="75000"/>
                  </a:schemeClr>
                </a:solidFill>
                <a:effectLst>
                  <a:outerShdw blurRad="38100" dist="38100" dir="2700000" algn="tl">
                    <a:srgbClr val="000000">
                      <a:alpha val="43137"/>
                    </a:srgbClr>
                  </a:outerShdw>
                </a:effectLst>
              </a:rPr>
              <a:t>YÜKSEK  BASINÇ ALANI</a:t>
            </a:r>
          </a:p>
          <a:p>
            <a:pPr>
              <a:buFont typeface="Wingdings" pitchFamily="2" charset="2"/>
              <a:buChar char="q"/>
            </a:pPr>
            <a:r>
              <a:rPr lang="tr-TR" sz="2600" b="1" dirty="0" smtClean="0">
                <a:solidFill>
                  <a:schemeClr val="tx1"/>
                </a:solidFill>
              </a:rPr>
              <a:t>Hava sıcaklığı alçak basınç alanlarına göre düşüktür.</a:t>
            </a:r>
          </a:p>
          <a:p>
            <a:pPr>
              <a:buFont typeface="Wingdings" pitchFamily="2" charset="2"/>
              <a:buChar char="q"/>
            </a:pPr>
            <a:r>
              <a:rPr lang="tr-TR" sz="2600" b="1" dirty="0" smtClean="0">
                <a:solidFill>
                  <a:schemeClr val="tx1"/>
                </a:solidFill>
              </a:rPr>
              <a:t>Havadaki nem oranı düşüktür.</a:t>
            </a:r>
          </a:p>
          <a:p>
            <a:pPr>
              <a:buFont typeface="Wingdings" pitchFamily="2" charset="2"/>
              <a:buChar char="q"/>
            </a:pPr>
            <a:r>
              <a:rPr lang="tr-TR" sz="2600" b="1" dirty="0" smtClean="0">
                <a:solidFill>
                  <a:schemeClr val="tx1"/>
                </a:solidFill>
              </a:rPr>
              <a:t> Alçak basınç alanında oluşan bulutlar yukarıdan yüksek basınç alanlarına taşınır.</a:t>
            </a:r>
          </a:p>
          <a:p>
            <a:pPr>
              <a:buFont typeface="Wingdings" pitchFamily="2" charset="2"/>
              <a:buChar char="q"/>
            </a:pPr>
            <a:r>
              <a:rPr lang="tr-TR" sz="2600" b="1" dirty="0" smtClean="0">
                <a:solidFill>
                  <a:schemeClr val="tx1"/>
                </a:solidFill>
              </a:rPr>
              <a:t> Havanın sıcaklığı ya da soğukluğu daha bariz hissedilir.</a:t>
            </a:r>
          </a:p>
          <a:p>
            <a:pPr>
              <a:buFont typeface="Wingdings" pitchFamily="2" charset="2"/>
              <a:buChar char="q"/>
            </a:pPr>
            <a:r>
              <a:rPr lang="tr-TR" sz="2600" b="1" dirty="0" smtClean="0">
                <a:solidFill>
                  <a:schemeClr val="tx1"/>
                </a:solidFill>
              </a:rPr>
              <a:t>Yüksek basınç alanlarından çevreye doğru rüzgârlar (Hava akımı) oluşur.</a:t>
            </a:r>
          </a:p>
          <a:p>
            <a:endParaRPr lang="tr-TR" sz="2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17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basınç.jpg"/>
          <p:cNvPicPr>
            <a:picLocks noChangeAspect="1"/>
          </p:cNvPicPr>
          <p:nvPr/>
        </p:nvPicPr>
        <p:blipFill>
          <a:blip r:embed="rId3" cstate="print"/>
          <a:stretch>
            <a:fillRect/>
          </a:stretch>
        </p:blipFill>
        <p:spPr>
          <a:xfrm>
            <a:off x="0" y="0"/>
            <a:ext cx="9144000" cy="6789087"/>
          </a:xfrm>
          <a:prstGeom prst="rect">
            <a:avLst/>
          </a:prstGeom>
        </p:spPr>
      </p:pic>
      <p:sp>
        <p:nvSpPr>
          <p:cNvPr id="5" name="4 Metin kutusu"/>
          <p:cNvSpPr txBox="1"/>
          <p:nvPr/>
        </p:nvSpPr>
        <p:spPr>
          <a:xfrm>
            <a:off x="6660232" y="3933056"/>
            <a:ext cx="2232248" cy="523220"/>
          </a:xfrm>
          <a:prstGeom prst="rect">
            <a:avLst/>
          </a:prstGeom>
          <a:noFill/>
        </p:spPr>
        <p:txBody>
          <a:bodyPr wrap="square" rtlCol="0">
            <a:spAutoFit/>
          </a:bodyPr>
          <a:lstStyle/>
          <a:p>
            <a:pPr algn="ctr"/>
            <a:r>
              <a:rPr lang="tr-TR" sz="2800" b="1" dirty="0" smtClean="0">
                <a:solidFill>
                  <a:srgbClr val="0070C0"/>
                </a:solidFill>
              </a:rPr>
              <a:t>NEM</a:t>
            </a:r>
            <a:endParaRPr lang="tr-TR" sz="2800" b="1" dirty="0">
              <a:solidFill>
                <a:srgbClr val="0070C0"/>
              </a:solidFill>
            </a:endParaRPr>
          </a:p>
        </p:txBody>
      </p:sp>
      <p:sp>
        <p:nvSpPr>
          <p:cNvPr id="6" name="5 Metin kutusu"/>
          <p:cNvSpPr txBox="1"/>
          <p:nvPr/>
        </p:nvSpPr>
        <p:spPr>
          <a:xfrm>
            <a:off x="6516216" y="2564904"/>
            <a:ext cx="2232248" cy="954107"/>
          </a:xfrm>
          <a:prstGeom prst="rect">
            <a:avLst/>
          </a:prstGeom>
          <a:noFill/>
        </p:spPr>
        <p:txBody>
          <a:bodyPr wrap="square" rtlCol="0">
            <a:spAutoFit/>
          </a:bodyPr>
          <a:lstStyle/>
          <a:p>
            <a:pPr algn="ctr"/>
            <a:r>
              <a:rPr lang="tr-TR" sz="2800" b="1" dirty="0" smtClean="0">
                <a:solidFill>
                  <a:srgbClr val="0070C0"/>
                </a:solidFill>
              </a:rPr>
              <a:t>BULUTLAR</a:t>
            </a:r>
          </a:p>
          <a:p>
            <a:pPr algn="ctr"/>
            <a:endParaRPr lang="tr-TR" sz="2800" b="1" dirty="0">
              <a:solidFill>
                <a:srgbClr val="0070C0"/>
              </a:solidFill>
            </a:endParaRPr>
          </a:p>
        </p:txBody>
      </p:sp>
      <p:pic>
        <p:nvPicPr>
          <p:cNvPr id="13314" name="Picture 2" descr="Related image"/>
          <p:cNvPicPr>
            <a:picLocks noChangeAspect="1" noChangeArrowheads="1"/>
          </p:cNvPicPr>
          <p:nvPr/>
        </p:nvPicPr>
        <p:blipFill>
          <a:blip r:embed="rId4" cstate="print"/>
          <a:srcRect/>
          <a:stretch>
            <a:fillRect/>
          </a:stretch>
        </p:blipFill>
        <p:spPr bwMode="auto">
          <a:xfrm>
            <a:off x="14514" y="0"/>
            <a:ext cx="9144000" cy="7095526"/>
          </a:xfrm>
          <a:prstGeom prst="rect">
            <a:avLst/>
          </a:prstGeom>
          <a:noFill/>
        </p:spPr>
      </p:pic>
      <p:sp>
        <p:nvSpPr>
          <p:cNvPr id="7" name="6 Metin kutusu"/>
          <p:cNvSpPr txBox="1"/>
          <p:nvPr/>
        </p:nvSpPr>
        <p:spPr>
          <a:xfrm>
            <a:off x="3765960" y="4005064"/>
            <a:ext cx="1728192" cy="400110"/>
          </a:xfrm>
          <a:prstGeom prst="rect">
            <a:avLst/>
          </a:prstGeom>
          <a:noFill/>
        </p:spPr>
        <p:txBody>
          <a:bodyPr wrap="square" rtlCol="0">
            <a:spAutoFit/>
          </a:bodyPr>
          <a:lstStyle/>
          <a:p>
            <a:r>
              <a:rPr lang="tr-TR" sz="2000" b="1" dirty="0" smtClean="0">
                <a:solidFill>
                  <a:schemeClr val="accent1">
                    <a:lumMod val="50000"/>
                  </a:schemeClr>
                </a:solidFill>
              </a:rPr>
              <a:t>RÜZGÂRLAR</a:t>
            </a:r>
            <a:endParaRPr lang="tr-TR" sz="2000"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out)">
                                      <p:cBhvr>
                                        <p:cTn id="7" dur="2000"/>
                                        <p:tgtEl>
                                          <p:spTgt spid="13314"/>
                                        </p:tgtEl>
                                      </p:cBhvr>
                                    </p:animEffect>
                                  </p:childTnLst>
                                </p:cTn>
                              </p:par>
                            </p:childTnLst>
                          </p:cTn>
                        </p:par>
                        <p:par>
                          <p:cTn id="8" fill="hold">
                            <p:stCondLst>
                              <p:cond delay="2000"/>
                            </p:stCondLst>
                            <p:childTnLst>
                              <p:par>
                                <p:cTn id="9" presetID="1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Righ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 Başlık"/>
          <p:cNvSpPr>
            <a:spLocks noGrp="1"/>
          </p:cNvSpPr>
          <p:nvPr>
            <p:ph type="subTitle" idx="1"/>
          </p:nvPr>
        </p:nvSpPr>
        <p:spPr>
          <a:xfrm>
            <a:off x="1331640" y="692696"/>
            <a:ext cx="6400800" cy="1752600"/>
          </a:xfrm>
        </p:spPr>
        <p:txBody>
          <a:bodyPr/>
          <a:lstStyle/>
          <a:p>
            <a:endParaRPr lang="tr-TR"/>
          </a:p>
        </p:txBody>
      </p:sp>
      <p:pic>
        <p:nvPicPr>
          <p:cNvPr id="4098" name="Picture 2" descr="http://www.fenokulu.net/images/alcak-yuksek-basinc.jpg"/>
          <p:cNvPicPr>
            <a:picLocks noChangeAspect="1" noChangeArrowheads="1"/>
          </p:cNvPicPr>
          <p:nvPr/>
        </p:nvPicPr>
        <p:blipFill>
          <a:blip r:embed="rId2" cstate="print"/>
          <a:srcRect/>
          <a:stretch>
            <a:fillRect/>
          </a:stretch>
        </p:blipFill>
        <p:spPr bwMode="auto">
          <a:xfrm>
            <a:off x="0" y="0"/>
            <a:ext cx="9324528" cy="7029400"/>
          </a:xfrm>
          <a:prstGeom prst="rect">
            <a:avLst/>
          </a:prstGeom>
          <a:noFill/>
        </p:spPr>
      </p:pic>
      <p:sp>
        <p:nvSpPr>
          <p:cNvPr id="4" name="3 Metin kutusu"/>
          <p:cNvSpPr txBox="1"/>
          <p:nvPr/>
        </p:nvSpPr>
        <p:spPr>
          <a:xfrm>
            <a:off x="323528" y="3573016"/>
            <a:ext cx="1872208" cy="110799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2200" b="1" dirty="0" smtClean="0"/>
              <a:t>ALÇAK BASINÇ ALANI</a:t>
            </a:r>
          </a:p>
          <a:p>
            <a:pPr algn="ctr"/>
            <a:r>
              <a:rPr lang="tr-TR" sz="2200" b="1" dirty="0" smtClean="0"/>
              <a:t>A,C noktaları</a:t>
            </a:r>
            <a:endParaRPr lang="tr-TR" sz="2200" b="1" dirty="0"/>
          </a:p>
        </p:txBody>
      </p:sp>
      <p:sp>
        <p:nvSpPr>
          <p:cNvPr id="6" name="5 Metin kutusu"/>
          <p:cNvSpPr txBox="1"/>
          <p:nvPr/>
        </p:nvSpPr>
        <p:spPr>
          <a:xfrm>
            <a:off x="7524328" y="2420888"/>
            <a:ext cx="1800200"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2000" b="1" dirty="0" smtClean="0"/>
              <a:t>YÜKSEK   BASINÇ ALANI</a:t>
            </a:r>
          </a:p>
          <a:p>
            <a:pPr algn="ctr"/>
            <a:r>
              <a:rPr lang="tr-TR" sz="2000" b="1" dirty="0" smtClean="0"/>
              <a:t>B,D noktaları</a:t>
            </a:r>
            <a:endParaRPr lang="tr-TR" sz="2000" b="1" dirty="0"/>
          </a:p>
        </p:txBody>
      </p:sp>
      <p:cxnSp>
        <p:nvCxnSpPr>
          <p:cNvPr id="8" name="7 Düz Ok Bağlayıcısı"/>
          <p:cNvCxnSpPr/>
          <p:nvPr/>
        </p:nvCxnSpPr>
        <p:spPr>
          <a:xfrm flipV="1">
            <a:off x="1475656" y="2996952"/>
            <a:ext cx="288032" cy="57606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a:off x="2195736" y="4509120"/>
            <a:ext cx="1512168" cy="129614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Düz Ok Bağlayıcısı"/>
          <p:cNvCxnSpPr/>
          <p:nvPr/>
        </p:nvCxnSpPr>
        <p:spPr>
          <a:xfrm flipH="1">
            <a:off x="7524328" y="3429000"/>
            <a:ext cx="720080" cy="295232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Düz Ok Bağlayıcısı"/>
          <p:cNvCxnSpPr/>
          <p:nvPr/>
        </p:nvCxnSpPr>
        <p:spPr>
          <a:xfrm flipH="1" flipV="1">
            <a:off x="6444208" y="2708920"/>
            <a:ext cx="1152128" cy="7200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4283968" y="1916832"/>
            <a:ext cx="1728192" cy="400110"/>
          </a:xfrm>
          <a:prstGeom prst="rect">
            <a:avLst/>
          </a:prstGeom>
          <a:noFill/>
        </p:spPr>
        <p:txBody>
          <a:bodyPr wrap="square" rtlCol="0">
            <a:spAutoFit/>
          </a:bodyPr>
          <a:lstStyle/>
          <a:p>
            <a:r>
              <a:rPr lang="tr-TR" sz="2000" b="1" dirty="0" smtClean="0">
                <a:solidFill>
                  <a:schemeClr val="accent1">
                    <a:lumMod val="50000"/>
                  </a:schemeClr>
                </a:solidFill>
              </a:rPr>
              <a:t>RÜZGÂR</a:t>
            </a:r>
            <a:endParaRPr lang="tr-TR" sz="2000"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par>
                          <p:cTn id="8" fill="hold">
                            <p:stCondLst>
                              <p:cond delay="2000"/>
                            </p:stCondLst>
                            <p:childTnLst>
                              <p:par>
                                <p:cTn id="9" presetID="18" presetClass="entr" presetSubtype="3"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upRight)">
                                      <p:cBhvr>
                                        <p:cTn id="11" dur="1000"/>
                                        <p:tgtEl>
                                          <p:spTgt spid="8"/>
                                        </p:tgtEl>
                                      </p:cBhvr>
                                    </p:animEffect>
                                  </p:childTnLst>
                                </p:cTn>
                              </p:par>
                            </p:childTnLst>
                          </p:cTn>
                        </p:par>
                        <p:par>
                          <p:cTn id="12" fill="hold">
                            <p:stCondLst>
                              <p:cond delay="3000"/>
                            </p:stCondLst>
                            <p:childTnLst>
                              <p:par>
                                <p:cTn id="13" presetID="18" presetClass="entr" presetSubtype="3"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upRight)">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out)">
                                      <p:cBhvr>
                                        <p:cTn id="20" dur="2000"/>
                                        <p:tgtEl>
                                          <p:spTgt spid="6"/>
                                        </p:tgtEl>
                                      </p:cBhvr>
                                    </p:animEffect>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1000"/>
                                        <p:tgtEl>
                                          <p:spTgt spid="12"/>
                                        </p:tgtEl>
                                      </p:cBhvr>
                                    </p:animEffect>
                                  </p:childTnLst>
                                </p:cTn>
                              </p:par>
                            </p:childTnLst>
                          </p:cTn>
                        </p:par>
                        <p:par>
                          <p:cTn id="25" fill="hold">
                            <p:stCondLst>
                              <p:cond delay="3000"/>
                            </p:stCondLst>
                            <p:childTnLst>
                              <p:par>
                                <p:cTn id="26" presetID="18" presetClass="entr" presetSubtype="9"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upLeft)">
                                      <p:cBhvr>
                                        <p:cTn id="28" dur="1000"/>
                                        <p:tgtEl>
                                          <p:spTgt spid="15"/>
                                        </p:tgtEl>
                                      </p:cBhvr>
                                    </p:animEffect>
                                  </p:childTnLst>
                                </p:cTn>
                              </p:par>
                            </p:childTnLst>
                          </p:cTn>
                        </p:par>
                        <p:par>
                          <p:cTn id="29" fill="hold">
                            <p:stCondLst>
                              <p:cond delay="4000"/>
                            </p:stCondLst>
                            <p:childTnLst>
                              <p:par>
                                <p:cTn id="30" presetID="1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lide(fromRight)">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04664"/>
            <a:ext cx="8229600" cy="4525963"/>
          </a:xfrm>
        </p:spPr>
        <p:txBody>
          <a:bodyPr>
            <a:noAutofit/>
          </a:bodyPr>
          <a:lstStyle/>
          <a:p>
            <a:r>
              <a:rPr lang="tr-TR" sz="3600" dirty="0" smtClean="0"/>
              <a:t>Atmosferdeki alçak ve yüksek basınç alanları </a:t>
            </a:r>
            <a:r>
              <a:rPr lang="tr-TR" sz="3600" b="1" dirty="0" smtClean="0">
                <a:solidFill>
                  <a:srgbClr val="FF0000"/>
                </a:solidFill>
              </a:rPr>
              <a:t>sıcaklık farklılıklarından</a:t>
            </a:r>
            <a:r>
              <a:rPr lang="tr-TR" sz="3600" dirty="0" smtClean="0"/>
              <a:t> ortaya çıkar. Isınan hava yükselir ve havayı oluşturan tanecikler daha soğuk alanlara doğru giderek oralarda birikir.</a:t>
            </a:r>
          </a:p>
          <a:p>
            <a:r>
              <a:rPr lang="tr-TR" sz="3600" dirty="0" smtClean="0"/>
              <a:t>Bir bölgede </a:t>
            </a:r>
            <a:r>
              <a:rPr lang="tr-TR" sz="3600" b="1" dirty="0" smtClean="0">
                <a:solidFill>
                  <a:srgbClr val="0070C0"/>
                </a:solidFill>
              </a:rPr>
              <a:t>yüksek basınç varsa buradaki hava çevresindeki alçak basınç alanlarına doğru hareket eder</a:t>
            </a:r>
            <a:r>
              <a:rPr lang="tr-TR" sz="3600" dirty="0" smtClean="0">
                <a:solidFill>
                  <a:srgbClr val="0070C0"/>
                </a:solidFill>
              </a:rPr>
              <a:t>.</a:t>
            </a:r>
          </a:p>
          <a:p>
            <a:r>
              <a:rPr lang="tr-TR" sz="3600" dirty="0" smtClean="0"/>
              <a:t>Bu şekilde, havanın yer değiştirmesiyle oluşan hava hareketi </a:t>
            </a:r>
            <a:r>
              <a:rPr lang="tr-TR" sz="3600" b="1" dirty="0" smtClean="0">
                <a:solidFill>
                  <a:srgbClr val="FF0000"/>
                </a:solidFill>
              </a:rPr>
              <a:t>rüzgâr </a:t>
            </a:r>
            <a:r>
              <a:rPr lang="tr-TR" sz="3600" dirty="0" err="1" smtClean="0"/>
              <a:t>ları</a:t>
            </a:r>
            <a:r>
              <a:rPr lang="tr-TR" sz="3600" dirty="0" smtClean="0"/>
              <a:t> oluşturur.</a:t>
            </a:r>
          </a:p>
          <a:p>
            <a:endParaRPr lang="tr-TR"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994122"/>
          </a:xfrm>
        </p:spPr>
        <p:style>
          <a:lnRef idx="0">
            <a:schemeClr val="accent4"/>
          </a:lnRef>
          <a:fillRef idx="3">
            <a:schemeClr val="accent4"/>
          </a:fillRef>
          <a:effectRef idx="3">
            <a:schemeClr val="accent4"/>
          </a:effectRef>
          <a:fontRef idx="minor">
            <a:schemeClr val="lt1"/>
          </a:fontRef>
        </p:style>
        <p:txBody>
          <a:bodyPr/>
          <a:lstStyle/>
          <a:p>
            <a:r>
              <a:rPr lang="tr-TR" dirty="0" smtClean="0"/>
              <a:t>RÜZGÂR</a:t>
            </a:r>
            <a:endParaRPr lang="tr-TR" dirty="0"/>
          </a:p>
        </p:txBody>
      </p:sp>
      <p:sp>
        <p:nvSpPr>
          <p:cNvPr id="3" name="2 İçerik Yer Tutucusu"/>
          <p:cNvSpPr>
            <a:spLocks noGrp="1"/>
          </p:cNvSpPr>
          <p:nvPr>
            <p:ph idx="1"/>
          </p:nvPr>
        </p:nvSpPr>
        <p:spPr>
          <a:xfrm>
            <a:off x="0" y="1196752"/>
            <a:ext cx="9144000" cy="4525963"/>
          </a:xfrm>
        </p:spPr>
        <p:txBody>
          <a:bodyPr>
            <a:noAutofit/>
          </a:bodyPr>
          <a:lstStyle/>
          <a:p>
            <a:pPr>
              <a:buNone/>
            </a:pPr>
            <a:r>
              <a:rPr lang="tr-TR" sz="2800" dirty="0" smtClean="0"/>
              <a:t>                Yatay yönde meydana gelen hava hareketlerine </a:t>
            </a:r>
            <a:r>
              <a:rPr lang="tr-TR" sz="2800" dirty="0" smtClean="0">
                <a:solidFill>
                  <a:srgbClr val="FF0000"/>
                </a:solidFill>
              </a:rPr>
              <a:t>rüzgâr</a:t>
            </a:r>
            <a:r>
              <a:rPr lang="tr-TR" sz="2800" dirty="0" smtClean="0"/>
              <a:t> denir. </a:t>
            </a:r>
          </a:p>
          <a:p>
            <a:pPr>
              <a:buNone/>
            </a:pPr>
            <a:r>
              <a:rPr lang="tr-TR" sz="2800" dirty="0" smtClean="0"/>
              <a:t>        Geldikleri yerlerin sıcaklıklarını gittikleri yerlere taşıyan rüzgârların </a:t>
            </a:r>
            <a:r>
              <a:rPr lang="tr-TR" sz="2800" b="1" dirty="0" smtClean="0">
                <a:solidFill>
                  <a:srgbClr val="7030A0"/>
                </a:solidFill>
              </a:rPr>
              <a:t>sebebi basınç farkıdır.                                                        	</a:t>
            </a:r>
            <a:r>
              <a:rPr lang="tr-TR" sz="2800" dirty="0" smtClean="0"/>
              <a:t>Rüzgâr oluşumu Dünyamızın günlük dönüş hareketiyle sürekli devam eder. Rüzgârlar zaman zaman hız değiştirerek bazen sakin esen </a:t>
            </a:r>
            <a:r>
              <a:rPr lang="tr-TR" sz="2800" b="1" dirty="0" smtClean="0">
                <a:solidFill>
                  <a:srgbClr val="7030A0"/>
                </a:solidFill>
              </a:rPr>
              <a:t>meltem</a:t>
            </a:r>
            <a:r>
              <a:rPr lang="tr-TR" sz="2800" dirty="0" smtClean="0"/>
              <a:t>ler bazen ise </a:t>
            </a:r>
            <a:r>
              <a:rPr lang="tr-TR" sz="2800" b="1" dirty="0" smtClean="0">
                <a:solidFill>
                  <a:srgbClr val="7030A0"/>
                </a:solidFill>
              </a:rPr>
              <a:t>fırtına</a:t>
            </a:r>
            <a:r>
              <a:rPr lang="tr-TR" sz="2800" dirty="0" smtClean="0"/>
              <a:t>lar, </a:t>
            </a:r>
            <a:r>
              <a:rPr lang="tr-TR" sz="2800" b="1" dirty="0" smtClean="0">
                <a:solidFill>
                  <a:srgbClr val="7030A0"/>
                </a:solidFill>
              </a:rPr>
              <a:t>kasırga</a:t>
            </a:r>
            <a:r>
              <a:rPr lang="tr-TR" sz="2800" dirty="0" smtClean="0"/>
              <a:t>lar meydana gelir. Hızları farklı olan rüzgârların çevrelerine olan etkileri de farklıdır.                                                                                      </a:t>
            </a:r>
            <a:r>
              <a:rPr lang="tr-TR" sz="2800" b="1" u="sng" dirty="0" smtClean="0">
                <a:solidFill>
                  <a:srgbClr val="FF0000"/>
                </a:solidFill>
              </a:rPr>
              <a:t> Yel - Meltem - Fırtına - Kasırga(Tayfun)</a:t>
            </a:r>
            <a:r>
              <a:rPr lang="tr-TR" sz="2800" dirty="0" smtClean="0"/>
              <a:t>   rüzgar çeşitleridir. Rüzgârların etkileri “</a:t>
            </a:r>
            <a:r>
              <a:rPr lang="tr-TR" sz="2800" dirty="0" err="1" smtClean="0"/>
              <a:t>Beaufort</a:t>
            </a:r>
            <a:r>
              <a:rPr lang="tr-TR" sz="2800" dirty="0" smtClean="0"/>
              <a:t> (</a:t>
            </a:r>
            <a:r>
              <a:rPr lang="tr-TR" sz="2800" b="1" dirty="0" err="1" smtClean="0">
                <a:solidFill>
                  <a:srgbClr val="FF0000"/>
                </a:solidFill>
              </a:rPr>
              <a:t>Bifort</a:t>
            </a:r>
            <a:r>
              <a:rPr lang="tr-TR" sz="2800" b="1" dirty="0" smtClean="0">
                <a:solidFill>
                  <a:srgbClr val="FF0000"/>
                </a:solidFill>
              </a:rPr>
              <a:t>) Ölçeği</a:t>
            </a:r>
            <a:r>
              <a:rPr lang="tr-TR" sz="2800" dirty="0" smtClean="0"/>
              <a:t>” ile tanımlanır. </a:t>
            </a:r>
            <a:r>
              <a:rPr lang="tr-TR" sz="2800" dirty="0" err="1" smtClean="0"/>
              <a:t>Bifort</a:t>
            </a:r>
            <a:r>
              <a:rPr lang="tr-TR" sz="2800" dirty="0" smtClean="0"/>
              <a:t> ölçeğine bakıldığında rüzgârın hızı artınca kuvveti ve etkisi de artmaktadır. </a:t>
            </a:r>
          </a:p>
        </p:txBody>
      </p:sp>
      <p:sp>
        <p:nvSpPr>
          <p:cNvPr id="4" name="Dikdörtgen 3"/>
          <p:cNvSpPr/>
          <p:nvPr/>
        </p:nvSpPr>
        <p:spPr>
          <a:xfrm>
            <a:off x="179512" y="5152583"/>
            <a:ext cx="8964488" cy="504056"/>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4000"/>
                                        <p:tgtEl>
                                          <p:spTgt spid="3">
                                            <p:txEl>
                                              <p:pRg st="0" end="0"/>
                                            </p:txEl>
                                          </p:spTgt>
                                        </p:tgtEl>
                                      </p:cBhvr>
                                    </p:animEffect>
                                  </p:childTnLst>
                                </p:cTn>
                              </p:par>
                            </p:childTnLst>
                          </p:cTn>
                        </p:par>
                        <p:par>
                          <p:cTn id="12" fill="hold">
                            <p:stCondLst>
                              <p:cond delay="4500"/>
                            </p:stCondLst>
                            <p:childTnLst>
                              <p:par>
                                <p:cTn id="13" presetID="22" presetClass="entr" presetSubtype="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0"/>
                                        <p:tgtEl>
                                          <p:spTgt spid="3">
                                            <p:txEl>
                                              <p:pRg st="1" end="1"/>
                                            </p:txEl>
                                          </p:spTgt>
                                        </p:tgtEl>
                                      </p:cBhvr>
                                    </p:animEffect>
                                  </p:childTnLst>
                                </p:cTn>
                              </p:par>
                            </p:childTnLst>
                          </p:cTn>
                        </p:par>
                        <p:par>
                          <p:cTn id="16" fill="hold">
                            <p:stCondLst>
                              <p:cond delay="9500"/>
                            </p:stCondLst>
                            <p:childTnLst>
                              <p:par>
                                <p:cTn id="17" presetID="16" presetClass="entr" presetSubtype="37"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0" y="0"/>
            <a:ext cx="9144000" cy="6858000"/>
          </a:xfrm>
        </p:spPr>
        <p:txBody>
          <a:bodyPr>
            <a:noAutofit/>
          </a:bodyPr>
          <a:lstStyle/>
          <a:p>
            <a:pPr>
              <a:buNone/>
            </a:pPr>
            <a:r>
              <a:rPr lang="tr-TR" sz="2200" b="1" u="sng" dirty="0" smtClean="0"/>
              <a:t>• </a:t>
            </a:r>
            <a:r>
              <a:rPr lang="tr-TR" sz="2200" b="1" u="sng" dirty="0" smtClean="0">
                <a:solidFill>
                  <a:srgbClr val="FF0000"/>
                </a:solidFill>
              </a:rPr>
              <a:t>Hortumlar ve Kasırgalar: </a:t>
            </a:r>
            <a:r>
              <a:rPr lang="tr-TR" sz="2200" b="1" dirty="0" smtClean="0"/>
              <a:t>Bazı rüzgârlar belirli bir yönde kuvvetli bir şekilde eserken bazıları ise kendi ekseni etrafında döner.</a:t>
            </a:r>
          </a:p>
          <a:p>
            <a:pPr>
              <a:buNone/>
            </a:pPr>
            <a:r>
              <a:rPr lang="tr-TR" sz="2200" b="1" dirty="0" smtClean="0"/>
              <a:t>         Sıcak hava alanlarında hızlı bir şekilde kendi ekseni etrafında dönen rüzgârların en küçüğüne </a:t>
            </a:r>
            <a:r>
              <a:rPr lang="tr-TR" sz="2200" b="1" dirty="0" smtClean="0">
                <a:solidFill>
                  <a:srgbClr val="FF0000"/>
                </a:solidFill>
              </a:rPr>
              <a:t>şeytan kulesi</a:t>
            </a:r>
            <a:r>
              <a:rPr lang="tr-TR" sz="2200" b="1" dirty="0" smtClean="0"/>
              <a:t>, ortancasına </a:t>
            </a:r>
            <a:r>
              <a:rPr lang="tr-TR" sz="2200" b="1" dirty="0" smtClean="0">
                <a:solidFill>
                  <a:srgbClr val="FF0000"/>
                </a:solidFill>
              </a:rPr>
              <a:t>hortum</a:t>
            </a:r>
            <a:r>
              <a:rPr lang="tr-TR" sz="2200" b="1" dirty="0" smtClean="0"/>
              <a:t>, en büyüğüne </a:t>
            </a:r>
            <a:r>
              <a:rPr lang="tr-TR" sz="2200" b="1" dirty="0" smtClean="0">
                <a:solidFill>
                  <a:srgbClr val="FF0000"/>
                </a:solidFill>
              </a:rPr>
              <a:t>kasırga</a:t>
            </a:r>
            <a:r>
              <a:rPr lang="tr-TR" sz="2200" b="1" dirty="0" smtClean="0"/>
              <a:t> denir.</a:t>
            </a:r>
            <a:br>
              <a:rPr lang="tr-TR" sz="2200" b="1" dirty="0" smtClean="0"/>
            </a:br>
            <a:r>
              <a:rPr lang="tr-TR" sz="2200" b="1" dirty="0" smtClean="0"/>
              <a:t>* Bir </a:t>
            </a:r>
            <a:r>
              <a:rPr lang="tr-TR" sz="2200" b="1" dirty="0" smtClean="0">
                <a:solidFill>
                  <a:srgbClr val="FF0000"/>
                </a:solidFill>
              </a:rPr>
              <a:t>hortumun</a:t>
            </a:r>
            <a:r>
              <a:rPr lang="tr-TR" sz="2200" b="1" dirty="0" smtClean="0"/>
              <a:t> oluşabilmesi için atmosferin yüksek bölümlerine kadar çıkabilecek, aşağıda sıcak ve nemli hava ile yukarıda soğuk ve kuru havanın olması gerekir. Çoğu hortum yarım saatten fazla sürmez.</a:t>
            </a:r>
            <a:br>
              <a:rPr lang="tr-TR" sz="2200" b="1" dirty="0" smtClean="0"/>
            </a:br>
            <a:r>
              <a:rPr lang="tr-TR" sz="2200" b="1" dirty="0" smtClean="0"/>
              <a:t>* </a:t>
            </a:r>
            <a:r>
              <a:rPr lang="tr-TR" sz="2200" b="1" dirty="0" smtClean="0">
                <a:solidFill>
                  <a:srgbClr val="FF0000"/>
                </a:solidFill>
              </a:rPr>
              <a:t>Kasırgalar </a:t>
            </a:r>
            <a:r>
              <a:rPr lang="tr-TR" sz="2200" b="1" dirty="0" smtClean="0"/>
              <a:t>sadece suyun sıcak ve havanın nemli olduğu tropikal okyanuslarda görülür. Su sıcaklığı 27 </a:t>
            </a:r>
            <a:r>
              <a:rPr lang="tr-TR" sz="2200" b="1" baseline="30000" dirty="0" err="1" smtClean="0"/>
              <a:t>o</a:t>
            </a:r>
            <a:r>
              <a:rPr lang="tr-TR" sz="2200" b="1" dirty="0" err="1" smtClean="0"/>
              <a:t>C</a:t>
            </a:r>
            <a:r>
              <a:rPr lang="tr-TR" sz="2200" b="1" dirty="0" smtClean="0"/>
              <a:t> ulaştığında okyanus yüzeyindeki ılık ve nemli hava yükselmeye başlar. Bu havanın çevresinde girdap gibi dönen güçlü bir rüzgâr oluşur. Ardından yağmur bulutları toplanır ve fırtına patlar. Fırtınanın kasırga sayılması için rüzgarın en az </a:t>
            </a:r>
            <a:r>
              <a:rPr lang="tr-TR" sz="2200" b="1" dirty="0" smtClean="0">
                <a:solidFill>
                  <a:srgbClr val="FF0000"/>
                </a:solidFill>
              </a:rPr>
              <a:t>118 km/h`</a:t>
            </a:r>
            <a:r>
              <a:rPr lang="tr-TR" sz="2200" b="1" dirty="0" err="1" smtClean="0"/>
              <a:t>lik</a:t>
            </a:r>
            <a:r>
              <a:rPr lang="tr-TR" sz="2200" b="1" dirty="0" smtClean="0"/>
              <a:t> bir sürate ulaşması gerekir.</a:t>
            </a:r>
            <a:br>
              <a:rPr lang="tr-TR" sz="2200" b="1" dirty="0" smtClean="0"/>
            </a:br>
            <a:r>
              <a:rPr lang="tr-TR" sz="2200" b="1" dirty="0" smtClean="0"/>
              <a:t>    Kasırga durgun bir merkezin çevresinde dev bir girdap gibi döner. </a:t>
            </a:r>
            <a:r>
              <a:rPr lang="tr-TR" sz="2200" b="1" dirty="0" err="1" smtClean="0"/>
              <a:t>Kasıgalar</a:t>
            </a:r>
            <a:r>
              <a:rPr lang="tr-TR" sz="2200" b="1" dirty="0" smtClean="0"/>
              <a:t>, hortumlara göre çok daha geniş alanlara yayılır, daha uzun ömürlü ve daha bölgesel olup yavaş hareket ederler. Yıkıcıdırlar.</a:t>
            </a:r>
            <a:br>
              <a:rPr lang="tr-TR" sz="2200" b="1" dirty="0" smtClean="0"/>
            </a:br>
            <a:r>
              <a:rPr lang="tr-TR" sz="2200" b="1" dirty="0" smtClean="0">
                <a:solidFill>
                  <a:srgbClr val="FF0000"/>
                </a:solidFill>
              </a:rPr>
              <a:t>Kasırganın gözü</a:t>
            </a:r>
            <a:r>
              <a:rPr lang="tr-TR" sz="2200" b="1" dirty="0" smtClean="0"/>
              <a:t>: Kasırganın merkezindeki genişliği 30–40 km`</a:t>
            </a:r>
            <a:r>
              <a:rPr lang="tr-TR" sz="2200" b="1" dirty="0" err="1" smtClean="0"/>
              <a:t>yi</a:t>
            </a:r>
            <a:r>
              <a:rPr lang="tr-TR" sz="2200" b="1" dirty="0" smtClean="0"/>
              <a:t> bulan hava sütunudur. Burada hava basıncı düşüktür ve rüzgârın hızı azdır.</a:t>
            </a:r>
            <a:br>
              <a:rPr lang="tr-TR" sz="2200" b="1" dirty="0" smtClean="0"/>
            </a:br>
            <a:endParaRPr lang="tr-TR" sz="2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548680"/>
            <a:ext cx="7848872" cy="5976664"/>
          </a:xfrm>
        </p:spPr>
        <p:txBody>
          <a:bodyPr>
            <a:noAutofit/>
          </a:bodyPr>
          <a:lstStyle/>
          <a:p>
            <a:pPr>
              <a:buNone/>
            </a:pPr>
            <a:r>
              <a:rPr lang="tr-TR" sz="2800" b="1" dirty="0" smtClean="0">
                <a:solidFill>
                  <a:srgbClr val="FF0000"/>
                </a:solidFill>
              </a:rPr>
              <a:t>İKLİM: </a:t>
            </a:r>
          </a:p>
          <a:p>
            <a:pPr>
              <a:buNone/>
            </a:pPr>
            <a:r>
              <a:rPr lang="tr-TR" sz="2800" b="1" dirty="0">
                <a:solidFill>
                  <a:srgbClr val="FF0000"/>
                </a:solidFill>
              </a:rPr>
              <a:t> </a:t>
            </a:r>
            <a:r>
              <a:rPr lang="tr-TR" sz="2800" b="1" dirty="0" smtClean="0">
                <a:solidFill>
                  <a:srgbClr val="FF0000"/>
                </a:solidFill>
              </a:rPr>
              <a:t>   </a:t>
            </a:r>
            <a:r>
              <a:rPr lang="tr-TR" sz="2400" b="1" dirty="0" smtClean="0"/>
              <a:t>İklim ve hava olayları birbirini yakından ilgilendiren olaylardır. </a:t>
            </a:r>
          </a:p>
          <a:p>
            <a:pPr>
              <a:buNone/>
            </a:pPr>
            <a:r>
              <a:rPr lang="tr-TR" sz="2400" b="1" dirty="0" smtClean="0"/>
              <a:t>		Kara-deniz, deniz-hava etkileşimleri; volkanik gazlar, insan faaliyetleri, arazi kullanımı, Güneş`ten gelen ve yansıyan ışınlar gibi etkenler iklimin temel elemanlarıdır. Bu elemanların atmosfer üzerinde; uzun süreler sonunda oluşan etkileri Dünya`daki </a:t>
            </a:r>
            <a:r>
              <a:rPr lang="tr-TR" sz="2400" b="1" dirty="0" smtClean="0">
                <a:solidFill>
                  <a:srgbClr val="FF0000"/>
                </a:solidFill>
              </a:rPr>
              <a:t>iklim tiplerini </a:t>
            </a:r>
            <a:r>
              <a:rPr lang="tr-TR" sz="2400" b="1" dirty="0" smtClean="0"/>
              <a:t>meydana getirirken kısa süreler sonunda oluşan etkileri de atmosferdeki  </a:t>
            </a:r>
            <a:r>
              <a:rPr lang="tr-TR" sz="2400" b="1" dirty="0" smtClean="0">
                <a:solidFill>
                  <a:srgbClr val="FF0000"/>
                </a:solidFill>
              </a:rPr>
              <a:t>hava olaylarını </a:t>
            </a:r>
            <a:r>
              <a:rPr lang="tr-TR" sz="2400" b="1" dirty="0" smtClean="0"/>
              <a:t>meydana getirir.</a:t>
            </a:r>
          </a:p>
          <a:p>
            <a:pPr>
              <a:buNone/>
            </a:pPr>
            <a:r>
              <a:rPr lang="tr-TR" sz="2800" b="1" dirty="0" smtClean="0"/>
              <a:t>            Dünya`da Birbirinden farklı bir çok iklim bulunmaktadır. Dünya‘</a:t>
            </a:r>
            <a:r>
              <a:rPr lang="tr-TR" sz="2800" b="1" dirty="0" err="1" smtClean="0"/>
              <a:t>nın</a:t>
            </a:r>
            <a:r>
              <a:rPr lang="tr-TR" sz="2800" b="1" dirty="0" smtClean="0"/>
              <a:t> oluşumundan bu yana iklimler aynı kalmamış zamanla değişimlere uğramıştır.</a:t>
            </a:r>
            <a:endParaRPr lang="tr-TR"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3000"/>
                                        <p:tgtEl>
                                          <p:spTgt spid="3">
                                            <p:txEl>
                                              <p:pRg st="1" end="1"/>
                                            </p:txEl>
                                          </p:spTgt>
                                        </p:tgtEl>
                                      </p:cBhvr>
                                    </p:animEffect>
                                  </p:childTnLst>
                                </p:cTn>
                              </p:par>
                            </p:childTnLst>
                          </p:cTn>
                        </p:par>
                        <p:par>
                          <p:cTn id="12" fill="hold">
                            <p:stCondLst>
                              <p:cond delay="6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3000"/>
                                        <p:tgtEl>
                                          <p:spTgt spid="3">
                                            <p:txEl>
                                              <p:pRg st="2" end="2"/>
                                            </p:txEl>
                                          </p:spTgt>
                                        </p:tgtEl>
                                      </p:cBhvr>
                                    </p:animEffect>
                                  </p:childTnLst>
                                </p:cTn>
                              </p:par>
                            </p:childTnLst>
                          </p:cTn>
                        </p:par>
                        <p:par>
                          <p:cTn id="16" fill="hold">
                            <p:stCondLst>
                              <p:cond delay="90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Image result for Åeytan kulesi hortum"/>
          <p:cNvPicPr>
            <a:picLocks noChangeAspect="1" noChangeArrowheads="1"/>
          </p:cNvPicPr>
          <p:nvPr/>
        </p:nvPicPr>
        <p:blipFill>
          <a:blip r:embed="rId2" cstate="print"/>
          <a:srcRect/>
          <a:stretch>
            <a:fillRect/>
          </a:stretch>
        </p:blipFill>
        <p:spPr bwMode="auto">
          <a:xfrm>
            <a:off x="1" y="0"/>
            <a:ext cx="9211702" cy="6858000"/>
          </a:xfrm>
          <a:prstGeom prst="rect">
            <a:avLst/>
          </a:prstGeom>
          <a:noFill/>
        </p:spPr>
      </p:pic>
      <p:sp>
        <p:nvSpPr>
          <p:cNvPr id="6" name="5 Metin kutusu"/>
          <p:cNvSpPr txBox="1"/>
          <p:nvPr/>
        </p:nvSpPr>
        <p:spPr>
          <a:xfrm>
            <a:off x="467544" y="3861048"/>
            <a:ext cx="3240360" cy="707886"/>
          </a:xfrm>
          <a:prstGeom prst="rect">
            <a:avLst/>
          </a:prstGeom>
          <a:noFill/>
        </p:spPr>
        <p:txBody>
          <a:bodyPr wrap="square" rtlCol="0">
            <a:spAutoFit/>
          </a:bodyPr>
          <a:lstStyle/>
          <a:p>
            <a:r>
              <a:rPr lang="tr-TR" sz="4000" b="1" dirty="0" smtClean="0">
                <a:solidFill>
                  <a:srgbClr val="FF0000"/>
                </a:solidFill>
              </a:rPr>
              <a:t>Şeytan kulesi</a:t>
            </a:r>
            <a:endParaRPr lang="tr-TR" sz="40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elated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etin kutusu"/>
          <p:cNvSpPr txBox="1"/>
          <p:nvPr/>
        </p:nvSpPr>
        <p:spPr>
          <a:xfrm>
            <a:off x="3995936" y="4068361"/>
            <a:ext cx="3240360" cy="769441"/>
          </a:xfrm>
          <a:prstGeom prst="rect">
            <a:avLst/>
          </a:prstGeom>
          <a:noFill/>
        </p:spPr>
        <p:txBody>
          <a:bodyPr wrap="square" rtlCol="0">
            <a:spAutoFit/>
          </a:bodyPr>
          <a:lstStyle/>
          <a:p>
            <a:r>
              <a:rPr lang="tr-TR" sz="4400" b="1" dirty="0" smtClean="0">
                <a:solidFill>
                  <a:srgbClr val="FF0000"/>
                </a:solidFill>
              </a:rPr>
              <a:t>Hortum</a:t>
            </a:r>
            <a:endParaRPr lang="tr-TR" sz="44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Related image"/>
          <p:cNvPicPr>
            <a:picLocks noChangeAspect="1" noChangeArrowheads="1"/>
          </p:cNvPicPr>
          <p:nvPr/>
        </p:nvPicPr>
        <p:blipFill>
          <a:blip r:embed="rId2" cstate="print"/>
          <a:srcRect/>
          <a:stretch>
            <a:fillRect/>
          </a:stretch>
        </p:blipFill>
        <p:spPr bwMode="auto">
          <a:xfrm>
            <a:off x="0" y="0"/>
            <a:ext cx="10332640" cy="7315683"/>
          </a:xfrm>
          <a:prstGeom prst="rect">
            <a:avLst/>
          </a:prstGeom>
          <a:noFill/>
        </p:spPr>
      </p:pic>
      <p:pic>
        <p:nvPicPr>
          <p:cNvPr id="39944" name="Picture 8" descr="Related image"/>
          <p:cNvPicPr>
            <a:picLocks noChangeAspect="1" noChangeArrowheads="1"/>
          </p:cNvPicPr>
          <p:nvPr/>
        </p:nvPicPr>
        <p:blipFill>
          <a:blip r:embed="rId3" cstate="print"/>
          <a:srcRect/>
          <a:stretch>
            <a:fillRect/>
          </a:stretch>
        </p:blipFill>
        <p:spPr bwMode="auto">
          <a:xfrm>
            <a:off x="0" y="0"/>
            <a:ext cx="9144000" cy="4057650"/>
          </a:xfrm>
          <a:prstGeom prst="rect">
            <a:avLst/>
          </a:prstGeom>
          <a:noFill/>
        </p:spPr>
      </p:pic>
      <p:pic>
        <p:nvPicPr>
          <p:cNvPr id="39938" name="Picture 2" descr="Image result for KasÄ±rga"/>
          <p:cNvPicPr>
            <a:picLocks noChangeAspect="1" noChangeArrowheads="1"/>
          </p:cNvPicPr>
          <p:nvPr/>
        </p:nvPicPr>
        <p:blipFill>
          <a:blip r:embed="rId4" cstate="print"/>
          <a:srcRect/>
          <a:stretch>
            <a:fillRect/>
          </a:stretch>
        </p:blipFill>
        <p:spPr bwMode="auto">
          <a:xfrm>
            <a:off x="0" y="3861048"/>
            <a:ext cx="9144000" cy="3456384"/>
          </a:xfrm>
          <a:prstGeom prst="rect">
            <a:avLst/>
          </a:prstGeom>
          <a:noFill/>
        </p:spPr>
      </p:pic>
      <p:pic>
        <p:nvPicPr>
          <p:cNvPr id="39946" name="Picture 10" descr="Related image"/>
          <p:cNvPicPr>
            <a:picLocks noChangeAspect="1" noChangeArrowheads="1"/>
          </p:cNvPicPr>
          <p:nvPr/>
        </p:nvPicPr>
        <p:blipFill>
          <a:blip r:embed="rId5" cstate="print"/>
          <a:srcRect/>
          <a:stretch>
            <a:fillRect/>
          </a:stretch>
        </p:blipFill>
        <p:spPr bwMode="auto">
          <a:xfrm>
            <a:off x="0" y="0"/>
            <a:ext cx="9144000" cy="7246641"/>
          </a:xfrm>
          <a:prstGeom prst="rect">
            <a:avLst/>
          </a:prstGeom>
          <a:noFill/>
        </p:spPr>
      </p:pic>
      <p:sp>
        <p:nvSpPr>
          <p:cNvPr id="7" name="6 Metin kutusu"/>
          <p:cNvSpPr txBox="1"/>
          <p:nvPr/>
        </p:nvSpPr>
        <p:spPr>
          <a:xfrm>
            <a:off x="467544" y="3861048"/>
            <a:ext cx="3240360" cy="830997"/>
          </a:xfrm>
          <a:prstGeom prst="rect">
            <a:avLst/>
          </a:prstGeom>
          <a:noFill/>
        </p:spPr>
        <p:txBody>
          <a:bodyPr wrap="square" rtlCol="0">
            <a:spAutoFit/>
          </a:bodyPr>
          <a:lstStyle/>
          <a:p>
            <a:r>
              <a:rPr lang="tr-TR" sz="4800" b="1" dirty="0" smtClean="0">
                <a:solidFill>
                  <a:srgbClr val="FF0000"/>
                </a:solidFill>
              </a:rPr>
              <a:t>Kasırga</a:t>
            </a:r>
            <a:endParaRPr lang="tr-TR"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diamond(out)">
                                      <p:cBhvr>
                                        <p:cTn id="7" dur="2000"/>
                                        <p:tgtEl>
                                          <p:spTgt spid="3994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Bottom)">
                                      <p:cBhvr>
                                        <p:cTn id="11" dur="500"/>
                                        <p:tgtEl>
                                          <p:spTgt spid="7"/>
                                        </p:tgtEl>
                                      </p:cBhvr>
                                    </p:animEffect>
                                  </p:childTnLst>
                                </p:cTn>
                              </p:par>
                            </p:childTnLst>
                          </p:cTn>
                        </p:par>
                        <p:par>
                          <p:cTn id="12" fill="hold">
                            <p:stCondLst>
                              <p:cond delay="2500"/>
                            </p:stCondLst>
                            <p:childTnLst>
                              <p:par>
                                <p:cTn id="13" presetID="51" presetClass="entr" presetSubtype="0" fill="hold" nodeType="afterEffect">
                                  <p:stCondLst>
                                    <p:cond delay="0"/>
                                  </p:stCondLst>
                                  <p:childTnLst>
                                    <p:set>
                                      <p:cBhvr>
                                        <p:cTn id="14" dur="1" fill="hold">
                                          <p:stCondLst>
                                            <p:cond delay="0"/>
                                          </p:stCondLst>
                                        </p:cTn>
                                        <p:tgtEl>
                                          <p:spTgt spid="39944"/>
                                        </p:tgtEl>
                                        <p:attrNameLst>
                                          <p:attrName>style.visibility</p:attrName>
                                        </p:attrNameLst>
                                      </p:cBhvr>
                                      <p:to>
                                        <p:strVal val="visible"/>
                                      </p:to>
                                    </p:set>
                                    <p:animEffect transition="in" filter="fade">
                                      <p:cBhvr>
                                        <p:cTn id="15" dur="770" decel="100000"/>
                                        <p:tgtEl>
                                          <p:spTgt spid="39944"/>
                                        </p:tgtEl>
                                      </p:cBhvr>
                                    </p:animEffect>
                                    <p:animScale>
                                      <p:cBhvr>
                                        <p:cTn id="16" dur="770" decel="100000"/>
                                        <p:tgtEl>
                                          <p:spTgt spid="39944"/>
                                        </p:tgtEl>
                                      </p:cBhvr>
                                      <p:from x="10000" y="10000"/>
                                      <p:to x="200000" y="450000"/>
                                    </p:animScale>
                                    <p:animScale>
                                      <p:cBhvr>
                                        <p:cTn id="17" dur="1230" accel="100000" fill="hold">
                                          <p:stCondLst>
                                            <p:cond delay="770"/>
                                          </p:stCondLst>
                                        </p:cTn>
                                        <p:tgtEl>
                                          <p:spTgt spid="39944"/>
                                        </p:tgtEl>
                                      </p:cBhvr>
                                      <p:from x="200000" y="450000"/>
                                      <p:to x="100000" y="100000"/>
                                    </p:animScale>
                                    <p:set>
                                      <p:cBhvr>
                                        <p:cTn id="18" dur="770" fill="hold"/>
                                        <p:tgtEl>
                                          <p:spTgt spid="39944"/>
                                        </p:tgtEl>
                                        <p:attrNameLst>
                                          <p:attrName>ppt_x</p:attrName>
                                        </p:attrNameLst>
                                      </p:cBhvr>
                                      <p:to>
                                        <p:strVal val="(0.5)"/>
                                      </p:to>
                                    </p:set>
                                    <p:anim from="(0.5)" to="(#ppt_x)" calcmode="lin" valueType="num">
                                      <p:cBhvr>
                                        <p:cTn id="19" dur="1230" accel="100000" fill="hold">
                                          <p:stCondLst>
                                            <p:cond delay="770"/>
                                          </p:stCondLst>
                                        </p:cTn>
                                        <p:tgtEl>
                                          <p:spTgt spid="39944"/>
                                        </p:tgtEl>
                                        <p:attrNameLst>
                                          <p:attrName>ppt_x</p:attrName>
                                        </p:attrNameLst>
                                      </p:cBhvr>
                                    </p:anim>
                                    <p:set>
                                      <p:cBhvr>
                                        <p:cTn id="20" dur="770" fill="hold"/>
                                        <p:tgtEl>
                                          <p:spTgt spid="39944"/>
                                        </p:tgtEl>
                                        <p:attrNameLst>
                                          <p:attrName>ppt_y</p:attrName>
                                        </p:attrNameLst>
                                      </p:cBhvr>
                                      <p:to>
                                        <p:strVal val="(#ppt_y+0.4)"/>
                                      </p:to>
                                    </p:set>
                                    <p:anim from="(#ppt_y+0.4)" to="(#ppt_y)" calcmode="lin" valueType="num">
                                      <p:cBhvr>
                                        <p:cTn id="21" dur="1230" accel="100000" fill="hold">
                                          <p:stCondLst>
                                            <p:cond delay="770"/>
                                          </p:stCondLst>
                                        </p:cTn>
                                        <p:tgtEl>
                                          <p:spTgt spid="39944"/>
                                        </p:tgtEl>
                                        <p:attrNameLst>
                                          <p:attrName>ppt_y</p:attrName>
                                        </p:attrNameLst>
                                      </p:cBhvr>
                                    </p:anim>
                                  </p:childTnLst>
                                </p:cTn>
                              </p:par>
                            </p:childTnLst>
                          </p:cTn>
                        </p:par>
                        <p:par>
                          <p:cTn id="22" fill="hold">
                            <p:stCondLst>
                              <p:cond delay="4500"/>
                            </p:stCondLst>
                            <p:childTnLst>
                              <p:par>
                                <p:cTn id="23" presetID="51" presetClass="entr" presetSubtype="0" fill="hold" nodeType="afterEffect">
                                  <p:stCondLst>
                                    <p:cond delay="0"/>
                                  </p:stCondLst>
                                  <p:childTnLst>
                                    <p:set>
                                      <p:cBhvr>
                                        <p:cTn id="24" dur="1" fill="hold">
                                          <p:stCondLst>
                                            <p:cond delay="0"/>
                                          </p:stCondLst>
                                        </p:cTn>
                                        <p:tgtEl>
                                          <p:spTgt spid="39938"/>
                                        </p:tgtEl>
                                        <p:attrNameLst>
                                          <p:attrName>style.visibility</p:attrName>
                                        </p:attrNameLst>
                                      </p:cBhvr>
                                      <p:to>
                                        <p:strVal val="visible"/>
                                      </p:to>
                                    </p:set>
                                    <p:animEffect transition="in" filter="fade">
                                      <p:cBhvr>
                                        <p:cTn id="25" dur="770" decel="100000"/>
                                        <p:tgtEl>
                                          <p:spTgt spid="39938"/>
                                        </p:tgtEl>
                                      </p:cBhvr>
                                    </p:animEffect>
                                    <p:animScale>
                                      <p:cBhvr>
                                        <p:cTn id="26" dur="770" decel="100000"/>
                                        <p:tgtEl>
                                          <p:spTgt spid="39938"/>
                                        </p:tgtEl>
                                      </p:cBhvr>
                                      <p:from x="10000" y="10000"/>
                                      <p:to x="200000" y="450000"/>
                                    </p:animScale>
                                    <p:animScale>
                                      <p:cBhvr>
                                        <p:cTn id="27" dur="1230" accel="100000" fill="hold">
                                          <p:stCondLst>
                                            <p:cond delay="770"/>
                                          </p:stCondLst>
                                        </p:cTn>
                                        <p:tgtEl>
                                          <p:spTgt spid="39938"/>
                                        </p:tgtEl>
                                      </p:cBhvr>
                                      <p:from x="200000" y="450000"/>
                                      <p:to x="100000" y="100000"/>
                                    </p:animScale>
                                    <p:set>
                                      <p:cBhvr>
                                        <p:cTn id="28" dur="770" fill="hold"/>
                                        <p:tgtEl>
                                          <p:spTgt spid="39938"/>
                                        </p:tgtEl>
                                        <p:attrNameLst>
                                          <p:attrName>ppt_x</p:attrName>
                                        </p:attrNameLst>
                                      </p:cBhvr>
                                      <p:to>
                                        <p:strVal val="(0.5)"/>
                                      </p:to>
                                    </p:set>
                                    <p:anim from="(0.5)" to="(#ppt_x)" calcmode="lin" valueType="num">
                                      <p:cBhvr>
                                        <p:cTn id="29" dur="1230" accel="100000" fill="hold">
                                          <p:stCondLst>
                                            <p:cond delay="770"/>
                                          </p:stCondLst>
                                        </p:cTn>
                                        <p:tgtEl>
                                          <p:spTgt spid="39938"/>
                                        </p:tgtEl>
                                        <p:attrNameLst>
                                          <p:attrName>ppt_x</p:attrName>
                                        </p:attrNameLst>
                                      </p:cBhvr>
                                    </p:anim>
                                    <p:set>
                                      <p:cBhvr>
                                        <p:cTn id="30" dur="770" fill="hold"/>
                                        <p:tgtEl>
                                          <p:spTgt spid="39938"/>
                                        </p:tgtEl>
                                        <p:attrNameLst>
                                          <p:attrName>ppt_y</p:attrName>
                                        </p:attrNameLst>
                                      </p:cBhvr>
                                      <p:to>
                                        <p:strVal val="(#ppt_y+0.4)"/>
                                      </p:to>
                                    </p:set>
                                    <p:anim from="(#ppt_y+0.4)" to="(#ppt_y)" calcmode="lin" valueType="num">
                                      <p:cBhvr>
                                        <p:cTn id="31" dur="1230" accel="100000" fill="hold">
                                          <p:stCondLst>
                                            <p:cond delay="770"/>
                                          </p:stCondLst>
                                        </p:cTn>
                                        <p:tgtEl>
                                          <p:spTgt spid="39938"/>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8" presetClass="entr" presetSubtype="32" fill="hold" nodeType="clickEffect">
                                  <p:stCondLst>
                                    <p:cond delay="0"/>
                                  </p:stCondLst>
                                  <p:childTnLst>
                                    <p:set>
                                      <p:cBhvr>
                                        <p:cTn id="35" dur="1" fill="hold">
                                          <p:stCondLst>
                                            <p:cond delay="0"/>
                                          </p:stCondLst>
                                        </p:cTn>
                                        <p:tgtEl>
                                          <p:spTgt spid="39946"/>
                                        </p:tgtEl>
                                        <p:attrNameLst>
                                          <p:attrName>style.visibility</p:attrName>
                                        </p:attrNameLst>
                                      </p:cBhvr>
                                      <p:to>
                                        <p:strVal val="visible"/>
                                      </p:to>
                                    </p:set>
                                    <p:animEffect transition="in" filter="diamond(out)">
                                      <p:cBhvr>
                                        <p:cTn id="36" dur="20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0" y="188640"/>
            <a:ext cx="9144000" cy="6669360"/>
          </a:xfrm>
        </p:spPr>
        <p:txBody>
          <a:bodyPr>
            <a:noAutofit/>
          </a:bodyPr>
          <a:lstStyle/>
          <a:p>
            <a:endParaRPr lang="tr-TR" sz="2400" b="1" dirty="0" smtClean="0"/>
          </a:p>
          <a:p>
            <a:pPr>
              <a:buNone/>
            </a:pPr>
            <a:r>
              <a:rPr lang="tr-TR" sz="2400" b="1" dirty="0" smtClean="0"/>
              <a:t>       * Atmosferde meydana gelen </a:t>
            </a:r>
            <a:r>
              <a:rPr lang="tr-TR" sz="2400" b="1" dirty="0" smtClean="0">
                <a:solidFill>
                  <a:srgbClr val="FF0000"/>
                </a:solidFill>
              </a:rPr>
              <a:t>hava olaylarının </a:t>
            </a:r>
            <a:r>
              <a:rPr lang="tr-TR" sz="2400" b="1" dirty="0" smtClean="0"/>
              <a:t>oluşumunu ve değişimini inceleyen bilim dalına </a:t>
            </a:r>
            <a:r>
              <a:rPr lang="tr-TR" sz="2400" b="1" dirty="0" smtClean="0">
                <a:solidFill>
                  <a:srgbClr val="FF0000"/>
                </a:solidFill>
              </a:rPr>
              <a:t>METEOROLOJİ</a:t>
            </a:r>
            <a:r>
              <a:rPr lang="tr-TR" sz="2400" b="1" dirty="0" smtClean="0"/>
              <a:t> denir. </a:t>
            </a:r>
          </a:p>
          <a:p>
            <a:pPr>
              <a:buNone/>
            </a:pPr>
            <a:r>
              <a:rPr lang="tr-TR" sz="2400" b="1" dirty="0" smtClean="0"/>
              <a:t>        * Hava olaylarını inceleyen, bu bilim ile uğraşan bilim insanlarına ise </a:t>
            </a:r>
            <a:r>
              <a:rPr lang="tr-TR" sz="2400" b="1" dirty="0" smtClean="0">
                <a:solidFill>
                  <a:srgbClr val="FF0000"/>
                </a:solidFill>
              </a:rPr>
              <a:t>METEOROLOG </a:t>
            </a:r>
            <a:r>
              <a:rPr lang="tr-TR" sz="2400" b="1" dirty="0" smtClean="0"/>
              <a:t>denir.</a:t>
            </a:r>
          </a:p>
          <a:p>
            <a:pPr>
              <a:buNone/>
            </a:pPr>
            <a:r>
              <a:rPr lang="tr-TR" sz="2400" b="1" dirty="0" smtClean="0"/>
              <a:t>        *Dünya yörüngesine yerleştirilen meteoroloji uyduları atmosferdeki hava hareketlerini gözlemlemektedir. Teknolojik araçlar yardımıyla günümüzde  istasyonlarından ve uydulardan gelen bilgileri toplanarak </a:t>
            </a:r>
            <a:r>
              <a:rPr lang="tr-TR" sz="2400" b="1" u="sng" dirty="0" err="1" smtClean="0">
                <a:solidFill>
                  <a:srgbClr val="002060"/>
                </a:solidFill>
                <a:effectLst>
                  <a:outerShdw blurRad="38100" dist="38100" dir="2700000" algn="tl">
                    <a:srgbClr val="000000">
                      <a:alpha val="43137"/>
                    </a:srgbClr>
                  </a:outerShdw>
                </a:effectLst>
              </a:rPr>
              <a:t>meteroloji</a:t>
            </a:r>
            <a:r>
              <a:rPr lang="tr-TR" sz="2400" b="1" u="sng" dirty="0" smtClean="0">
                <a:solidFill>
                  <a:srgbClr val="002060"/>
                </a:solidFill>
                <a:effectLst>
                  <a:outerShdw blurRad="38100" dist="38100" dir="2700000" algn="tl">
                    <a:srgbClr val="000000">
                      <a:alpha val="43137"/>
                    </a:srgbClr>
                  </a:outerShdw>
                </a:effectLst>
              </a:rPr>
              <a:t> haritaları </a:t>
            </a:r>
            <a:r>
              <a:rPr lang="tr-TR" sz="2400" b="1" dirty="0" smtClean="0"/>
              <a:t>hazırlanır. Buna göre </a:t>
            </a:r>
            <a:r>
              <a:rPr lang="tr-TR" sz="2400" b="1" u="sng" dirty="0" smtClean="0">
                <a:solidFill>
                  <a:srgbClr val="00B050"/>
                </a:solidFill>
                <a:effectLst>
                  <a:outerShdw blurRad="38100" dist="38100" dir="2700000" algn="tl">
                    <a:srgbClr val="000000">
                      <a:alpha val="43137"/>
                    </a:srgbClr>
                  </a:outerShdw>
                </a:effectLst>
              </a:rPr>
              <a:t>hava tahminleri </a:t>
            </a:r>
            <a:r>
              <a:rPr lang="tr-TR" sz="2400" b="1" dirty="0" err="1" smtClean="0"/>
              <a:t>yapırlır</a:t>
            </a:r>
            <a:r>
              <a:rPr lang="tr-TR" sz="2400" b="1" dirty="0" smtClean="0"/>
              <a:t>. Bu istasyonlarda tüm hava olayları incelenir ve buna göre hava tahmin raporları çıkarılır. </a:t>
            </a:r>
          </a:p>
          <a:p>
            <a:pPr>
              <a:buNone/>
            </a:pPr>
            <a:r>
              <a:rPr lang="tr-TR" sz="2400" b="1" dirty="0" smtClean="0"/>
              <a:t>        * Havanın nasıl olacağını bilmek özellikle pilotlar, kaptanlar, balıkçılar ve çiftçiler için oldukça önemlidir. Uzun yola çıkacak sürücüler de yolların durumunu öğrenmek için hava durumunu takip ederler. Bu nedenle doğru hava tahminleri, insanları kötü hava şartlarına karşı uyarır. Böylece can ve mal kaybı önlenebilir.</a:t>
            </a:r>
            <a:br>
              <a:rPr lang="tr-TR" sz="2400" b="1" dirty="0" smtClean="0"/>
            </a:br>
            <a:r>
              <a:rPr lang="tr-TR" sz="2400" b="1" dirty="0" smtClean="0"/>
              <a:t> </a:t>
            </a:r>
          </a:p>
          <a:p>
            <a:endParaRPr lang="tr-T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up)">
                                      <p:cBhvr>
                                        <p:cTn id="7" dur="4000"/>
                                        <p:tgtEl>
                                          <p:spTgt spid="4">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up)">
                                      <p:cBhvr>
                                        <p:cTn id="10" dur="4000"/>
                                        <p:tgtEl>
                                          <p:spTgt spid="4">
                                            <p:txEl>
                                              <p:pRg st="2" end="2"/>
                                            </p:txEl>
                                          </p:spTgt>
                                        </p:tgtEl>
                                      </p:cBhvr>
                                    </p:animEffect>
                                  </p:childTnLst>
                                </p:cTn>
                              </p:par>
                            </p:childTnLst>
                          </p:cTn>
                        </p:par>
                        <p:par>
                          <p:cTn id="11" fill="hold">
                            <p:stCondLst>
                              <p:cond delay="4000"/>
                            </p:stCondLst>
                            <p:childTnLst>
                              <p:par>
                                <p:cTn id="12" presetID="22" presetClass="entr" presetSubtype="1" fill="hold" nodeType="after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wipe(up)">
                                      <p:cBhvr>
                                        <p:cTn id="14" dur="4000"/>
                                        <p:tgtEl>
                                          <p:spTgt spid="4">
                                            <p:txEl>
                                              <p:pRg st="3" end="3"/>
                                            </p:txEl>
                                          </p:spTgt>
                                        </p:tgtEl>
                                      </p:cBhvr>
                                    </p:animEffect>
                                  </p:childTnLst>
                                </p:cTn>
                              </p:par>
                            </p:childTnLst>
                          </p:cTn>
                        </p:par>
                        <p:par>
                          <p:cTn id="15" fill="hold">
                            <p:stCondLst>
                              <p:cond delay="8000"/>
                            </p:stCondLst>
                            <p:childTnLst>
                              <p:par>
                                <p:cTn id="16" presetID="22" presetClass="entr" presetSubtype="1" fill="hold" nodeType="after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up)">
                                      <p:cBhvr>
                                        <p:cTn id="18" dur="4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435280" cy="1143000"/>
          </a:xfrm>
        </p:spPr>
        <p:style>
          <a:lnRef idx="0">
            <a:schemeClr val="accent5"/>
          </a:lnRef>
          <a:fillRef idx="3">
            <a:schemeClr val="accent5"/>
          </a:fillRef>
          <a:effectRef idx="3">
            <a:schemeClr val="accent5"/>
          </a:effectRef>
          <a:fontRef idx="minor">
            <a:schemeClr val="lt1"/>
          </a:fontRef>
        </p:style>
        <p:txBody>
          <a:bodyPr>
            <a:normAutofit/>
          </a:bodyPr>
          <a:lstStyle/>
          <a:p>
            <a:r>
              <a:rPr lang="tr-TR" sz="2800" b="1" dirty="0" smtClean="0"/>
              <a:t>HAVA OLAYLARININ YERYÜZÜ ŞEKİLLERİNE ETKİSİ</a:t>
            </a:r>
            <a:endParaRPr lang="tr-TR" sz="2800" b="1" dirty="0"/>
          </a:p>
        </p:txBody>
      </p:sp>
      <p:sp>
        <p:nvSpPr>
          <p:cNvPr id="3" name="2 İçerik Yer Tutucusu"/>
          <p:cNvSpPr>
            <a:spLocks noGrp="1"/>
          </p:cNvSpPr>
          <p:nvPr>
            <p:ph idx="1"/>
          </p:nvPr>
        </p:nvSpPr>
        <p:spPr>
          <a:xfrm>
            <a:off x="-144016" y="1124744"/>
            <a:ext cx="9396536" cy="5400600"/>
          </a:xfrm>
        </p:spPr>
        <p:txBody>
          <a:bodyPr>
            <a:noAutofit/>
          </a:bodyPr>
          <a:lstStyle/>
          <a:p>
            <a:pPr>
              <a:buNone/>
            </a:pPr>
            <a:r>
              <a:rPr lang="tr-TR" sz="2400" b="1" dirty="0" smtClean="0"/>
              <a:t> 		Sıcaklık farkı, rüzgârlar ve yağışlar yeryüzü şekillerinin</a:t>
            </a:r>
          </a:p>
          <a:p>
            <a:pPr>
              <a:buNone/>
            </a:pPr>
            <a:r>
              <a:rPr lang="tr-TR" sz="2400" b="1" dirty="0" smtClean="0"/>
              <a:t>	 </a:t>
            </a:r>
            <a:r>
              <a:rPr lang="tr-TR" sz="2400" b="1" dirty="0" smtClean="0"/>
              <a:t>oluşumunda ve değişiminde etkili </a:t>
            </a:r>
            <a:r>
              <a:rPr lang="tr-TR" sz="2400" b="1" dirty="0" smtClean="0"/>
              <a:t>olaylardır.</a:t>
            </a:r>
            <a:br>
              <a:rPr lang="tr-TR" sz="2400" b="1" dirty="0" smtClean="0"/>
            </a:br>
            <a:r>
              <a:rPr lang="tr-TR" sz="2400" b="1" dirty="0" smtClean="0">
                <a:solidFill>
                  <a:srgbClr val="FF0000"/>
                </a:solidFill>
              </a:rPr>
              <a:t>* Rüzgârlar</a:t>
            </a:r>
            <a:r>
              <a:rPr lang="tr-TR" sz="2400" b="1" dirty="0" smtClean="0"/>
              <a:t>: Kil, kum ve toz gibi parçacıkları havada taşırken bazen daha büyük kaya parçalarının birkaç santimetre hareket ettirerek yeryüzü şekillerini değiştirmektedir. Çöllerde ve deniz kıyılarında rüzgâr tarafından taşınan kum; kayaların ve çalılıkların etrafında birikip gelişmeye devam ederek zamanla </a:t>
            </a:r>
            <a:r>
              <a:rPr lang="tr-TR" sz="2400" b="1" dirty="0" smtClean="0">
                <a:solidFill>
                  <a:srgbClr val="FF0000"/>
                </a:solidFill>
              </a:rPr>
              <a:t>kumulları </a:t>
            </a:r>
            <a:r>
              <a:rPr lang="tr-TR" sz="2400" b="1" dirty="0" smtClean="0"/>
              <a:t>oluşturmaktadır. Rüzgârla gelen parçacıklar geniş kayalara çarpınca zımpara etkisi yaparak kayaların yüzeyini bazen törpüleyip parlatırken bazen de</a:t>
            </a:r>
          </a:p>
          <a:p>
            <a:pPr>
              <a:buNone/>
            </a:pPr>
            <a:r>
              <a:rPr lang="tr-TR" sz="2400" b="1" dirty="0" smtClean="0"/>
              <a:t>	parçalanmasına sebep olur. </a:t>
            </a:r>
            <a:br>
              <a:rPr lang="tr-TR" sz="2400" b="1" dirty="0" smtClean="0"/>
            </a:br>
            <a:r>
              <a:rPr lang="tr-TR" sz="2400" b="1" dirty="0" smtClean="0">
                <a:solidFill>
                  <a:srgbClr val="FF0000"/>
                </a:solidFill>
              </a:rPr>
              <a:t>* Sıcaklık farkı: </a:t>
            </a:r>
            <a:r>
              <a:rPr lang="tr-TR" sz="2400" b="1" dirty="0" smtClean="0"/>
              <a:t>Gündüzleri sıcaklığın etkisiyle genleşen kayalar, geceleri havanın soğumasıyla büzülür. Bu durumun sürekli</a:t>
            </a:r>
          </a:p>
          <a:p>
            <a:pPr>
              <a:buNone/>
            </a:pPr>
            <a:r>
              <a:rPr lang="tr-TR" sz="2400" b="1" dirty="0" smtClean="0"/>
              <a:t>	tekrarlanması ile kayalarda parçalanmalar ve çatlamalar meydana</a:t>
            </a:r>
          </a:p>
          <a:p>
            <a:pPr>
              <a:buNone/>
            </a:pPr>
            <a:r>
              <a:rPr lang="tr-TR" sz="2400" b="1" dirty="0" smtClean="0"/>
              <a:t>	gelir.Çok uzun yıllar süren bu değişimler toprak oluşumunda etkilidir.</a:t>
            </a:r>
            <a:br>
              <a:rPr lang="tr-TR" sz="2400" b="1" dirty="0" smtClean="0"/>
            </a:br>
            <a:endParaRPr lang="tr-T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childTnLst>
                          </p:cTn>
                        </p:par>
                        <p:par>
                          <p:cTn id="16" fill="hold">
                            <p:stCondLst>
                              <p:cond delay="4500"/>
                            </p:stCondLst>
                            <p:childTnLst>
                              <p:par>
                                <p:cTn id="17" presetID="22" presetClass="entr" presetSubtype="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2000"/>
                                        <p:tgtEl>
                                          <p:spTgt spid="3">
                                            <p:txEl>
                                              <p:pRg st="2" end="2"/>
                                            </p:txEl>
                                          </p:spTgt>
                                        </p:tgtEl>
                                      </p:cBhvr>
                                    </p:animEffect>
                                  </p:childTnLst>
                                </p:cTn>
                              </p:par>
                            </p:childTnLst>
                          </p:cTn>
                        </p:par>
                        <p:par>
                          <p:cTn id="20" fill="hold">
                            <p:stCondLst>
                              <p:cond delay="6500"/>
                            </p:stCondLst>
                            <p:childTnLst>
                              <p:par>
                                <p:cTn id="21" presetID="22" presetClass="entr" presetSubtype="1"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2000"/>
                                        <p:tgtEl>
                                          <p:spTgt spid="3">
                                            <p:txEl>
                                              <p:pRg st="3" end="3"/>
                                            </p:txEl>
                                          </p:spTgt>
                                        </p:tgtEl>
                                      </p:cBhvr>
                                    </p:animEffect>
                                  </p:childTnLst>
                                </p:cTn>
                              </p:par>
                            </p:childTnLst>
                          </p:cTn>
                        </p:par>
                        <p:par>
                          <p:cTn id="24" fill="hold">
                            <p:stCondLst>
                              <p:cond delay="8500"/>
                            </p:stCondLst>
                            <p:childTnLst>
                              <p:par>
                                <p:cTn id="25" presetID="22" presetClass="entr" presetSubtype="1"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Image result for Buzul vadisi"/>
          <p:cNvPicPr>
            <a:picLocks noChangeAspect="1" noChangeArrowheads="1"/>
          </p:cNvPicPr>
          <p:nvPr/>
        </p:nvPicPr>
        <p:blipFill>
          <a:blip r:embed="rId2" cstate="print"/>
          <a:srcRect/>
          <a:stretch>
            <a:fillRect/>
          </a:stretch>
        </p:blipFill>
        <p:spPr bwMode="auto">
          <a:xfrm>
            <a:off x="2915816" y="4941168"/>
            <a:ext cx="3096344" cy="1916832"/>
          </a:xfrm>
          <a:prstGeom prst="rect">
            <a:avLst/>
          </a:prstGeom>
          <a:noFill/>
        </p:spPr>
      </p:pic>
      <p:pic>
        <p:nvPicPr>
          <p:cNvPr id="3074" name="Picture 2" descr="Image result for Kumullar"/>
          <p:cNvPicPr>
            <a:picLocks noChangeAspect="1" noChangeArrowheads="1"/>
          </p:cNvPicPr>
          <p:nvPr/>
        </p:nvPicPr>
        <p:blipFill>
          <a:blip r:embed="rId3" cstate="print"/>
          <a:srcRect/>
          <a:stretch>
            <a:fillRect/>
          </a:stretch>
        </p:blipFill>
        <p:spPr bwMode="auto">
          <a:xfrm>
            <a:off x="6048671" y="1268760"/>
            <a:ext cx="3095329" cy="2321497"/>
          </a:xfrm>
          <a:prstGeom prst="rect">
            <a:avLst/>
          </a:prstGeom>
          <a:noFill/>
        </p:spPr>
      </p:pic>
      <p:pic>
        <p:nvPicPr>
          <p:cNvPr id="3078" name="Picture 6" descr="Related image"/>
          <p:cNvPicPr>
            <a:picLocks noChangeAspect="1" noChangeArrowheads="1"/>
          </p:cNvPicPr>
          <p:nvPr/>
        </p:nvPicPr>
        <p:blipFill>
          <a:blip r:embed="rId4" cstate="print"/>
          <a:srcRect/>
          <a:stretch>
            <a:fillRect/>
          </a:stretch>
        </p:blipFill>
        <p:spPr bwMode="auto">
          <a:xfrm>
            <a:off x="2627784" y="1628800"/>
            <a:ext cx="3487316" cy="2132856"/>
          </a:xfrm>
          <a:prstGeom prst="rect">
            <a:avLst/>
          </a:prstGeom>
          <a:noFill/>
        </p:spPr>
      </p:pic>
      <p:pic>
        <p:nvPicPr>
          <p:cNvPr id="3080" name="Picture 8" descr="Image result for MaÄaralar"/>
          <p:cNvPicPr>
            <a:picLocks noChangeAspect="1" noChangeArrowheads="1"/>
          </p:cNvPicPr>
          <p:nvPr/>
        </p:nvPicPr>
        <p:blipFill>
          <a:blip r:embed="rId5" cstate="print"/>
          <a:srcRect/>
          <a:stretch>
            <a:fillRect/>
          </a:stretch>
        </p:blipFill>
        <p:spPr bwMode="auto">
          <a:xfrm>
            <a:off x="5937828" y="3068960"/>
            <a:ext cx="3206172" cy="2134395"/>
          </a:xfrm>
          <a:prstGeom prst="rect">
            <a:avLst/>
          </a:prstGeom>
          <a:noFill/>
        </p:spPr>
      </p:pic>
      <p:pic>
        <p:nvPicPr>
          <p:cNvPr id="3076" name="Picture 4" descr="Image result for Kumullar"/>
          <p:cNvPicPr>
            <a:picLocks noChangeAspect="1" noChangeArrowheads="1"/>
          </p:cNvPicPr>
          <p:nvPr/>
        </p:nvPicPr>
        <p:blipFill>
          <a:blip r:embed="rId6" cstate="print"/>
          <a:srcRect/>
          <a:stretch>
            <a:fillRect/>
          </a:stretch>
        </p:blipFill>
        <p:spPr bwMode="auto">
          <a:xfrm>
            <a:off x="2483768" y="3356992"/>
            <a:ext cx="3600400" cy="1656184"/>
          </a:xfrm>
          <a:prstGeom prst="rect">
            <a:avLst/>
          </a:prstGeom>
          <a:noFill/>
        </p:spPr>
      </p:pic>
      <p:sp>
        <p:nvSpPr>
          <p:cNvPr id="4" name="3 İçerik Yer Tutucusu"/>
          <p:cNvSpPr>
            <a:spLocks noGrp="1"/>
          </p:cNvSpPr>
          <p:nvPr>
            <p:ph idx="1"/>
          </p:nvPr>
        </p:nvSpPr>
        <p:spPr>
          <a:xfrm>
            <a:off x="395536" y="332656"/>
            <a:ext cx="8229600" cy="6525344"/>
          </a:xfrm>
        </p:spPr>
        <p:txBody>
          <a:bodyPr>
            <a:normAutofit fontScale="77500" lnSpcReduction="20000"/>
          </a:bodyPr>
          <a:lstStyle/>
          <a:p>
            <a:pPr>
              <a:buNone/>
            </a:pPr>
            <a:r>
              <a:rPr lang="tr-TR" dirty="0" smtClean="0">
                <a:solidFill>
                  <a:srgbClr val="FF0000"/>
                </a:solidFill>
              </a:rPr>
              <a:t>* </a:t>
            </a:r>
            <a:r>
              <a:rPr lang="tr-TR" sz="3600" b="1" dirty="0" smtClean="0">
                <a:solidFill>
                  <a:srgbClr val="FF0000"/>
                </a:solidFill>
              </a:rPr>
              <a:t>Yağışlar: </a:t>
            </a:r>
            <a:r>
              <a:rPr lang="tr-TR" dirty="0" smtClean="0"/>
              <a:t>Yağmur,kar ve dolu sonucunda kayalarda ve toprakta aşınmalar oluşur. Yağmur ve sel olayı ile yumuşak toprak taşınır. Çeşitli yeryüzü şekilleri oluşur.</a:t>
            </a:r>
          </a:p>
          <a:p>
            <a:pPr>
              <a:buNone/>
            </a:pPr>
            <a:r>
              <a:rPr lang="tr-TR" b="1" u="sng" dirty="0" smtClean="0">
                <a:solidFill>
                  <a:srgbClr val="FF0000"/>
                </a:solidFill>
              </a:rPr>
              <a:t>Yeryüzü şekillerine Örnekler:</a:t>
            </a:r>
          </a:p>
          <a:p>
            <a:pPr>
              <a:buNone/>
            </a:pPr>
            <a:r>
              <a:rPr lang="tr-TR" b="1" dirty="0" smtClean="0">
                <a:solidFill>
                  <a:srgbClr val="FF0000"/>
                </a:solidFill>
              </a:rPr>
              <a:t>  Kumullar</a:t>
            </a:r>
          </a:p>
          <a:p>
            <a:pPr>
              <a:buNone/>
            </a:pPr>
            <a:endParaRPr lang="tr-TR" b="1" dirty="0" smtClean="0">
              <a:solidFill>
                <a:srgbClr val="FF0000"/>
              </a:solidFill>
            </a:endParaRPr>
          </a:p>
          <a:p>
            <a:pPr>
              <a:buNone/>
            </a:pPr>
            <a:r>
              <a:rPr lang="tr-TR" b="1" dirty="0" smtClean="0">
                <a:solidFill>
                  <a:srgbClr val="FF0000"/>
                </a:solidFill>
              </a:rPr>
              <a:t> Peribacaları</a:t>
            </a:r>
          </a:p>
          <a:p>
            <a:pPr>
              <a:buNone/>
            </a:pPr>
            <a:endParaRPr lang="tr-TR" b="1" dirty="0" smtClean="0">
              <a:solidFill>
                <a:srgbClr val="FF0000"/>
              </a:solidFill>
            </a:endParaRPr>
          </a:p>
          <a:p>
            <a:pPr>
              <a:buNone/>
            </a:pPr>
            <a:r>
              <a:rPr lang="tr-TR" b="1" dirty="0" smtClean="0">
                <a:solidFill>
                  <a:srgbClr val="FF0000"/>
                </a:solidFill>
              </a:rPr>
              <a:t> Mağaralar</a:t>
            </a:r>
          </a:p>
          <a:p>
            <a:pPr>
              <a:buNone/>
            </a:pPr>
            <a:endParaRPr lang="tr-TR" b="1" dirty="0" smtClean="0">
              <a:solidFill>
                <a:srgbClr val="FF0000"/>
              </a:solidFill>
            </a:endParaRPr>
          </a:p>
          <a:p>
            <a:pPr>
              <a:buNone/>
            </a:pPr>
            <a:r>
              <a:rPr lang="tr-TR" b="1" dirty="0" smtClean="0">
                <a:solidFill>
                  <a:srgbClr val="FF0000"/>
                </a:solidFill>
              </a:rPr>
              <a:t> Çöller</a:t>
            </a:r>
          </a:p>
          <a:p>
            <a:pPr>
              <a:buNone/>
            </a:pPr>
            <a:endParaRPr lang="tr-TR" b="1" dirty="0" smtClean="0">
              <a:solidFill>
                <a:srgbClr val="FF0000"/>
              </a:solidFill>
            </a:endParaRPr>
          </a:p>
          <a:p>
            <a:pPr>
              <a:buNone/>
            </a:pPr>
            <a:r>
              <a:rPr lang="tr-TR" b="1" dirty="0" smtClean="0">
                <a:solidFill>
                  <a:srgbClr val="FF0000"/>
                </a:solidFill>
              </a:rPr>
              <a:t>Travertenler</a:t>
            </a:r>
          </a:p>
          <a:p>
            <a:pPr>
              <a:buNone/>
            </a:pPr>
            <a:endParaRPr lang="tr-TR" b="1" dirty="0" smtClean="0">
              <a:solidFill>
                <a:srgbClr val="FF0000"/>
              </a:solidFill>
            </a:endParaRPr>
          </a:p>
          <a:p>
            <a:pPr>
              <a:buNone/>
            </a:pPr>
            <a:r>
              <a:rPr lang="tr-TR" b="1" dirty="0" smtClean="0">
                <a:solidFill>
                  <a:srgbClr val="FF0000"/>
                </a:solidFill>
              </a:rPr>
              <a:t>Buzul vadileri</a:t>
            </a:r>
          </a:p>
          <a:p>
            <a:pPr>
              <a:buNone/>
            </a:pPr>
            <a:endParaRPr lang="tr-TR" b="1" dirty="0" smtClean="0">
              <a:solidFill>
                <a:srgbClr val="FF0000"/>
              </a:solidFill>
            </a:endParaRPr>
          </a:p>
          <a:p>
            <a:pPr>
              <a:buNone/>
            </a:pPr>
            <a:r>
              <a:rPr lang="tr-TR" b="1" dirty="0" smtClean="0">
                <a:solidFill>
                  <a:srgbClr val="FF0000"/>
                </a:solidFill>
              </a:rPr>
              <a:t>Erozyon olayı:Toprak kayması</a:t>
            </a:r>
            <a:endParaRPr lang="tr-TR" b="1" dirty="0">
              <a:solidFill>
                <a:srgbClr val="FF0000"/>
              </a:solidFill>
            </a:endParaRPr>
          </a:p>
        </p:txBody>
      </p:sp>
      <p:pic>
        <p:nvPicPr>
          <p:cNvPr id="3082" name="Picture 10" descr="Related image"/>
          <p:cNvPicPr>
            <a:picLocks noChangeAspect="1" noChangeArrowheads="1"/>
          </p:cNvPicPr>
          <p:nvPr/>
        </p:nvPicPr>
        <p:blipFill>
          <a:blip r:embed="rId7" cstate="print"/>
          <a:srcRect/>
          <a:stretch>
            <a:fillRect/>
          </a:stretch>
        </p:blipFill>
        <p:spPr bwMode="auto">
          <a:xfrm>
            <a:off x="6012160" y="4941168"/>
            <a:ext cx="3131840" cy="1916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par>
                          <p:cTn id="10" fill="hold">
                            <p:stCondLst>
                              <p:cond delay="360"/>
                            </p:stCondLst>
                            <p:childTnLst>
                              <p:par>
                                <p:cTn id="11" presetID="51"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770" decel="100000"/>
                                        <p:tgtEl>
                                          <p:spTgt spid="3074"/>
                                        </p:tgtEl>
                                      </p:cBhvr>
                                    </p:animEffect>
                                    <p:animScale>
                                      <p:cBhvr>
                                        <p:cTn id="14" dur="770" decel="100000"/>
                                        <p:tgtEl>
                                          <p:spTgt spid="3074"/>
                                        </p:tgtEl>
                                      </p:cBhvr>
                                      <p:from x="10000" y="10000"/>
                                      <p:to x="200000" y="450000"/>
                                    </p:animScale>
                                    <p:animScale>
                                      <p:cBhvr>
                                        <p:cTn id="15" dur="1230" accel="100000" fill="hold">
                                          <p:stCondLst>
                                            <p:cond delay="770"/>
                                          </p:stCondLst>
                                        </p:cTn>
                                        <p:tgtEl>
                                          <p:spTgt spid="3074"/>
                                        </p:tgtEl>
                                      </p:cBhvr>
                                      <p:from x="200000" y="450000"/>
                                      <p:to x="100000" y="100000"/>
                                    </p:animScale>
                                    <p:set>
                                      <p:cBhvr>
                                        <p:cTn id="16" dur="770" fill="hold"/>
                                        <p:tgtEl>
                                          <p:spTgt spid="3074"/>
                                        </p:tgtEl>
                                        <p:attrNameLst>
                                          <p:attrName>ppt_x</p:attrName>
                                        </p:attrNameLst>
                                      </p:cBhvr>
                                      <p:to>
                                        <p:strVal val="(0.5)"/>
                                      </p:to>
                                    </p:set>
                                    <p:anim from="(0.5)" to="(#ppt_x)" calcmode="lin" valueType="num">
                                      <p:cBhvr>
                                        <p:cTn id="17" dur="1230" accel="100000" fill="hold">
                                          <p:stCondLst>
                                            <p:cond delay="770"/>
                                          </p:stCondLst>
                                        </p:cTn>
                                        <p:tgtEl>
                                          <p:spTgt spid="3074"/>
                                        </p:tgtEl>
                                        <p:attrNameLst>
                                          <p:attrName>ppt_x</p:attrName>
                                        </p:attrNameLst>
                                      </p:cBhvr>
                                    </p:anim>
                                    <p:set>
                                      <p:cBhvr>
                                        <p:cTn id="18" dur="770" fill="hold"/>
                                        <p:tgtEl>
                                          <p:spTgt spid="3074"/>
                                        </p:tgtEl>
                                        <p:attrNameLst>
                                          <p:attrName>ppt_y</p:attrName>
                                        </p:attrNameLst>
                                      </p:cBhvr>
                                      <p:to>
                                        <p:strVal val="(#ppt_y+0.4)"/>
                                      </p:to>
                                    </p:set>
                                    <p:anim from="(#ppt_y+0.4)" to="(#ppt_y)" calcmode="lin" valueType="num">
                                      <p:cBhvr>
                                        <p:cTn id="19" dur="1230" accel="100000" fill="hold">
                                          <p:stCondLst>
                                            <p:cond delay="770"/>
                                          </p:stCondLst>
                                        </p:cTn>
                                        <p:tgtEl>
                                          <p:spTgt spid="3074"/>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24"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26" dur="80"/>
                                        <p:tgtEl>
                                          <p:spTgt spid="4">
                                            <p:txEl>
                                              <p:pRg st="4" end="4"/>
                                            </p:txEl>
                                          </p:spTgt>
                                        </p:tgtEl>
                                        <p:attrNameLst>
                                          <p:attrName>fill.type</p:attrName>
                                        </p:attrNameLst>
                                      </p:cBhvr>
                                      <p:to>
                                        <p:strVal val="solid"/>
                                      </p:to>
                                    </p:set>
                                  </p:childTnLst>
                                </p:cTn>
                              </p:par>
                            </p:childTnLst>
                          </p:cTn>
                        </p:par>
                        <p:par>
                          <p:cTn id="27" fill="hold">
                            <p:stCondLst>
                              <p:cond delay="520"/>
                            </p:stCondLst>
                            <p:childTnLst>
                              <p:par>
                                <p:cTn id="28" presetID="51" presetClass="entr" presetSubtype="0" fill="hold" nodeType="after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fade">
                                      <p:cBhvr>
                                        <p:cTn id="30" dur="770" decel="100000"/>
                                        <p:tgtEl>
                                          <p:spTgt spid="3078"/>
                                        </p:tgtEl>
                                      </p:cBhvr>
                                    </p:animEffect>
                                    <p:animScale>
                                      <p:cBhvr>
                                        <p:cTn id="31" dur="770" decel="100000"/>
                                        <p:tgtEl>
                                          <p:spTgt spid="3078"/>
                                        </p:tgtEl>
                                      </p:cBhvr>
                                      <p:from x="10000" y="10000"/>
                                      <p:to x="200000" y="450000"/>
                                    </p:animScale>
                                    <p:animScale>
                                      <p:cBhvr>
                                        <p:cTn id="32" dur="1230" accel="100000" fill="hold">
                                          <p:stCondLst>
                                            <p:cond delay="770"/>
                                          </p:stCondLst>
                                        </p:cTn>
                                        <p:tgtEl>
                                          <p:spTgt spid="3078"/>
                                        </p:tgtEl>
                                      </p:cBhvr>
                                      <p:from x="200000" y="450000"/>
                                      <p:to x="100000" y="100000"/>
                                    </p:animScale>
                                    <p:set>
                                      <p:cBhvr>
                                        <p:cTn id="33" dur="770" fill="hold"/>
                                        <p:tgtEl>
                                          <p:spTgt spid="3078"/>
                                        </p:tgtEl>
                                        <p:attrNameLst>
                                          <p:attrName>ppt_x</p:attrName>
                                        </p:attrNameLst>
                                      </p:cBhvr>
                                      <p:to>
                                        <p:strVal val="(0.5)"/>
                                      </p:to>
                                    </p:set>
                                    <p:anim from="(0.5)" to="(#ppt_x)" calcmode="lin" valueType="num">
                                      <p:cBhvr>
                                        <p:cTn id="34" dur="1230" accel="100000" fill="hold">
                                          <p:stCondLst>
                                            <p:cond delay="770"/>
                                          </p:stCondLst>
                                        </p:cTn>
                                        <p:tgtEl>
                                          <p:spTgt spid="3078"/>
                                        </p:tgtEl>
                                        <p:attrNameLst>
                                          <p:attrName>ppt_x</p:attrName>
                                        </p:attrNameLst>
                                      </p:cBhvr>
                                    </p:anim>
                                    <p:set>
                                      <p:cBhvr>
                                        <p:cTn id="35" dur="770" fill="hold"/>
                                        <p:tgtEl>
                                          <p:spTgt spid="3078"/>
                                        </p:tgtEl>
                                        <p:attrNameLst>
                                          <p:attrName>ppt_y</p:attrName>
                                        </p:attrNameLst>
                                      </p:cBhvr>
                                      <p:to>
                                        <p:strVal val="(#ppt_y+0.4)"/>
                                      </p:to>
                                    </p:set>
                                    <p:anim from="(#ppt_y+0.4)" to="(#ppt_y)" calcmode="lin" valueType="num">
                                      <p:cBhvr>
                                        <p:cTn id="36" dur="1230" accel="100000" fill="hold">
                                          <p:stCondLst>
                                            <p:cond delay="770"/>
                                          </p:stCondLst>
                                        </p:cTn>
                                        <p:tgtEl>
                                          <p:spTgt spid="3078"/>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41"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43" dur="80"/>
                                        <p:tgtEl>
                                          <p:spTgt spid="4">
                                            <p:txEl>
                                              <p:pRg st="6" end="6"/>
                                            </p:txEl>
                                          </p:spTgt>
                                        </p:tgtEl>
                                        <p:attrNameLst>
                                          <p:attrName>fill.type</p:attrName>
                                        </p:attrNameLst>
                                      </p:cBhvr>
                                      <p:to>
                                        <p:strVal val="solid"/>
                                      </p:to>
                                    </p:set>
                                  </p:childTnLst>
                                </p:cTn>
                              </p:par>
                            </p:childTnLst>
                          </p:cTn>
                        </p:par>
                        <p:par>
                          <p:cTn id="44" fill="hold">
                            <p:stCondLst>
                              <p:cond delay="400"/>
                            </p:stCondLst>
                            <p:childTnLst>
                              <p:par>
                                <p:cTn id="45" presetID="51" presetClass="entr" presetSubtype="0" fill="hold" nodeType="afterEffect">
                                  <p:stCondLst>
                                    <p:cond delay="0"/>
                                  </p:stCondLst>
                                  <p:childTnLst>
                                    <p:set>
                                      <p:cBhvr>
                                        <p:cTn id="46" dur="1" fill="hold">
                                          <p:stCondLst>
                                            <p:cond delay="0"/>
                                          </p:stCondLst>
                                        </p:cTn>
                                        <p:tgtEl>
                                          <p:spTgt spid="3080"/>
                                        </p:tgtEl>
                                        <p:attrNameLst>
                                          <p:attrName>style.visibility</p:attrName>
                                        </p:attrNameLst>
                                      </p:cBhvr>
                                      <p:to>
                                        <p:strVal val="visible"/>
                                      </p:to>
                                    </p:set>
                                    <p:animEffect transition="in" filter="fade">
                                      <p:cBhvr>
                                        <p:cTn id="47" dur="770" decel="100000"/>
                                        <p:tgtEl>
                                          <p:spTgt spid="3080"/>
                                        </p:tgtEl>
                                      </p:cBhvr>
                                    </p:animEffect>
                                    <p:animScale>
                                      <p:cBhvr>
                                        <p:cTn id="48" dur="770" decel="100000"/>
                                        <p:tgtEl>
                                          <p:spTgt spid="3080"/>
                                        </p:tgtEl>
                                      </p:cBhvr>
                                      <p:from x="10000" y="10000"/>
                                      <p:to x="200000" y="450000"/>
                                    </p:animScale>
                                    <p:animScale>
                                      <p:cBhvr>
                                        <p:cTn id="49" dur="1230" accel="100000" fill="hold">
                                          <p:stCondLst>
                                            <p:cond delay="770"/>
                                          </p:stCondLst>
                                        </p:cTn>
                                        <p:tgtEl>
                                          <p:spTgt spid="3080"/>
                                        </p:tgtEl>
                                      </p:cBhvr>
                                      <p:from x="200000" y="450000"/>
                                      <p:to x="100000" y="100000"/>
                                    </p:animScale>
                                    <p:set>
                                      <p:cBhvr>
                                        <p:cTn id="50" dur="770" fill="hold"/>
                                        <p:tgtEl>
                                          <p:spTgt spid="3080"/>
                                        </p:tgtEl>
                                        <p:attrNameLst>
                                          <p:attrName>ppt_x</p:attrName>
                                        </p:attrNameLst>
                                      </p:cBhvr>
                                      <p:to>
                                        <p:strVal val="(0.5)"/>
                                      </p:to>
                                    </p:set>
                                    <p:anim from="(0.5)" to="(#ppt_x)" calcmode="lin" valueType="num">
                                      <p:cBhvr>
                                        <p:cTn id="51" dur="1230" accel="100000" fill="hold">
                                          <p:stCondLst>
                                            <p:cond delay="770"/>
                                          </p:stCondLst>
                                        </p:cTn>
                                        <p:tgtEl>
                                          <p:spTgt spid="3080"/>
                                        </p:tgtEl>
                                        <p:attrNameLst>
                                          <p:attrName>ppt_x</p:attrName>
                                        </p:attrNameLst>
                                      </p:cBhvr>
                                    </p:anim>
                                    <p:set>
                                      <p:cBhvr>
                                        <p:cTn id="52" dur="770" fill="hold"/>
                                        <p:tgtEl>
                                          <p:spTgt spid="3080"/>
                                        </p:tgtEl>
                                        <p:attrNameLst>
                                          <p:attrName>ppt_y</p:attrName>
                                        </p:attrNameLst>
                                      </p:cBhvr>
                                      <p:to>
                                        <p:strVal val="(#ppt_y+0.4)"/>
                                      </p:to>
                                    </p:set>
                                    <p:anim from="(#ppt_y+0.4)" to="(#ppt_y)" calcmode="lin" valueType="num">
                                      <p:cBhvr>
                                        <p:cTn id="53" dur="1230" accel="100000" fill="hold">
                                          <p:stCondLst>
                                            <p:cond delay="770"/>
                                          </p:stCondLst>
                                        </p:cTn>
                                        <p:tgtEl>
                                          <p:spTgt spid="3080"/>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58"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60" dur="80"/>
                                        <p:tgtEl>
                                          <p:spTgt spid="4">
                                            <p:txEl>
                                              <p:pRg st="8" end="8"/>
                                            </p:txEl>
                                          </p:spTgt>
                                        </p:tgtEl>
                                        <p:attrNameLst>
                                          <p:attrName>fill.type</p:attrName>
                                        </p:attrNameLst>
                                      </p:cBhvr>
                                      <p:to>
                                        <p:strVal val="solid"/>
                                      </p:to>
                                    </p:set>
                                  </p:childTnLst>
                                </p:cTn>
                              </p:par>
                            </p:childTnLst>
                          </p:cTn>
                        </p:par>
                        <p:par>
                          <p:cTn id="61" fill="hold">
                            <p:stCondLst>
                              <p:cond delay="280"/>
                            </p:stCondLst>
                            <p:childTnLst>
                              <p:par>
                                <p:cTn id="62" presetID="51" presetClass="entr" presetSubtype="0" fill="hold" nodeType="afterEffect">
                                  <p:stCondLst>
                                    <p:cond delay="0"/>
                                  </p:stCondLst>
                                  <p:childTnLst>
                                    <p:set>
                                      <p:cBhvr>
                                        <p:cTn id="63" dur="1" fill="hold">
                                          <p:stCondLst>
                                            <p:cond delay="0"/>
                                          </p:stCondLst>
                                        </p:cTn>
                                        <p:tgtEl>
                                          <p:spTgt spid="3076"/>
                                        </p:tgtEl>
                                        <p:attrNameLst>
                                          <p:attrName>style.visibility</p:attrName>
                                        </p:attrNameLst>
                                      </p:cBhvr>
                                      <p:to>
                                        <p:strVal val="visible"/>
                                      </p:to>
                                    </p:set>
                                    <p:animEffect transition="in" filter="fade">
                                      <p:cBhvr>
                                        <p:cTn id="64" dur="770" decel="100000"/>
                                        <p:tgtEl>
                                          <p:spTgt spid="3076"/>
                                        </p:tgtEl>
                                      </p:cBhvr>
                                    </p:animEffect>
                                    <p:animScale>
                                      <p:cBhvr>
                                        <p:cTn id="65" dur="770" decel="100000"/>
                                        <p:tgtEl>
                                          <p:spTgt spid="3076"/>
                                        </p:tgtEl>
                                      </p:cBhvr>
                                      <p:from x="10000" y="10000"/>
                                      <p:to x="200000" y="450000"/>
                                    </p:animScale>
                                    <p:animScale>
                                      <p:cBhvr>
                                        <p:cTn id="66" dur="1230" accel="100000" fill="hold">
                                          <p:stCondLst>
                                            <p:cond delay="770"/>
                                          </p:stCondLst>
                                        </p:cTn>
                                        <p:tgtEl>
                                          <p:spTgt spid="3076"/>
                                        </p:tgtEl>
                                      </p:cBhvr>
                                      <p:from x="200000" y="450000"/>
                                      <p:to x="100000" y="100000"/>
                                    </p:animScale>
                                    <p:set>
                                      <p:cBhvr>
                                        <p:cTn id="67" dur="770" fill="hold"/>
                                        <p:tgtEl>
                                          <p:spTgt spid="3076"/>
                                        </p:tgtEl>
                                        <p:attrNameLst>
                                          <p:attrName>ppt_x</p:attrName>
                                        </p:attrNameLst>
                                      </p:cBhvr>
                                      <p:to>
                                        <p:strVal val="(0.5)"/>
                                      </p:to>
                                    </p:set>
                                    <p:anim from="(0.5)" to="(#ppt_x)" calcmode="lin" valueType="num">
                                      <p:cBhvr>
                                        <p:cTn id="68" dur="1230" accel="100000" fill="hold">
                                          <p:stCondLst>
                                            <p:cond delay="770"/>
                                          </p:stCondLst>
                                        </p:cTn>
                                        <p:tgtEl>
                                          <p:spTgt spid="3076"/>
                                        </p:tgtEl>
                                        <p:attrNameLst>
                                          <p:attrName>ppt_x</p:attrName>
                                        </p:attrNameLst>
                                      </p:cBhvr>
                                    </p:anim>
                                    <p:set>
                                      <p:cBhvr>
                                        <p:cTn id="69" dur="770" fill="hold"/>
                                        <p:tgtEl>
                                          <p:spTgt spid="3076"/>
                                        </p:tgtEl>
                                        <p:attrNameLst>
                                          <p:attrName>ppt_y</p:attrName>
                                        </p:attrNameLst>
                                      </p:cBhvr>
                                      <p:to>
                                        <p:strVal val="(#ppt_y+0.4)"/>
                                      </p:to>
                                    </p:set>
                                    <p:anim from="(#ppt_y+0.4)" to="(#ppt_y)" calcmode="lin" valueType="num">
                                      <p:cBhvr>
                                        <p:cTn id="70" dur="1230" accel="100000" fill="hold">
                                          <p:stCondLst>
                                            <p:cond delay="770"/>
                                          </p:stCondLst>
                                        </p:cTn>
                                        <p:tgtEl>
                                          <p:spTgt spid="3076"/>
                                        </p:tgtEl>
                                        <p:attrNameLst>
                                          <p:attrName>ppt_y</p:attrName>
                                        </p:attrNameLst>
                                      </p:cBhvr>
                                    </p:anim>
                                  </p:childTnLst>
                                </p:cTn>
                              </p:par>
                            </p:childTnLst>
                          </p:cTn>
                        </p:par>
                      </p:childTnLst>
                    </p:cTn>
                  </p:par>
                  <p:par>
                    <p:cTn id="71" fill="hold">
                      <p:stCondLst>
                        <p:cond delay="indefinite"/>
                      </p:stCondLst>
                      <p:childTnLst>
                        <p:par>
                          <p:cTn id="72" fill="hold">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75"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77" dur="80"/>
                                        <p:tgtEl>
                                          <p:spTgt spid="4">
                                            <p:txEl>
                                              <p:pRg st="10" end="10"/>
                                            </p:txEl>
                                          </p:spTgt>
                                        </p:tgtEl>
                                        <p:attrNameLst>
                                          <p:attrName>fill.type</p:attrName>
                                        </p:attrNameLst>
                                      </p:cBhvr>
                                      <p:to>
                                        <p:strVal val="solid"/>
                                      </p:to>
                                    </p:set>
                                  </p:childTnLst>
                                </p:cTn>
                              </p:par>
                            </p:childTnLst>
                          </p:cTn>
                        </p:par>
                        <p:par>
                          <p:cTn id="78" fill="hold">
                            <p:stCondLst>
                              <p:cond delay="520"/>
                            </p:stCondLst>
                            <p:childTnLst>
                              <p:par>
                                <p:cTn id="79" presetID="51" presetClass="entr" presetSubtype="0" fill="hold" nodeType="afterEffect">
                                  <p:stCondLst>
                                    <p:cond delay="0"/>
                                  </p:stCondLst>
                                  <p:childTnLst>
                                    <p:set>
                                      <p:cBhvr>
                                        <p:cTn id="80" dur="1" fill="hold">
                                          <p:stCondLst>
                                            <p:cond delay="0"/>
                                          </p:stCondLst>
                                        </p:cTn>
                                        <p:tgtEl>
                                          <p:spTgt spid="3082"/>
                                        </p:tgtEl>
                                        <p:attrNameLst>
                                          <p:attrName>style.visibility</p:attrName>
                                        </p:attrNameLst>
                                      </p:cBhvr>
                                      <p:to>
                                        <p:strVal val="visible"/>
                                      </p:to>
                                    </p:set>
                                    <p:animEffect transition="in" filter="fade">
                                      <p:cBhvr>
                                        <p:cTn id="81" dur="770" decel="100000"/>
                                        <p:tgtEl>
                                          <p:spTgt spid="3082"/>
                                        </p:tgtEl>
                                      </p:cBhvr>
                                    </p:animEffect>
                                    <p:animScale>
                                      <p:cBhvr>
                                        <p:cTn id="82" dur="770" decel="100000"/>
                                        <p:tgtEl>
                                          <p:spTgt spid="3082"/>
                                        </p:tgtEl>
                                      </p:cBhvr>
                                      <p:from x="10000" y="10000"/>
                                      <p:to x="200000" y="450000"/>
                                    </p:animScale>
                                    <p:animScale>
                                      <p:cBhvr>
                                        <p:cTn id="83" dur="1230" accel="100000" fill="hold">
                                          <p:stCondLst>
                                            <p:cond delay="770"/>
                                          </p:stCondLst>
                                        </p:cTn>
                                        <p:tgtEl>
                                          <p:spTgt spid="3082"/>
                                        </p:tgtEl>
                                      </p:cBhvr>
                                      <p:from x="200000" y="450000"/>
                                      <p:to x="100000" y="100000"/>
                                    </p:animScale>
                                    <p:set>
                                      <p:cBhvr>
                                        <p:cTn id="84" dur="770" fill="hold"/>
                                        <p:tgtEl>
                                          <p:spTgt spid="3082"/>
                                        </p:tgtEl>
                                        <p:attrNameLst>
                                          <p:attrName>ppt_x</p:attrName>
                                        </p:attrNameLst>
                                      </p:cBhvr>
                                      <p:to>
                                        <p:strVal val="(0.5)"/>
                                      </p:to>
                                    </p:set>
                                    <p:anim from="(0.5)" to="(#ppt_x)" calcmode="lin" valueType="num">
                                      <p:cBhvr>
                                        <p:cTn id="85" dur="1230" accel="100000" fill="hold">
                                          <p:stCondLst>
                                            <p:cond delay="770"/>
                                          </p:stCondLst>
                                        </p:cTn>
                                        <p:tgtEl>
                                          <p:spTgt spid="3082"/>
                                        </p:tgtEl>
                                        <p:attrNameLst>
                                          <p:attrName>ppt_x</p:attrName>
                                        </p:attrNameLst>
                                      </p:cBhvr>
                                    </p:anim>
                                    <p:set>
                                      <p:cBhvr>
                                        <p:cTn id="86" dur="770" fill="hold"/>
                                        <p:tgtEl>
                                          <p:spTgt spid="3082"/>
                                        </p:tgtEl>
                                        <p:attrNameLst>
                                          <p:attrName>ppt_y</p:attrName>
                                        </p:attrNameLst>
                                      </p:cBhvr>
                                      <p:to>
                                        <p:strVal val="(#ppt_y+0.4)"/>
                                      </p:to>
                                    </p:set>
                                    <p:anim from="(#ppt_y+0.4)" to="(#ppt_y)" calcmode="lin" valueType="num">
                                      <p:cBhvr>
                                        <p:cTn id="87" dur="1230" accel="100000" fill="hold">
                                          <p:stCondLst>
                                            <p:cond delay="770"/>
                                          </p:stCondLst>
                                        </p:cTn>
                                        <p:tgtEl>
                                          <p:spTgt spid="3082"/>
                                        </p:tgtEl>
                                        <p:attrNameLst>
                                          <p:attrName>ppt_y</p:attrName>
                                        </p:attrNameLst>
                                      </p:cBhvr>
                                    </p:anim>
                                  </p:childTnLst>
                                </p:cTn>
                              </p:par>
                            </p:childTnLst>
                          </p:cTn>
                        </p:par>
                      </p:childTnLst>
                    </p:cTn>
                  </p:par>
                  <p:par>
                    <p:cTn id="88" fill="hold">
                      <p:stCondLst>
                        <p:cond delay="indefinite"/>
                      </p:stCondLst>
                      <p:childTnLst>
                        <p:par>
                          <p:cTn id="89" fill="hold">
                            <p:stCondLst>
                              <p:cond delay="0"/>
                            </p:stCondLst>
                            <p:childTnLst>
                              <p:par>
                                <p:cTn id="90" presetID="27" presetClass="entr" presetSubtype="0" fill="hold" nodeType="clickEffect">
                                  <p:stCondLst>
                                    <p:cond delay="0"/>
                                  </p:stCondLst>
                                  <p:iterate type="lt">
                                    <p:tmPct val="50000"/>
                                  </p:iterate>
                                  <p:childTnLst>
                                    <p:set>
                                      <p:cBhvr>
                                        <p:cTn id="91" dur="1" fill="hold">
                                          <p:stCondLst>
                                            <p:cond delay="0"/>
                                          </p:stCondLst>
                                        </p:cTn>
                                        <p:tgtEl>
                                          <p:spTgt spid="4">
                                            <p:txEl>
                                              <p:pRg st="12" end="12"/>
                                            </p:txEl>
                                          </p:spTgt>
                                        </p:tgtEl>
                                        <p:attrNameLst>
                                          <p:attrName>style.visibility</p:attrName>
                                        </p:attrNameLst>
                                      </p:cBhvr>
                                      <p:to>
                                        <p:strVal val="visible"/>
                                      </p:to>
                                    </p:set>
                                    <p:anim calcmode="discrete" valueType="clr">
                                      <p:cBhvr override="childStyle">
                                        <p:cTn id="92" dur="80"/>
                                        <p:tgtEl>
                                          <p:spTgt spid="4">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4">
                                            <p:txEl>
                                              <p:pRg st="12" end="12"/>
                                            </p:txEl>
                                          </p:spTgt>
                                        </p:tgtEl>
                                        <p:attrNameLst>
                                          <p:attrName>fillcolor</p:attrName>
                                        </p:attrNameLst>
                                      </p:cBhvr>
                                      <p:tavLst>
                                        <p:tav tm="0">
                                          <p:val>
                                            <p:clrVal>
                                              <a:schemeClr val="accent2"/>
                                            </p:clrVal>
                                          </p:val>
                                        </p:tav>
                                        <p:tav tm="50000">
                                          <p:val>
                                            <p:clrVal>
                                              <a:schemeClr val="hlink"/>
                                            </p:clrVal>
                                          </p:val>
                                        </p:tav>
                                      </p:tavLst>
                                    </p:anim>
                                    <p:set>
                                      <p:cBhvr>
                                        <p:cTn id="94" dur="80"/>
                                        <p:tgtEl>
                                          <p:spTgt spid="4">
                                            <p:txEl>
                                              <p:pRg st="12" end="12"/>
                                            </p:txEl>
                                          </p:spTgt>
                                        </p:tgtEl>
                                        <p:attrNameLst>
                                          <p:attrName>fill.type</p:attrName>
                                        </p:attrNameLst>
                                      </p:cBhvr>
                                      <p:to>
                                        <p:strVal val="solid"/>
                                      </p:to>
                                    </p:set>
                                  </p:childTnLst>
                                </p:cTn>
                              </p:par>
                            </p:childTnLst>
                          </p:cTn>
                        </p:par>
                        <p:par>
                          <p:cTn id="95" fill="hold">
                            <p:stCondLst>
                              <p:cond delay="560"/>
                            </p:stCondLst>
                            <p:childTnLst>
                              <p:par>
                                <p:cTn id="96" presetID="51" presetClass="entr" presetSubtype="0" fill="hold" nodeType="afterEffect">
                                  <p:stCondLst>
                                    <p:cond delay="0"/>
                                  </p:stCondLst>
                                  <p:childTnLst>
                                    <p:set>
                                      <p:cBhvr>
                                        <p:cTn id="97" dur="1" fill="hold">
                                          <p:stCondLst>
                                            <p:cond delay="0"/>
                                          </p:stCondLst>
                                        </p:cTn>
                                        <p:tgtEl>
                                          <p:spTgt spid="3084"/>
                                        </p:tgtEl>
                                        <p:attrNameLst>
                                          <p:attrName>style.visibility</p:attrName>
                                        </p:attrNameLst>
                                      </p:cBhvr>
                                      <p:to>
                                        <p:strVal val="visible"/>
                                      </p:to>
                                    </p:set>
                                    <p:animEffect transition="in" filter="fade">
                                      <p:cBhvr>
                                        <p:cTn id="98" dur="770" decel="100000"/>
                                        <p:tgtEl>
                                          <p:spTgt spid="3084"/>
                                        </p:tgtEl>
                                      </p:cBhvr>
                                    </p:animEffect>
                                    <p:animScale>
                                      <p:cBhvr>
                                        <p:cTn id="99" dur="770" decel="100000"/>
                                        <p:tgtEl>
                                          <p:spTgt spid="3084"/>
                                        </p:tgtEl>
                                      </p:cBhvr>
                                      <p:from x="10000" y="10000"/>
                                      <p:to x="200000" y="450000"/>
                                    </p:animScale>
                                    <p:animScale>
                                      <p:cBhvr>
                                        <p:cTn id="100" dur="1230" accel="100000" fill="hold">
                                          <p:stCondLst>
                                            <p:cond delay="770"/>
                                          </p:stCondLst>
                                        </p:cTn>
                                        <p:tgtEl>
                                          <p:spTgt spid="3084"/>
                                        </p:tgtEl>
                                      </p:cBhvr>
                                      <p:from x="200000" y="450000"/>
                                      <p:to x="100000" y="100000"/>
                                    </p:animScale>
                                    <p:set>
                                      <p:cBhvr>
                                        <p:cTn id="101" dur="770" fill="hold"/>
                                        <p:tgtEl>
                                          <p:spTgt spid="3084"/>
                                        </p:tgtEl>
                                        <p:attrNameLst>
                                          <p:attrName>ppt_x</p:attrName>
                                        </p:attrNameLst>
                                      </p:cBhvr>
                                      <p:to>
                                        <p:strVal val="(0.5)"/>
                                      </p:to>
                                    </p:set>
                                    <p:anim from="(0.5)" to="(#ppt_x)" calcmode="lin" valueType="num">
                                      <p:cBhvr>
                                        <p:cTn id="102" dur="1230" accel="100000" fill="hold">
                                          <p:stCondLst>
                                            <p:cond delay="770"/>
                                          </p:stCondLst>
                                        </p:cTn>
                                        <p:tgtEl>
                                          <p:spTgt spid="3084"/>
                                        </p:tgtEl>
                                        <p:attrNameLst>
                                          <p:attrName>ppt_x</p:attrName>
                                        </p:attrNameLst>
                                      </p:cBhvr>
                                    </p:anim>
                                    <p:set>
                                      <p:cBhvr>
                                        <p:cTn id="103" dur="770" fill="hold"/>
                                        <p:tgtEl>
                                          <p:spTgt spid="3084"/>
                                        </p:tgtEl>
                                        <p:attrNameLst>
                                          <p:attrName>ppt_y</p:attrName>
                                        </p:attrNameLst>
                                      </p:cBhvr>
                                      <p:to>
                                        <p:strVal val="(#ppt_y+0.4)"/>
                                      </p:to>
                                    </p:set>
                                    <p:anim from="(#ppt_y+0.4)" to="(#ppt_y)" calcmode="lin" valueType="num">
                                      <p:cBhvr>
                                        <p:cTn id="104" dur="1230" accel="100000" fill="hold">
                                          <p:stCondLst>
                                            <p:cond delay="770"/>
                                          </p:stCondLst>
                                        </p:cTn>
                                        <p:tgtEl>
                                          <p:spTgt spid="3084"/>
                                        </p:tgtEl>
                                        <p:attrNameLst>
                                          <p:attrName>ppt_y</p:attrName>
                                        </p:attrNameLst>
                                      </p:cBhvr>
                                    </p:anim>
                                  </p:childTnLst>
                                </p:cTn>
                              </p:par>
                            </p:childTnLst>
                          </p:cTn>
                        </p:par>
                      </p:childTnLst>
                    </p:cTn>
                  </p:par>
                  <p:par>
                    <p:cTn id="105" fill="hold">
                      <p:stCondLst>
                        <p:cond delay="indefinite"/>
                      </p:stCondLst>
                      <p:childTnLst>
                        <p:par>
                          <p:cTn id="106" fill="hold">
                            <p:stCondLst>
                              <p:cond delay="0"/>
                            </p:stCondLst>
                            <p:childTnLst>
                              <p:par>
                                <p:cTn id="107" presetID="27" presetClass="entr" presetSubtype="0" fill="hold" nodeType="clickEffect">
                                  <p:stCondLst>
                                    <p:cond delay="0"/>
                                  </p:stCondLst>
                                  <p:iterate type="lt">
                                    <p:tmPct val="50000"/>
                                  </p:iterate>
                                  <p:childTnLst>
                                    <p:set>
                                      <p:cBhvr>
                                        <p:cTn id="108" dur="1" fill="hold">
                                          <p:stCondLst>
                                            <p:cond delay="0"/>
                                          </p:stCondLst>
                                        </p:cTn>
                                        <p:tgtEl>
                                          <p:spTgt spid="4">
                                            <p:txEl>
                                              <p:pRg st="14" end="14"/>
                                            </p:txEl>
                                          </p:spTgt>
                                        </p:tgtEl>
                                        <p:attrNameLst>
                                          <p:attrName>style.visibility</p:attrName>
                                        </p:attrNameLst>
                                      </p:cBhvr>
                                      <p:to>
                                        <p:strVal val="visible"/>
                                      </p:to>
                                    </p:set>
                                    <p:anim calcmode="discrete" valueType="clr">
                                      <p:cBhvr override="childStyle">
                                        <p:cTn id="109" dur="80"/>
                                        <p:tgtEl>
                                          <p:spTgt spid="4">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0" dur="80"/>
                                        <p:tgtEl>
                                          <p:spTgt spid="4">
                                            <p:txEl>
                                              <p:pRg st="14" end="14"/>
                                            </p:txEl>
                                          </p:spTgt>
                                        </p:tgtEl>
                                        <p:attrNameLst>
                                          <p:attrName>fillcolor</p:attrName>
                                        </p:attrNameLst>
                                      </p:cBhvr>
                                      <p:tavLst>
                                        <p:tav tm="0">
                                          <p:val>
                                            <p:clrVal>
                                              <a:schemeClr val="accent2"/>
                                            </p:clrVal>
                                          </p:val>
                                        </p:tav>
                                        <p:tav tm="50000">
                                          <p:val>
                                            <p:clrVal>
                                              <a:schemeClr val="hlink"/>
                                            </p:clrVal>
                                          </p:val>
                                        </p:tav>
                                      </p:tavLst>
                                    </p:anim>
                                    <p:set>
                                      <p:cBhvr>
                                        <p:cTn id="111" dur="80"/>
                                        <p:tgtEl>
                                          <p:spTgt spid="4">
                                            <p:txEl>
                                              <p:pRg st="14" end="1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0" y="0"/>
            <a:ext cx="4320480" cy="6858000"/>
          </a:xfrm>
        </p:spPr>
        <p:style>
          <a:lnRef idx="0">
            <a:schemeClr val="accent5"/>
          </a:lnRef>
          <a:fillRef idx="3">
            <a:schemeClr val="accent5"/>
          </a:fillRef>
          <a:effectRef idx="3">
            <a:schemeClr val="accent5"/>
          </a:effectRef>
          <a:fontRef idx="minor">
            <a:schemeClr val="lt1"/>
          </a:fontRef>
        </p:style>
        <p:txBody>
          <a:bodyPr>
            <a:noAutofit/>
          </a:bodyPr>
          <a:lstStyle/>
          <a:p>
            <a:pPr>
              <a:buNone/>
            </a:pPr>
            <a:r>
              <a:rPr lang="tr-TR" sz="2300" b="1" u="sng" dirty="0" smtClean="0">
                <a:effectLst>
                  <a:outerShdw blurRad="38100" dist="38100" dir="2700000" algn="tl">
                    <a:srgbClr val="000000">
                      <a:alpha val="43137"/>
                    </a:srgbClr>
                  </a:outerShdw>
                </a:effectLst>
              </a:rPr>
              <a:t>İKLİM </a:t>
            </a:r>
          </a:p>
          <a:p>
            <a:pPr>
              <a:buNone/>
            </a:pPr>
            <a:r>
              <a:rPr lang="tr-TR" sz="2300" b="1" dirty="0" smtClean="0"/>
              <a:t>* Geniş bölgelerde ve çok uzun</a:t>
            </a:r>
          </a:p>
          <a:p>
            <a:pPr>
              <a:buNone/>
            </a:pPr>
            <a:r>
              <a:rPr lang="tr-TR" sz="2300" b="1" dirty="0" smtClean="0"/>
              <a:t>zaman içinde aynı kalan </a:t>
            </a:r>
            <a:r>
              <a:rPr lang="tr-TR" sz="2300" b="1" dirty="0" smtClean="0">
                <a:solidFill>
                  <a:srgbClr val="FF0000"/>
                </a:solidFill>
              </a:rPr>
              <a:t>ortalama</a:t>
            </a:r>
            <a:r>
              <a:rPr lang="tr-TR" sz="2300" b="1" dirty="0" smtClean="0"/>
              <a:t> </a:t>
            </a:r>
          </a:p>
          <a:p>
            <a:pPr>
              <a:buNone/>
            </a:pPr>
            <a:r>
              <a:rPr lang="tr-TR" sz="2300" b="1" dirty="0" smtClean="0"/>
              <a:t>hava  şartlarıdır.                        Örnek:Ankara’da yazlar genel</a:t>
            </a:r>
          </a:p>
          <a:p>
            <a:pPr>
              <a:buNone/>
            </a:pPr>
            <a:r>
              <a:rPr lang="tr-TR" sz="2300" b="1" dirty="0" smtClean="0"/>
              <a:t>olarak kurak, az bulutlu, açık,sıcak</a:t>
            </a:r>
          </a:p>
          <a:p>
            <a:pPr>
              <a:buNone/>
            </a:pPr>
            <a:r>
              <a:rPr lang="tr-TR" sz="2300" b="1" dirty="0" smtClean="0"/>
              <a:t>ve hafif rüzgârlı geçer. </a:t>
            </a:r>
          </a:p>
          <a:p>
            <a:pPr>
              <a:buNone/>
            </a:pPr>
            <a:r>
              <a:rPr lang="tr-TR" sz="2300" b="1" dirty="0" smtClean="0"/>
              <a:t> *  En az 25 – 30 yıllık </a:t>
            </a:r>
            <a:r>
              <a:rPr lang="tr-TR" sz="2300" b="1" dirty="0" smtClean="0">
                <a:solidFill>
                  <a:srgbClr val="FF0000"/>
                </a:solidFill>
              </a:rPr>
              <a:t>uzun</a:t>
            </a:r>
            <a:r>
              <a:rPr lang="tr-TR" sz="2300" b="1" dirty="0" smtClean="0"/>
              <a:t> hava</a:t>
            </a:r>
          </a:p>
          <a:p>
            <a:pPr>
              <a:buNone/>
            </a:pPr>
            <a:r>
              <a:rPr lang="tr-TR" sz="2300" b="1" dirty="0" smtClean="0"/>
              <a:t>durumuna ait ortalama verilerle</a:t>
            </a:r>
          </a:p>
          <a:p>
            <a:pPr>
              <a:buNone/>
            </a:pPr>
            <a:r>
              <a:rPr lang="tr-TR" sz="2300" b="1" dirty="0" smtClean="0"/>
              <a:t>belirlenir. </a:t>
            </a:r>
          </a:p>
          <a:p>
            <a:pPr>
              <a:buNone/>
            </a:pPr>
            <a:r>
              <a:rPr lang="tr-TR" sz="2300" b="1" dirty="0" smtClean="0"/>
              <a:t>* İklimi meydana getiren olaylar</a:t>
            </a:r>
          </a:p>
          <a:p>
            <a:pPr>
              <a:buNone/>
            </a:pPr>
            <a:r>
              <a:rPr lang="tr-TR" sz="2300" b="1" dirty="0" smtClean="0"/>
              <a:t>ile uğraşan bilim dalına</a:t>
            </a:r>
          </a:p>
          <a:p>
            <a:pPr>
              <a:buNone/>
            </a:pPr>
            <a:r>
              <a:rPr lang="tr-TR" sz="2300" b="1" dirty="0" smtClean="0">
                <a:solidFill>
                  <a:srgbClr val="FF0000"/>
                </a:solidFill>
              </a:rPr>
              <a:t>klimatoloji (iklimbilimi) </a:t>
            </a:r>
            <a:r>
              <a:rPr lang="tr-TR" sz="2300" b="1" dirty="0" smtClean="0"/>
              <a:t>adı verilir. </a:t>
            </a:r>
          </a:p>
          <a:p>
            <a:pPr>
              <a:buNone/>
            </a:pPr>
            <a:r>
              <a:rPr lang="tr-TR" sz="2300" b="1" dirty="0" smtClean="0"/>
              <a:t>* İklimle (klimatoloji) uğraşan</a:t>
            </a:r>
          </a:p>
          <a:p>
            <a:pPr>
              <a:buNone/>
            </a:pPr>
            <a:r>
              <a:rPr lang="tr-TR" sz="2300" b="1" dirty="0" smtClean="0"/>
              <a:t>bilim insanlarına iklim </a:t>
            </a:r>
          </a:p>
          <a:p>
            <a:pPr>
              <a:buNone/>
            </a:pPr>
            <a:r>
              <a:rPr lang="tr-TR" sz="2300" b="1" dirty="0" smtClean="0"/>
              <a:t>bilimci </a:t>
            </a:r>
            <a:r>
              <a:rPr lang="tr-TR" sz="2300" b="1" dirty="0" smtClean="0">
                <a:solidFill>
                  <a:srgbClr val="FF0000"/>
                </a:solidFill>
              </a:rPr>
              <a:t>(klimatolog</a:t>
            </a:r>
            <a:r>
              <a:rPr lang="tr-TR" sz="2300" b="1" dirty="0" smtClean="0"/>
              <a:t>) denir. </a:t>
            </a:r>
            <a:endParaRPr lang="tr-TR" sz="2300" b="1" dirty="0"/>
          </a:p>
        </p:txBody>
      </p:sp>
      <p:sp>
        <p:nvSpPr>
          <p:cNvPr id="6" name="5 Metin kutusu"/>
          <p:cNvSpPr txBox="1"/>
          <p:nvPr/>
        </p:nvSpPr>
        <p:spPr>
          <a:xfrm>
            <a:off x="4283968" y="0"/>
            <a:ext cx="4860032" cy="63709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tr-TR" sz="2400" b="1" u="sng" dirty="0" smtClean="0">
                <a:effectLst>
                  <a:outerShdw blurRad="38100" dist="38100" dir="2700000" algn="tl">
                    <a:srgbClr val="000000">
                      <a:alpha val="43137"/>
                    </a:srgbClr>
                  </a:outerShdw>
                </a:effectLst>
              </a:rPr>
              <a:t>HAVA OLAYLARI </a:t>
            </a:r>
          </a:p>
          <a:p>
            <a:r>
              <a:rPr lang="tr-TR" sz="2400" b="1" dirty="0" smtClean="0"/>
              <a:t>* Belirli bir yerde ve </a:t>
            </a:r>
            <a:r>
              <a:rPr lang="tr-TR" sz="2400" b="1" dirty="0" smtClean="0">
                <a:solidFill>
                  <a:srgbClr val="FF0000"/>
                </a:solidFill>
              </a:rPr>
              <a:t>kısa süre </a:t>
            </a:r>
            <a:r>
              <a:rPr lang="tr-TR" sz="2400" b="1" dirty="0" smtClean="0"/>
              <a:t>içinde (günlük,haftalık vb.) etkili olan hava şartlarıdır. </a:t>
            </a:r>
          </a:p>
          <a:p>
            <a:r>
              <a:rPr lang="tr-TR" sz="2400" b="1" dirty="0" smtClean="0"/>
              <a:t>     Örnek: Ankara’da bir yaz gününde sabah hava açık ve sakin iken öğle saatlerinde hava birden bulutlanabilir </a:t>
            </a:r>
          </a:p>
          <a:p>
            <a:r>
              <a:rPr lang="tr-TR" sz="2400" b="1" dirty="0" smtClean="0"/>
              <a:t>*  Atmosfer içinde oluşan hava olaylarını inceleyerek hava tahminleri yapan bilim dalına </a:t>
            </a:r>
            <a:r>
              <a:rPr lang="tr-TR" sz="2400" b="1" dirty="0" smtClean="0">
                <a:solidFill>
                  <a:srgbClr val="FF0000"/>
                </a:solidFill>
              </a:rPr>
              <a:t>meteoroloji </a:t>
            </a:r>
            <a:r>
              <a:rPr lang="tr-TR" sz="2400" b="1" dirty="0" smtClean="0"/>
              <a:t>denir. </a:t>
            </a:r>
          </a:p>
          <a:p>
            <a:r>
              <a:rPr lang="tr-TR" sz="2400" b="1" dirty="0" smtClean="0"/>
              <a:t>* Günün belirli saatlerinde, üçer beşer saat arayla yapılan günlük gözlemlerle belirlenir. </a:t>
            </a:r>
          </a:p>
          <a:p>
            <a:r>
              <a:rPr lang="tr-TR" sz="2400" b="1" dirty="0" smtClean="0"/>
              <a:t>* Meteoroloji bilimi ile uğraşan bilim insanlarına </a:t>
            </a:r>
            <a:r>
              <a:rPr lang="tr-TR" sz="2400" b="1" dirty="0" smtClean="0">
                <a:solidFill>
                  <a:srgbClr val="FF0000"/>
                </a:solidFill>
              </a:rPr>
              <a:t>meteorolog</a:t>
            </a:r>
            <a:r>
              <a:rPr lang="tr-TR" sz="2400" b="1" dirty="0" smtClean="0"/>
              <a:t> denir.</a:t>
            </a:r>
            <a:endParaRPr lang="tr-T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linds(horizontal)">
                                      <p:cBhvr>
                                        <p:cTn id="7" dur="500"/>
                                        <p:tgtEl>
                                          <p:spTgt spid="5">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linds(horizontal)">
                                      <p:cBhvr>
                                        <p:cTn id="19" dur="500"/>
                                        <p:tgtEl>
                                          <p:spTgt spid="5">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linds(horizontal)">
                                      <p:cBhvr>
                                        <p:cTn id="23" dur="500"/>
                                        <p:tgtEl>
                                          <p:spTgt spid="5">
                                            <p:txEl>
                                              <p:pRg st="3" end="3"/>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blinds(horizontal)">
                                      <p:cBhvr>
                                        <p:cTn id="31" dur="500"/>
                                        <p:tgtEl>
                                          <p:spTgt spid="5">
                                            <p:txEl>
                                              <p:pRg st="5" end="5"/>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blinds(horizontal)">
                                      <p:cBhvr>
                                        <p:cTn id="35" dur="500"/>
                                        <p:tgtEl>
                                          <p:spTgt spid="5">
                                            <p:txEl>
                                              <p:pRg st="6" end="6"/>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blinds(horizontal)">
                                      <p:cBhvr>
                                        <p:cTn id="39" dur="500"/>
                                        <p:tgtEl>
                                          <p:spTgt spid="5">
                                            <p:txEl>
                                              <p:pRg st="7" end="7"/>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blinds(horizontal)">
                                      <p:cBhvr>
                                        <p:cTn id="43" dur="500"/>
                                        <p:tgtEl>
                                          <p:spTgt spid="5">
                                            <p:txEl>
                                              <p:pRg st="8" end="8"/>
                                            </p:txEl>
                                          </p:spTgt>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blinds(horizontal)">
                                      <p:cBhvr>
                                        <p:cTn id="51" dur="500"/>
                                        <p:tgtEl>
                                          <p:spTgt spid="5">
                                            <p:txEl>
                                              <p:pRg st="10" end="10"/>
                                            </p:txEl>
                                          </p:spTgt>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Effect transition="in" filter="blinds(horizontal)">
                                      <p:cBhvr>
                                        <p:cTn id="55" dur="500"/>
                                        <p:tgtEl>
                                          <p:spTgt spid="5">
                                            <p:txEl>
                                              <p:pRg st="11" end="11"/>
                                            </p:txEl>
                                          </p:spTgt>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blinds(horizontal)">
                                      <p:cBhvr>
                                        <p:cTn id="59" dur="500"/>
                                        <p:tgtEl>
                                          <p:spTgt spid="5">
                                            <p:txEl>
                                              <p:pRg st="12" end="12"/>
                                            </p:txEl>
                                          </p:spTgt>
                                        </p:tgtEl>
                                      </p:cBhvr>
                                    </p:animEffect>
                                  </p:childTnLst>
                                </p:cTn>
                              </p:par>
                            </p:childTnLst>
                          </p:cTn>
                        </p:par>
                        <p:par>
                          <p:cTn id="60" fill="hold">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animEffect transition="in" filter="blinds(horizontal)">
                                      <p:cBhvr>
                                        <p:cTn id="63" dur="500"/>
                                        <p:tgtEl>
                                          <p:spTgt spid="5">
                                            <p:txEl>
                                              <p:pRg st="13" end="13"/>
                                            </p:txEl>
                                          </p:spTgt>
                                        </p:tgtEl>
                                      </p:cBhvr>
                                    </p:animEffect>
                                  </p:childTnLst>
                                </p:cTn>
                              </p:par>
                            </p:childTnLst>
                          </p:cTn>
                        </p:par>
                        <p:par>
                          <p:cTn id="64" fill="hold">
                            <p:stCondLst>
                              <p:cond delay="7500"/>
                            </p:stCondLst>
                            <p:childTnLst>
                              <p:par>
                                <p:cTn id="65" presetID="3" presetClass="entr" presetSubtype="10" fill="hold" grpId="0" nodeType="after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Effect transition="in" filter="blinds(horizontal)">
                                      <p:cBhvr>
                                        <p:cTn id="67" dur="500"/>
                                        <p:tgtEl>
                                          <p:spTgt spid="5">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6"/>
                                        </p:tgtEl>
                                        <p:attrNameLst>
                                          <p:attrName>style.visibility</p:attrName>
                                        </p:attrNameLst>
                                      </p:cBhvr>
                                      <p:to>
                                        <p:strVal val="visible"/>
                                      </p:to>
                                    </p:set>
                                    <p:anim calcmode="discrete" valueType="clr">
                                      <p:cBhvr override="childStyle">
                                        <p:cTn id="7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6"/>
                                        </p:tgtEl>
                                        <p:attrNameLst>
                                          <p:attrName>fillcolor</p:attrName>
                                        </p:attrNameLst>
                                      </p:cBhvr>
                                      <p:tavLst>
                                        <p:tav tm="0">
                                          <p:val>
                                            <p:clrVal>
                                              <a:schemeClr val="accent2"/>
                                            </p:clrVal>
                                          </p:val>
                                        </p:tav>
                                        <p:tav tm="50000">
                                          <p:val>
                                            <p:clrVal>
                                              <a:schemeClr val="hlink"/>
                                            </p:clrVal>
                                          </p:val>
                                        </p:tav>
                                      </p:tavLst>
                                    </p:anim>
                                    <p:set>
                                      <p:cBhvr>
                                        <p:cTn id="7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0" y="404664"/>
            <a:ext cx="9144000" cy="5760640"/>
          </a:xfrm>
        </p:spPr>
        <p:txBody>
          <a:bodyPr>
            <a:noAutofit/>
          </a:bodyPr>
          <a:lstStyle/>
          <a:p>
            <a:pPr algn="l"/>
            <a:r>
              <a:rPr lang="tr-TR" sz="2800" dirty="0" smtClean="0">
                <a:solidFill>
                  <a:schemeClr val="tx1"/>
                </a:solidFill>
              </a:rPr>
              <a:t>    </a:t>
            </a:r>
            <a:r>
              <a:rPr lang="tr-TR" sz="36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İKLİM:</a:t>
            </a: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 </a:t>
            </a:r>
            <a:r>
              <a:rPr lang="tr-TR" sz="2800" dirty="0" smtClean="0">
                <a:solidFill>
                  <a:schemeClr val="tx1"/>
                </a:solidFill>
              </a:rPr>
              <a:t> Herhangi bir bölgede uzun yıllar gözlenen hava   		olaylarının ortalamasına </a:t>
            </a:r>
            <a:r>
              <a:rPr lang="tr-TR" sz="2800" b="1" dirty="0" smtClean="0">
                <a:solidFill>
                  <a:srgbClr val="FF0000"/>
                </a:solidFill>
              </a:rPr>
              <a:t>iklim</a:t>
            </a:r>
            <a:r>
              <a:rPr lang="tr-TR" sz="2800" dirty="0" smtClean="0">
                <a:solidFill>
                  <a:schemeClr val="tx1"/>
                </a:solidFill>
              </a:rPr>
              <a:t> denir.</a:t>
            </a:r>
          </a:p>
          <a:p>
            <a:pPr algn="l"/>
            <a:r>
              <a:rPr lang="tr-TR" sz="2800" dirty="0" smtClean="0">
                <a:solidFill>
                  <a:schemeClr val="tx1"/>
                </a:solidFill>
              </a:rPr>
              <a:t>İklim bilimine </a:t>
            </a:r>
            <a:r>
              <a:rPr lang="tr-TR" sz="2800" b="1" dirty="0" smtClean="0">
                <a:solidFill>
                  <a:srgbClr val="FF0000"/>
                </a:solidFill>
              </a:rPr>
              <a:t>klimatoloji</a:t>
            </a:r>
            <a:r>
              <a:rPr lang="tr-TR" sz="2800" dirty="0" smtClean="0">
                <a:solidFill>
                  <a:srgbClr val="FF0000"/>
                </a:solidFill>
              </a:rPr>
              <a:t>,</a:t>
            </a:r>
            <a:r>
              <a:rPr lang="tr-TR" sz="2800" dirty="0" smtClean="0">
                <a:solidFill>
                  <a:schemeClr val="tx1"/>
                </a:solidFill>
              </a:rPr>
              <a:t> bilim adamlarına </a:t>
            </a:r>
            <a:r>
              <a:rPr lang="tr-TR" sz="2800" b="1" dirty="0" smtClean="0">
                <a:solidFill>
                  <a:srgbClr val="FF0000"/>
                </a:solidFill>
              </a:rPr>
              <a:t>klimatolog</a:t>
            </a:r>
            <a:r>
              <a:rPr lang="tr-TR" sz="2800" dirty="0" smtClean="0">
                <a:solidFill>
                  <a:schemeClr val="tx1"/>
                </a:solidFill>
              </a:rPr>
              <a:t> denir.</a:t>
            </a:r>
          </a:p>
          <a:p>
            <a:pPr algn="l"/>
            <a:r>
              <a:rPr lang="tr-TR" sz="2800" dirty="0" smtClean="0">
                <a:solidFill>
                  <a:schemeClr val="tx1"/>
                </a:solidFill>
              </a:rPr>
              <a:t> </a:t>
            </a:r>
          </a:p>
          <a:p>
            <a:pPr algn="l"/>
            <a:r>
              <a:rPr lang="tr-TR" sz="2800" dirty="0" smtClean="0">
                <a:solidFill>
                  <a:schemeClr val="tx1"/>
                </a:solidFill>
              </a:rPr>
              <a:t>      İklimin oluşmasını etkileyen faktörler uzun süreler içerisinde değişebilir. Bu olaya </a:t>
            </a:r>
            <a:r>
              <a:rPr lang="tr-TR" sz="2800" b="1" dirty="0" smtClean="0">
                <a:solidFill>
                  <a:srgbClr val="FF0000"/>
                </a:solidFill>
              </a:rPr>
              <a:t>iklim değişikliği</a:t>
            </a:r>
            <a:r>
              <a:rPr lang="tr-TR" sz="2800" b="1" dirty="0" smtClean="0">
                <a:solidFill>
                  <a:schemeClr val="tx1"/>
                </a:solidFill>
              </a:rPr>
              <a:t> </a:t>
            </a:r>
            <a:r>
              <a:rPr lang="tr-TR" sz="2800" dirty="0" smtClean="0">
                <a:solidFill>
                  <a:schemeClr val="tx1"/>
                </a:solidFill>
              </a:rPr>
              <a:t>denir.</a:t>
            </a:r>
          </a:p>
          <a:p>
            <a:pPr algn="l"/>
            <a:r>
              <a:rPr lang="tr-TR" sz="2800" dirty="0" smtClean="0">
                <a:solidFill>
                  <a:schemeClr val="tx1"/>
                </a:solidFill>
              </a:rPr>
              <a:t>  Herhangi bir bölgenin iklimi; o bölgenin konumuna, denizden yüksekliğine, denize yakınlığına bağlı olarak değişebilir.</a:t>
            </a:r>
          </a:p>
          <a:p>
            <a:pPr algn="l"/>
            <a:r>
              <a:rPr lang="tr-TR" sz="2800" dirty="0" smtClean="0">
                <a:solidFill>
                  <a:schemeClr val="tx1"/>
                </a:solidFill>
              </a:rPr>
              <a:t>  Fosil yakıtlarının kullanımı sonucu oluşan </a:t>
            </a:r>
            <a:r>
              <a:rPr lang="tr-TR" sz="2800" b="1" dirty="0" smtClean="0">
                <a:solidFill>
                  <a:srgbClr val="FF0000"/>
                </a:solidFill>
              </a:rPr>
              <a:t>sera gazları</a:t>
            </a:r>
            <a:r>
              <a:rPr lang="tr-TR" sz="2800" dirty="0" smtClean="0">
                <a:solidFill>
                  <a:schemeClr val="tx1"/>
                </a:solidFill>
              </a:rPr>
              <a:t>nın (CO</a:t>
            </a:r>
            <a:r>
              <a:rPr lang="tr-TR" sz="2800" baseline="-25000" dirty="0" smtClean="0">
                <a:solidFill>
                  <a:schemeClr val="tx1"/>
                </a:solidFill>
              </a:rPr>
              <a:t>2</a:t>
            </a:r>
            <a:r>
              <a:rPr lang="tr-TR" sz="2800" dirty="0" smtClean="0">
                <a:solidFill>
                  <a:schemeClr val="tx1"/>
                </a:solidFill>
              </a:rPr>
              <a:t>, NO</a:t>
            </a:r>
            <a:r>
              <a:rPr lang="tr-TR" sz="2800" baseline="-25000" dirty="0" smtClean="0">
                <a:solidFill>
                  <a:schemeClr val="tx1"/>
                </a:solidFill>
              </a:rPr>
              <a:t>2</a:t>
            </a:r>
            <a:r>
              <a:rPr lang="tr-TR" sz="2800" dirty="0" smtClean="0">
                <a:solidFill>
                  <a:schemeClr val="tx1"/>
                </a:solidFill>
              </a:rPr>
              <a:t>, SO</a:t>
            </a:r>
            <a:r>
              <a:rPr lang="tr-TR" sz="2800" baseline="-25000" dirty="0" smtClean="0">
                <a:solidFill>
                  <a:schemeClr val="tx1"/>
                </a:solidFill>
              </a:rPr>
              <a:t>2</a:t>
            </a:r>
            <a:r>
              <a:rPr lang="tr-TR" sz="2800" dirty="0" smtClean="0">
                <a:solidFill>
                  <a:schemeClr val="tx1"/>
                </a:solidFill>
              </a:rPr>
              <a:t>, ...) atmosferdeki artışı </a:t>
            </a:r>
            <a:r>
              <a:rPr lang="tr-TR" sz="2800" b="1" dirty="0" smtClean="0">
                <a:solidFill>
                  <a:srgbClr val="FF0000"/>
                </a:solidFill>
              </a:rPr>
              <a:t>küresel ısınmaya</a:t>
            </a:r>
            <a:r>
              <a:rPr lang="tr-TR" sz="2800" dirty="0" smtClean="0">
                <a:solidFill>
                  <a:schemeClr val="tx1"/>
                </a:solidFill>
              </a:rPr>
              <a:t> neden olur.  Bu da iklim değişiklerine sebep olur.                                                                                                       </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51520" y="260648"/>
            <a:ext cx="8892480" cy="2256656"/>
          </a:xfrm>
        </p:spPr>
        <p:txBody>
          <a:bodyPr>
            <a:noAutofit/>
          </a:bodyPr>
          <a:lstStyle/>
          <a:p>
            <a:pPr algn="l"/>
            <a:r>
              <a:rPr lang="tr-TR" sz="2800" dirty="0" smtClean="0">
                <a:solidFill>
                  <a:schemeClr val="tx1"/>
                </a:solidFill>
              </a:rPr>
              <a:t> ”</a:t>
            </a:r>
            <a:r>
              <a:rPr lang="tr-TR" sz="2800" b="1" dirty="0" smtClean="0">
                <a:solidFill>
                  <a:srgbClr val="FF0000"/>
                </a:solidFill>
              </a:rPr>
              <a:t>Karasal iklim, Akdeniz iklimi ve Karadeniz iklimi</a:t>
            </a:r>
            <a:r>
              <a:rPr lang="tr-TR" sz="2800" dirty="0" smtClean="0">
                <a:solidFill>
                  <a:schemeClr val="tx1"/>
                </a:solidFill>
              </a:rPr>
              <a:t> “ Türkiye`de gözlenen başlıca iklim çeşitleridir.</a:t>
            </a:r>
          </a:p>
          <a:p>
            <a:pPr algn="l"/>
            <a:r>
              <a:rPr lang="tr-TR" sz="2800" dirty="0" smtClean="0">
                <a:solidFill>
                  <a:schemeClr val="tx1"/>
                </a:solidFill>
              </a:rPr>
              <a:t> 	İklimden bahsedilirken kurak, yağışlı, soğuk, sıcak gibi ifadeler kullanılır. </a:t>
            </a:r>
          </a:p>
          <a:p>
            <a:pPr algn="l"/>
            <a:r>
              <a:rPr lang="tr-TR" sz="2800" b="1" dirty="0" smtClean="0">
                <a:solidFill>
                  <a:srgbClr val="FF0000"/>
                </a:solidFill>
              </a:rPr>
              <a:t>Dünyadaki iklim çeşitleri;</a:t>
            </a:r>
          </a:p>
          <a:p>
            <a:pPr algn="l">
              <a:buFont typeface="Wingdings" pitchFamily="2" charset="2"/>
              <a:buChar char="v"/>
            </a:pPr>
            <a:r>
              <a:rPr lang="tr-TR" sz="2800" dirty="0" smtClean="0">
                <a:solidFill>
                  <a:schemeClr val="tx1"/>
                </a:solidFill>
              </a:rPr>
              <a:t>EKVATORAL İKLİM.</a:t>
            </a:r>
          </a:p>
          <a:p>
            <a:pPr algn="l">
              <a:buFont typeface="Wingdings" pitchFamily="2" charset="2"/>
              <a:buChar char="v"/>
            </a:pPr>
            <a:r>
              <a:rPr lang="tr-TR" sz="2800" dirty="0" smtClean="0">
                <a:solidFill>
                  <a:schemeClr val="tx1"/>
                </a:solidFill>
              </a:rPr>
              <a:t>TROPİKAL İKLİM (</a:t>
            </a:r>
            <a:r>
              <a:rPr lang="tr-TR" sz="2800" dirty="0" err="1" smtClean="0">
                <a:solidFill>
                  <a:schemeClr val="tx1"/>
                </a:solidFill>
              </a:rPr>
              <a:t>Subtropikal</a:t>
            </a:r>
            <a:r>
              <a:rPr lang="tr-TR" sz="2800" dirty="0" smtClean="0">
                <a:solidFill>
                  <a:schemeClr val="tx1"/>
                </a:solidFill>
              </a:rPr>
              <a:t>-Savan)</a:t>
            </a:r>
          </a:p>
          <a:p>
            <a:pPr algn="l">
              <a:buFont typeface="Wingdings" pitchFamily="2" charset="2"/>
              <a:buChar char="v"/>
            </a:pPr>
            <a:r>
              <a:rPr lang="tr-TR" sz="2800" dirty="0" smtClean="0">
                <a:solidFill>
                  <a:schemeClr val="tx1"/>
                </a:solidFill>
              </a:rPr>
              <a:t>MUSON İKLİMİ</a:t>
            </a:r>
          </a:p>
          <a:p>
            <a:pPr algn="l">
              <a:buFont typeface="Wingdings" pitchFamily="2" charset="2"/>
              <a:buChar char="v"/>
            </a:pPr>
            <a:r>
              <a:rPr lang="tr-TR" sz="2800" dirty="0" smtClean="0">
                <a:solidFill>
                  <a:schemeClr val="tx1"/>
                </a:solidFill>
              </a:rPr>
              <a:t>ÇÖL İKLİMİ (Sıcak ve Kurak İklim)</a:t>
            </a:r>
          </a:p>
          <a:p>
            <a:pPr algn="l">
              <a:buFont typeface="Wingdings" pitchFamily="2" charset="2"/>
              <a:buChar char="v"/>
            </a:pPr>
            <a:r>
              <a:rPr lang="tr-TR" sz="2800" dirty="0" smtClean="0">
                <a:solidFill>
                  <a:schemeClr val="tx1"/>
                </a:solidFill>
              </a:rPr>
              <a:t>AKDENİZ İKLİMİ</a:t>
            </a:r>
          </a:p>
          <a:p>
            <a:pPr algn="l">
              <a:buFont typeface="Wingdings" pitchFamily="2" charset="2"/>
              <a:buChar char="v"/>
            </a:pPr>
            <a:r>
              <a:rPr lang="tr-TR" sz="2800" dirty="0" smtClean="0">
                <a:solidFill>
                  <a:schemeClr val="tx1"/>
                </a:solidFill>
              </a:rPr>
              <a:t>OKYANUSAL İKLİM (Ilıman iklim)</a:t>
            </a:r>
          </a:p>
          <a:p>
            <a:pPr algn="l">
              <a:buFont typeface="Wingdings" pitchFamily="2" charset="2"/>
              <a:buChar char="v"/>
            </a:pPr>
            <a:r>
              <a:rPr lang="tr-TR" sz="2800" dirty="0" smtClean="0">
                <a:solidFill>
                  <a:schemeClr val="tx1"/>
                </a:solidFill>
              </a:rPr>
              <a:t>KARASAL İKLİM.</a:t>
            </a:r>
          </a:p>
          <a:p>
            <a:pPr algn="l">
              <a:buFont typeface="Wingdings" pitchFamily="2" charset="2"/>
              <a:buChar char="v"/>
            </a:pPr>
            <a:r>
              <a:rPr lang="tr-TR" sz="2800" dirty="0" smtClean="0">
                <a:solidFill>
                  <a:schemeClr val="tx1"/>
                </a:solidFill>
              </a:rPr>
              <a:t>STEP İKLİMİ (Yarı kurak iklim)</a:t>
            </a:r>
          </a:p>
          <a:p>
            <a:pPr algn="l"/>
            <a:endParaRPr lang="tr-TR" sz="2800" dirty="0" smtClean="0">
              <a:solidFill>
                <a:schemeClr val="tx1"/>
              </a:solidFill>
            </a:endParaRPr>
          </a:p>
          <a:p>
            <a:pPr algn="l"/>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864096"/>
            <a:ext cx="9144000" cy="3573016"/>
          </a:xfrm>
        </p:spPr>
        <p:txBody>
          <a:bodyPr>
            <a:normAutofit fontScale="90000"/>
          </a:bodyPr>
          <a:lstStyle/>
          <a:p>
            <a:pPr algn="l"/>
            <a:r>
              <a:rPr lang="tr-TR" sz="32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HAVA OLAYLARI</a:t>
            </a:r>
            <a:r>
              <a:rPr lang="tr-TR"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a:t>
            </a:r>
            <a:r>
              <a:rPr lang="tr-TR" sz="3200" dirty="0" smtClean="0"/>
              <a:t>  Dünyayı çevreleyen hava katmanı (atmosfer) içinde gözlenen Yağış ve Rüzgârlara </a:t>
            </a:r>
            <a:r>
              <a:rPr lang="tr-TR" sz="3200" dirty="0" smtClean="0">
                <a:solidFill>
                  <a:srgbClr val="FF0000"/>
                </a:solidFill>
              </a:rPr>
              <a:t>Hava olayları </a:t>
            </a:r>
            <a:r>
              <a:rPr lang="tr-TR" sz="3200" dirty="0" smtClean="0"/>
              <a:t>denir. Hava olayları atmosferin ilk 10 km sinde görülür.</a:t>
            </a:r>
            <a:br>
              <a:rPr lang="tr-TR" sz="3200" dirty="0" smtClean="0"/>
            </a:br>
            <a:r>
              <a:rPr lang="tr-TR" sz="3200" dirty="0" smtClean="0"/>
              <a:t>    Dünya`</a:t>
            </a:r>
            <a:r>
              <a:rPr lang="tr-TR" sz="3200" dirty="0" err="1" smtClean="0"/>
              <a:t>yı</a:t>
            </a:r>
            <a:r>
              <a:rPr lang="tr-TR" sz="3200" dirty="0" smtClean="0"/>
              <a:t> diğer gezegenlerden ayıran özelliklerinin başında; </a:t>
            </a:r>
            <a:r>
              <a:rPr lang="tr-TR" sz="3200" b="1" dirty="0" smtClean="0"/>
              <a:t>üzerinde hava olaylarının görülmesi </a:t>
            </a:r>
            <a:r>
              <a:rPr lang="tr-TR" sz="3200" dirty="0" smtClean="0"/>
              <a:t>ve canlı yaşamına olanak sağlayan atmosferinin var olması gelir. </a:t>
            </a:r>
            <a:br>
              <a:rPr lang="tr-TR" sz="3200" dirty="0" smtClean="0"/>
            </a:br>
            <a:r>
              <a:rPr lang="tr-TR" sz="3200" dirty="0" smtClean="0"/>
              <a:t>Atmosfer tabakası; </a:t>
            </a:r>
            <a:br>
              <a:rPr lang="tr-TR" sz="3200" dirty="0" smtClean="0"/>
            </a:br>
            <a:r>
              <a:rPr lang="tr-TR" sz="3200" dirty="0" smtClean="0"/>
              <a:t>	</a:t>
            </a:r>
            <a:r>
              <a:rPr lang="tr-TR" sz="3200" b="1" dirty="0" smtClean="0">
                <a:solidFill>
                  <a:srgbClr val="FF0000"/>
                </a:solidFill>
              </a:rPr>
              <a:t>%</a:t>
            </a:r>
            <a:r>
              <a:rPr lang="tr-TR" sz="3200" b="1" dirty="0" smtClean="0">
                <a:solidFill>
                  <a:srgbClr val="FF0000"/>
                </a:solidFill>
              </a:rPr>
              <a:t>78 </a:t>
            </a:r>
            <a:r>
              <a:rPr lang="tr-TR" sz="3200" b="1" dirty="0" smtClean="0">
                <a:solidFill>
                  <a:srgbClr val="FF0000"/>
                </a:solidFill>
              </a:rPr>
              <a:t>Azot</a:t>
            </a:r>
            <a:br>
              <a:rPr lang="tr-TR" sz="3200" b="1" dirty="0" smtClean="0">
                <a:solidFill>
                  <a:srgbClr val="FF0000"/>
                </a:solidFill>
              </a:rPr>
            </a:br>
            <a:r>
              <a:rPr lang="tr-TR" sz="3200" b="1" dirty="0" smtClean="0">
                <a:solidFill>
                  <a:srgbClr val="FF0000"/>
                </a:solidFill>
              </a:rPr>
              <a:t> 	% </a:t>
            </a:r>
            <a:r>
              <a:rPr lang="tr-TR" sz="3200" b="1" dirty="0" smtClean="0">
                <a:solidFill>
                  <a:srgbClr val="FF0000"/>
                </a:solidFill>
              </a:rPr>
              <a:t>21 Oksijen </a:t>
            </a:r>
            <a:r>
              <a:rPr lang="tr-TR" sz="3200" b="1" dirty="0" smtClean="0">
                <a:solidFill>
                  <a:srgbClr val="FF0000"/>
                </a:solidFill>
              </a:rPr>
              <a:t/>
            </a:r>
            <a:br>
              <a:rPr lang="tr-TR" sz="3200" b="1" dirty="0" smtClean="0">
                <a:solidFill>
                  <a:srgbClr val="FF0000"/>
                </a:solidFill>
              </a:rPr>
            </a:br>
            <a:r>
              <a:rPr lang="tr-TR" sz="3200" b="1" dirty="0" smtClean="0">
                <a:solidFill>
                  <a:srgbClr val="FF0000"/>
                </a:solidFill>
              </a:rPr>
              <a:t> 	% </a:t>
            </a:r>
            <a:r>
              <a:rPr lang="tr-TR" sz="3200" b="1" dirty="0" smtClean="0">
                <a:solidFill>
                  <a:srgbClr val="FF0000"/>
                </a:solidFill>
              </a:rPr>
              <a:t>1 su </a:t>
            </a:r>
            <a:r>
              <a:rPr lang="tr-TR" sz="3200" b="1" dirty="0" smtClean="0">
                <a:solidFill>
                  <a:srgbClr val="FF0000"/>
                </a:solidFill>
              </a:rPr>
              <a:t>buharı, C0</a:t>
            </a:r>
            <a:r>
              <a:rPr lang="tr-TR" sz="3200" b="1" baseline="-25000" dirty="0" smtClean="0">
                <a:solidFill>
                  <a:srgbClr val="FF0000"/>
                </a:solidFill>
              </a:rPr>
              <a:t>2</a:t>
            </a:r>
            <a:r>
              <a:rPr lang="tr-TR" sz="3200" b="1" dirty="0" smtClean="0">
                <a:solidFill>
                  <a:srgbClr val="FF0000"/>
                </a:solidFill>
              </a:rPr>
              <a:t>, Argon ve </a:t>
            </a:r>
            <a:r>
              <a:rPr lang="tr-TR" sz="3200" b="1" dirty="0" smtClean="0">
                <a:solidFill>
                  <a:srgbClr val="FF0000"/>
                </a:solidFill>
              </a:rPr>
              <a:t>diğer gazlar</a:t>
            </a:r>
            <a:r>
              <a:rPr lang="tr-TR" sz="3200" b="1" dirty="0" smtClean="0">
                <a:solidFill>
                  <a:srgbClr val="FF0000"/>
                </a:solidFill>
              </a:rPr>
              <a:t>	</a:t>
            </a:r>
            <a:r>
              <a:rPr lang="tr-TR" sz="3200" dirty="0" smtClean="0"/>
              <a:t>dan </a:t>
            </a:r>
            <a:r>
              <a:rPr lang="tr-TR" sz="3200" dirty="0" smtClean="0"/>
              <a:t>oluşur. </a:t>
            </a:r>
            <a:r>
              <a:rPr lang="tr-TR"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
            </a:r>
            <a:br>
              <a:rPr lang="tr-TR"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br>
            <a:endParaRPr lang="tr-TR" sz="3200" dirty="0"/>
          </a:p>
        </p:txBody>
      </p:sp>
      <p:sp>
        <p:nvSpPr>
          <p:cNvPr id="4" name="3 Alt Başlık"/>
          <p:cNvSpPr>
            <a:spLocks noGrp="1"/>
          </p:cNvSpPr>
          <p:nvPr>
            <p:ph type="subTitle" idx="1"/>
          </p:nvPr>
        </p:nvSpPr>
        <p:spPr>
          <a:xfrm>
            <a:off x="755576" y="4697760"/>
            <a:ext cx="7920880" cy="216024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tr-TR" sz="2800" b="1" dirty="0" smtClean="0">
                <a:solidFill>
                  <a:schemeClr val="tx1"/>
                </a:solidFill>
              </a:rPr>
              <a:t>Hava olayları değişkenlik gösterir.</a:t>
            </a:r>
          </a:p>
          <a:p>
            <a:pPr lvl="3" algn="l">
              <a:buFont typeface="Wingdings" pitchFamily="2" charset="2"/>
              <a:buChar char="v"/>
            </a:pPr>
            <a:r>
              <a:rPr lang="tr-TR" sz="2800" b="1" dirty="0" smtClean="0">
                <a:solidFill>
                  <a:srgbClr val="FF0000"/>
                </a:solidFill>
              </a:rPr>
              <a:t>  Sıcaklık , Basınç,  Nem</a:t>
            </a:r>
          </a:p>
          <a:p>
            <a:r>
              <a:rPr lang="tr-TR" sz="2800" b="1" dirty="0" smtClean="0">
                <a:solidFill>
                  <a:srgbClr val="FF0000"/>
                </a:solidFill>
              </a:rPr>
              <a:t> </a:t>
            </a:r>
            <a:r>
              <a:rPr lang="tr-TR" sz="2800" b="1" dirty="0" smtClean="0">
                <a:solidFill>
                  <a:schemeClr val="tx1"/>
                </a:solidFill>
              </a:rPr>
              <a:t>Hava olaylarını etkileyen ve değiştiren en önemli etkenlerdir.</a:t>
            </a:r>
            <a:endParaRPr lang="tr-TR"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amond(out)">
                                      <p:cBhvr>
                                        <p:cTn id="7" dur="2000"/>
                                        <p:tgtEl>
                                          <p:spTgt spid="4">
                                            <p:bg/>
                                          </p:spTgt>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amond(out)">
                                      <p:cBhvr>
                                        <p:cTn id="15" dur="2000"/>
                                        <p:tgtEl>
                                          <p:spTgt spid="4">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amond(out)">
                                      <p:cBhvr>
                                        <p:cTn id="19"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9"/>
            <a:ext cx="9144000" cy="5112568"/>
          </a:xfrm>
        </p:spPr>
        <p:txBody>
          <a:bodyPr>
            <a:normAutofit fontScale="92500" lnSpcReduction="10000"/>
          </a:bodyPr>
          <a:lstStyle/>
          <a:p>
            <a:r>
              <a:rPr lang="tr-TR" b="1" u="sng" dirty="0" smtClean="0">
                <a:solidFill>
                  <a:srgbClr val="FF0000"/>
                </a:solidFill>
              </a:rPr>
              <a:t>Sıcaklık: </a:t>
            </a:r>
            <a:r>
              <a:rPr lang="tr-TR" dirty="0" smtClean="0"/>
              <a:t>Hava moleküllerini sahip olduğu ısı </a:t>
            </a:r>
            <a:r>
              <a:rPr lang="tr-TR" dirty="0" smtClean="0"/>
              <a:t>ortalamasıdır</a:t>
            </a:r>
            <a:r>
              <a:rPr lang="tr-TR" dirty="0" smtClean="0"/>
              <a:t>. Havanın ısınması ile sıcaklık artar. Hava soğuyunca sıcaklık azalır. </a:t>
            </a:r>
            <a:r>
              <a:rPr lang="tr-TR" b="1" dirty="0" smtClean="0">
                <a:solidFill>
                  <a:srgbClr val="FF0000"/>
                </a:solidFill>
              </a:rPr>
              <a:t>Termometre</a:t>
            </a:r>
            <a:r>
              <a:rPr lang="tr-TR" dirty="0" smtClean="0"/>
              <a:t> ile ölçülür.</a:t>
            </a:r>
          </a:p>
          <a:p>
            <a:r>
              <a:rPr lang="tr-TR" b="1" u="sng" dirty="0" smtClean="0">
                <a:solidFill>
                  <a:srgbClr val="7030A0"/>
                </a:solidFill>
              </a:rPr>
              <a:t>Basınç</a:t>
            </a:r>
            <a:r>
              <a:rPr lang="tr-TR" u="sng" dirty="0" smtClean="0"/>
              <a:t>: </a:t>
            </a:r>
            <a:r>
              <a:rPr lang="tr-TR" dirty="0" smtClean="0"/>
              <a:t>Havada bulunan moleküller </a:t>
            </a:r>
            <a:r>
              <a:rPr lang="tr-TR" dirty="0" err="1" smtClean="0"/>
              <a:t>biribirleriyle</a:t>
            </a:r>
            <a:r>
              <a:rPr lang="tr-TR" dirty="0" smtClean="0"/>
              <a:t> ya da cisimlerin yüzeylerine çarpmaktadırlar. Bu çarpmalar sonucunda oluşan etkiye </a:t>
            </a:r>
            <a:r>
              <a:rPr lang="tr-TR" b="1" dirty="0" smtClean="0">
                <a:solidFill>
                  <a:srgbClr val="FF0000"/>
                </a:solidFill>
              </a:rPr>
              <a:t>Hava Basıncı </a:t>
            </a:r>
            <a:r>
              <a:rPr lang="tr-TR" dirty="0" smtClean="0"/>
              <a:t>denir. Sıcaklık artınca moleküller arasındaki uzaklık artar yoğunluğu ve basıncı azalır. Hava basıncı </a:t>
            </a:r>
            <a:r>
              <a:rPr lang="tr-TR" b="1" dirty="0" smtClean="0">
                <a:solidFill>
                  <a:srgbClr val="FF0000"/>
                </a:solidFill>
              </a:rPr>
              <a:t>Barometre</a:t>
            </a:r>
            <a:r>
              <a:rPr lang="tr-TR" dirty="0" smtClean="0"/>
              <a:t> ile ölçülür.</a:t>
            </a:r>
          </a:p>
          <a:p>
            <a:pPr>
              <a:buNone/>
            </a:pPr>
            <a:r>
              <a:rPr lang="tr-TR" dirty="0" smtClean="0"/>
              <a:t>  Hava sıcaklığının arttığı yerlerde </a:t>
            </a:r>
            <a:r>
              <a:rPr lang="tr-TR" b="1" dirty="0" smtClean="0">
                <a:solidFill>
                  <a:srgbClr val="FF0000"/>
                </a:solidFill>
              </a:rPr>
              <a:t>ALÇAK BASINÇ ALANI,</a:t>
            </a:r>
          </a:p>
          <a:p>
            <a:pPr>
              <a:buNone/>
            </a:pPr>
            <a:r>
              <a:rPr lang="tr-TR" dirty="0" smtClean="0"/>
              <a:t>  Hava sıcaklığının azaldığı yerlerde </a:t>
            </a:r>
            <a:r>
              <a:rPr lang="tr-TR" b="1" dirty="0" smtClean="0">
                <a:solidFill>
                  <a:srgbClr val="7030A0"/>
                </a:solidFill>
              </a:rPr>
              <a:t>YÜKSEK BASINÇ ALANI</a:t>
            </a:r>
          </a:p>
          <a:p>
            <a:pPr>
              <a:buNone/>
            </a:pPr>
            <a:r>
              <a:rPr lang="tr-TR" b="1" dirty="0">
                <a:solidFill>
                  <a:srgbClr val="7030A0"/>
                </a:solidFill>
              </a:rPr>
              <a:t> </a:t>
            </a:r>
            <a:r>
              <a:rPr lang="tr-TR" b="1" dirty="0" smtClean="0">
                <a:solidFill>
                  <a:srgbClr val="7030A0"/>
                </a:solidFill>
              </a:rPr>
              <a:t> </a:t>
            </a:r>
            <a:r>
              <a:rPr lang="tr-TR" dirty="0" smtClean="0"/>
              <a:t>oluşur. </a:t>
            </a:r>
            <a:r>
              <a:rPr lang="tr-TR" b="1" dirty="0" smtClean="0">
                <a:solidFill>
                  <a:srgbClr val="7030A0"/>
                </a:solidFill>
              </a:rPr>
              <a:t>       </a:t>
            </a:r>
            <a:endParaRPr lang="tr-TR" b="1" dirty="0">
              <a:solidFill>
                <a:srgbClr val="7030A0"/>
              </a:solidFill>
            </a:endParaRPr>
          </a:p>
        </p:txBody>
      </p:sp>
      <p:sp>
        <p:nvSpPr>
          <p:cNvPr id="4" name="3 Metin kutusu"/>
          <p:cNvSpPr txBox="1"/>
          <p:nvPr/>
        </p:nvSpPr>
        <p:spPr>
          <a:xfrm>
            <a:off x="971600" y="5571237"/>
            <a:ext cx="7056784"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800" b="1" dirty="0" smtClean="0">
                <a:solidFill>
                  <a:schemeClr val="bg1"/>
                </a:solidFill>
              </a:rPr>
              <a:t> Bu sıcaklığa bağlı BASINÇ farklılıklarının oluşması Hava olaylarına neden olur.</a:t>
            </a:r>
            <a:endParaRPr lang="tr-TR"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8640"/>
            <a:ext cx="8280920" cy="4525963"/>
          </a:xfrm>
        </p:spPr>
        <p:txBody>
          <a:bodyPr>
            <a:normAutofit fontScale="92500" lnSpcReduction="10000"/>
          </a:bodyPr>
          <a:lstStyle/>
          <a:p>
            <a:r>
              <a:rPr lang="tr-TR" b="1" u="sng" dirty="0" smtClean="0">
                <a:solidFill>
                  <a:srgbClr val="0070C0"/>
                </a:solidFill>
              </a:rPr>
              <a:t>Nem:  </a:t>
            </a:r>
            <a:r>
              <a:rPr lang="tr-TR" dirty="0" smtClean="0"/>
              <a:t>Nem, yeryüzündeki canlıların terlemesi ve suların buharlaşması ile havaya katılan </a:t>
            </a:r>
            <a:r>
              <a:rPr lang="tr-TR" b="1" dirty="0" smtClean="0">
                <a:solidFill>
                  <a:srgbClr val="FF0000"/>
                </a:solidFill>
              </a:rPr>
              <a:t>su buharı </a:t>
            </a:r>
            <a:r>
              <a:rPr lang="tr-TR" dirty="0" smtClean="0"/>
              <a:t>miktarıdır. </a:t>
            </a:r>
          </a:p>
          <a:p>
            <a:pPr>
              <a:buNone/>
            </a:pPr>
            <a:r>
              <a:rPr lang="tr-TR" dirty="0" smtClean="0"/>
              <a:t>         Sıcaklık arttıkça buharlaşma ve terleme artacağından nem de artar. Bu nedenle soğuk günlerde havanın nemi düşük, sıcak günlerde ise yüksektir. </a:t>
            </a:r>
          </a:p>
          <a:p>
            <a:pPr>
              <a:buNone/>
            </a:pPr>
            <a:r>
              <a:rPr lang="tr-TR" dirty="0" smtClean="0"/>
              <a:t>    Havadaki nem  </a:t>
            </a:r>
            <a:r>
              <a:rPr lang="tr-TR" b="1" dirty="0" smtClean="0">
                <a:solidFill>
                  <a:srgbClr val="FF0000"/>
                </a:solidFill>
              </a:rPr>
              <a:t>nemölçer (hidrometre)</a:t>
            </a:r>
            <a:r>
              <a:rPr lang="tr-TR" dirty="0" smtClean="0"/>
              <a:t> ile ölçülür.</a:t>
            </a:r>
          </a:p>
          <a:p>
            <a:pPr>
              <a:buNone/>
            </a:pPr>
            <a:r>
              <a:rPr lang="tr-TR" b="1" dirty="0" smtClean="0">
                <a:solidFill>
                  <a:srgbClr val="7030A0"/>
                </a:solidFill>
              </a:rPr>
              <a:t>    Havada nem miktarına bağlı olarak gerçekleşen yağışlar ve rüzgârlara </a:t>
            </a:r>
            <a:r>
              <a:rPr lang="tr-TR" sz="3500" b="1" dirty="0" smtClean="0">
                <a:solidFill>
                  <a:srgbClr val="FF0000"/>
                </a:solidFill>
              </a:rPr>
              <a:t>hava olayları</a:t>
            </a:r>
            <a:r>
              <a:rPr lang="tr-TR" b="1" dirty="0" smtClean="0">
                <a:solidFill>
                  <a:srgbClr val="7030A0"/>
                </a:solidFill>
              </a:rPr>
              <a:t> denir</a:t>
            </a:r>
          </a:p>
          <a:p>
            <a:pPr>
              <a:buNone/>
            </a:pPr>
            <a:endParaRPr lang="tr-TR" dirty="0">
              <a:solidFill>
                <a:srgbClr val="0070C0"/>
              </a:solidFill>
            </a:endParaRPr>
          </a:p>
        </p:txBody>
      </p:sp>
      <p:sp>
        <p:nvSpPr>
          <p:cNvPr id="4" name="3 Metin kutusu"/>
          <p:cNvSpPr txBox="1"/>
          <p:nvPr/>
        </p:nvSpPr>
        <p:spPr>
          <a:xfrm>
            <a:off x="971600" y="4797152"/>
            <a:ext cx="7632848" cy="187743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800" b="1" dirty="0" smtClean="0">
                <a:solidFill>
                  <a:schemeClr val="bg1"/>
                </a:solidFill>
              </a:rPr>
              <a:t>Hava olaylarının günden güne ya da bölgeden bölgeye farklılık göstermesinin nedeni          </a:t>
            </a:r>
            <a:r>
              <a:rPr lang="tr-TR" sz="3200" b="1" dirty="0" smtClean="0">
                <a:solidFill>
                  <a:srgbClr val="FFFF00"/>
                </a:solidFill>
                <a:effectLst>
                  <a:outerShdw blurRad="38100" dist="38100" dir="2700000" algn="tl">
                    <a:srgbClr val="000000">
                      <a:alpha val="43137"/>
                    </a:srgbClr>
                  </a:outerShdw>
                </a:effectLst>
              </a:rPr>
              <a:t>sıcaklık, nem ve hava </a:t>
            </a:r>
            <a:r>
              <a:rPr lang="tr-TR" sz="3200" b="1" dirty="0" smtClean="0">
                <a:solidFill>
                  <a:srgbClr val="FFFF00"/>
                </a:solidFill>
                <a:effectLst>
                  <a:outerShdw blurRad="38100" dist="38100" dir="2700000" algn="tl">
                    <a:srgbClr val="000000">
                      <a:alpha val="43137"/>
                    </a:srgbClr>
                  </a:outerShdw>
                </a:effectLst>
              </a:rPr>
              <a:t>basıncı</a:t>
            </a:r>
            <a:endParaRPr lang="tr-TR" sz="2800" b="1" dirty="0" smtClean="0">
              <a:solidFill>
                <a:schemeClr val="bg1"/>
              </a:solidFill>
              <a:effectLst>
                <a:outerShdw blurRad="38100" dist="38100" dir="2700000" algn="tl">
                  <a:srgbClr val="000000">
                    <a:alpha val="43137"/>
                  </a:srgbClr>
                </a:outerShdw>
              </a:effectLst>
            </a:endParaRPr>
          </a:p>
          <a:p>
            <a:pPr algn="ctr"/>
            <a:r>
              <a:rPr lang="tr-TR" sz="2800" b="1" dirty="0" smtClean="0">
                <a:solidFill>
                  <a:schemeClr val="bg1"/>
                </a:solidFill>
              </a:rPr>
              <a:t>farklılıklardır.</a:t>
            </a:r>
            <a:endParaRPr lang="tr-TR"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lated image"/>
          <p:cNvPicPr>
            <a:picLocks noChangeAspect="1" noChangeArrowheads="1"/>
          </p:cNvPicPr>
          <p:nvPr/>
        </p:nvPicPr>
        <p:blipFill>
          <a:blip r:embed="rId2" cstate="print"/>
          <a:srcRect/>
          <a:stretch>
            <a:fillRect/>
          </a:stretch>
        </p:blipFill>
        <p:spPr bwMode="auto">
          <a:xfrm>
            <a:off x="-24508" y="-243408"/>
            <a:ext cx="9168508" cy="7101408"/>
          </a:xfrm>
          <a:prstGeom prst="rect">
            <a:avLst/>
          </a:prstGeom>
          <a:noFill/>
        </p:spPr>
      </p:pic>
      <p:sp>
        <p:nvSpPr>
          <p:cNvPr id="8" name="5 Alt Başlık"/>
          <p:cNvSpPr txBox="1">
            <a:spLocks/>
          </p:cNvSpPr>
          <p:nvPr/>
        </p:nvSpPr>
        <p:spPr>
          <a:xfrm>
            <a:off x="0" y="764704"/>
            <a:ext cx="9144000" cy="6093296"/>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lvl="0">
              <a:spcBef>
                <a:spcPct val="20000"/>
              </a:spcBef>
            </a:pPr>
            <a:r>
              <a:rPr lang="tr-TR" sz="3200" b="1" u="sng" dirty="0" smtClean="0">
                <a:solidFill>
                  <a:schemeClr val="bg1"/>
                </a:solidFill>
              </a:rPr>
              <a:t>Bulutların Oluşumu</a:t>
            </a:r>
            <a:r>
              <a:rPr lang="tr-TR" sz="3200" dirty="0" smtClean="0">
                <a:solidFill>
                  <a:schemeClr val="tx1">
                    <a:lumMod val="95000"/>
                    <a:lumOff val="5000"/>
                  </a:schemeClr>
                </a:solidFill>
              </a:rPr>
              <a:t/>
            </a:r>
            <a:br>
              <a:rPr lang="tr-TR" sz="3200" dirty="0" smtClean="0">
                <a:solidFill>
                  <a:schemeClr val="tx1">
                    <a:lumMod val="95000"/>
                    <a:lumOff val="5000"/>
                  </a:schemeClr>
                </a:solidFill>
              </a:rPr>
            </a:br>
            <a:r>
              <a:rPr lang="tr-TR" sz="3200" b="1" dirty="0" smtClean="0">
                <a:solidFill>
                  <a:schemeClr val="tx1">
                    <a:lumMod val="95000"/>
                    <a:lumOff val="5000"/>
                  </a:schemeClr>
                </a:solidFill>
                <a:effectLst>
                  <a:outerShdw blurRad="38100" dist="38100" dir="2700000" algn="tl">
                    <a:srgbClr val="000000">
                      <a:alpha val="43137"/>
                    </a:srgbClr>
                  </a:outerShdw>
                </a:effectLst>
              </a:rPr>
              <a:t>        Isınan yeryüzünden buharlaşan su, su buharı şeklinde gökyüzüne yükselir. Belirli bir yükseklikte basınç azaldığı, hava da soğuduğu için su damlacıkları hâline geçerler ve bulutları oluştururlar. Başlangıçta bu damlalar çok küçüktür. Ortalama bir yağmur damlasının oluşabilmesi için bunlardan milyonlarcasının birleşmesi gerekir. </a:t>
            </a:r>
          </a:p>
          <a:p>
            <a:pPr lvl="0">
              <a:spcBef>
                <a:spcPct val="20000"/>
              </a:spcBef>
            </a:pPr>
            <a:endParaRPr lang="tr-TR" sz="3200" b="1" dirty="0" smtClean="0">
              <a:solidFill>
                <a:schemeClr val="tx1">
                  <a:lumMod val="95000"/>
                  <a:lumOff val="5000"/>
                </a:schemeClr>
              </a:solidFill>
              <a:effectLst>
                <a:outerShdw blurRad="38100" dist="38100" dir="2700000" algn="tl">
                  <a:srgbClr val="000000">
                    <a:alpha val="43137"/>
                  </a:srgbClr>
                </a:outerShdw>
              </a:effectLst>
            </a:endParaRPr>
          </a:p>
          <a:p>
            <a:pPr lvl="0">
              <a:spcBef>
                <a:spcPct val="20000"/>
              </a:spcBef>
            </a:pPr>
            <a:r>
              <a:rPr lang="tr-TR" sz="3200" b="1" dirty="0" smtClean="0">
                <a:solidFill>
                  <a:schemeClr val="tx1">
                    <a:lumMod val="95000"/>
                    <a:lumOff val="5000"/>
                  </a:schemeClr>
                </a:solidFill>
                <a:effectLst>
                  <a:outerShdw blurRad="38100" dist="38100" dir="2700000" algn="tl">
                    <a:srgbClr val="000000">
                      <a:alpha val="43137"/>
                    </a:srgbClr>
                  </a:outerShdw>
                </a:effectLst>
              </a:rPr>
              <a:t>Yağış şeklini nemin </a:t>
            </a:r>
            <a:r>
              <a:rPr lang="tr-TR" sz="3200" b="1" dirty="0" err="1" smtClean="0">
                <a:solidFill>
                  <a:schemeClr val="tx1">
                    <a:lumMod val="95000"/>
                    <a:lumOff val="5000"/>
                  </a:schemeClr>
                </a:solidFill>
                <a:effectLst>
                  <a:outerShdw blurRad="38100" dist="38100" dir="2700000" algn="tl">
                    <a:srgbClr val="000000">
                      <a:alpha val="43137"/>
                    </a:srgbClr>
                  </a:outerShdw>
                </a:effectLst>
              </a:rPr>
              <a:t>yoğuştuğu</a:t>
            </a:r>
            <a:r>
              <a:rPr lang="tr-TR" sz="3200" b="1" dirty="0" smtClean="0">
                <a:solidFill>
                  <a:schemeClr val="tx1">
                    <a:lumMod val="95000"/>
                    <a:lumOff val="5000"/>
                  </a:schemeClr>
                </a:solidFill>
                <a:effectLst>
                  <a:outerShdw blurRad="38100" dist="38100" dir="2700000" algn="tl">
                    <a:srgbClr val="000000">
                      <a:alpha val="43137"/>
                    </a:srgbClr>
                  </a:outerShdw>
                </a:effectLst>
              </a:rPr>
              <a:t> yer ve havanın sıcaklığı belirler.</a:t>
            </a:r>
            <a:endParaRPr kumimoji="0" lang="tr-TR" sz="32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n-lt"/>
              <a:ea typeface="+mn-ea"/>
              <a:cs typeface="+mn-cs"/>
            </a:endParaRPr>
          </a:p>
        </p:txBody>
      </p:sp>
      <p:sp>
        <p:nvSpPr>
          <p:cNvPr id="7" name="6 Metin kutusu"/>
          <p:cNvSpPr txBox="1"/>
          <p:nvPr/>
        </p:nvSpPr>
        <p:spPr>
          <a:xfrm>
            <a:off x="323528" y="4797152"/>
            <a:ext cx="8064896"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tr-TR" sz="3200" b="1" dirty="0" smtClean="0">
                <a:solidFill>
                  <a:srgbClr val="FFFF00"/>
                </a:solidFill>
                <a:effectLst>
                  <a:outerShdw blurRad="38100" dist="38100" dir="2700000" algn="tl">
                    <a:srgbClr val="000000">
                      <a:alpha val="43137"/>
                    </a:srgbClr>
                  </a:outerShdw>
                </a:effectLst>
              </a:rPr>
              <a:t>* Havadaki nem </a:t>
            </a:r>
            <a:r>
              <a:rPr lang="tr-TR" sz="3200" b="1" dirty="0" err="1" smtClean="0">
                <a:solidFill>
                  <a:srgbClr val="FFFF00"/>
                </a:solidFill>
                <a:effectLst>
                  <a:outerShdw blurRad="38100" dist="38100" dir="2700000" algn="tl">
                    <a:srgbClr val="000000">
                      <a:alpha val="43137"/>
                    </a:srgbClr>
                  </a:outerShdw>
                </a:effectLst>
              </a:rPr>
              <a:t>yoğuşarak</a:t>
            </a:r>
            <a:r>
              <a:rPr lang="tr-TR" sz="3200" b="1" dirty="0" smtClean="0">
                <a:solidFill>
                  <a:srgbClr val="FFFF00"/>
                </a:solidFill>
                <a:effectLst>
                  <a:outerShdw blurRad="38100" dist="38100" dir="2700000" algn="tl">
                    <a:srgbClr val="000000">
                      <a:alpha val="43137"/>
                    </a:srgbClr>
                  </a:outerShdw>
                </a:effectLst>
              </a:rPr>
              <a:t> yağışları oluşturur.</a:t>
            </a:r>
            <a:endParaRPr lang="tr-TR" sz="3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770" decel="100000"/>
                                        <p:tgtEl>
                                          <p:spTgt spid="19458"/>
                                        </p:tgtEl>
                                      </p:cBhvr>
                                    </p:animEffect>
                                    <p:animScale>
                                      <p:cBhvr>
                                        <p:cTn id="8" dur="770" decel="100000"/>
                                        <p:tgtEl>
                                          <p:spTgt spid="19458"/>
                                        </p:tgtEl>
                                      </p:cBhvr>
                                      <p:from x="10000" y="10000"/>
                                      <p:to x="200000" y="450000"/>
                                    </p:animScale>
                                    <p:animScale>
                                      <p:cBhvr>
                                        <p:cTn id="9" dur="1230" accel="100000" fill="hold">
                                          <p:stCondLst>
                                            <p:cond delay="770"/>
                                          </p:stCondLst>
                                        </p:cTn>
                                        <p:tgtEl>
                                          <p:spTgt spid="19458"/>
                                        </p:tgtEl>
                                      </p:cBhvr>
                                      <p:from x="200000" y="450000"/>
                                      <p:to x="100000" y="100000"/>
                                    </p:animScale>
                                    <p:set>
                                      <p:cBhvr>
                                        <p:cTn id="10" dur="770" fill="hold"/>
                                        <p:tgtEl>
                                          <p:spTgt spid="19458"/>
                                        </p:tgtEl>
                                        <p:attrNameLst>
                                          <p:attrName>ppt_x</p:attrName>
                                        </p:attrNameLst>
                                      </p:cBhvr>
                                      <p:to>
                                        <p:strVal val="(0.5)"/>
                                      </p:to>
                                    </p:set>
                                    <p:anim from="(0.5)" to="(#ppt_x)" calcmode="lin" valueType="num">
                                      <p:cBhvr>
                                        <p:cTn id="11" dur="1230" accel="100000" fill="hold">
                                          <p:stCondLst>
                                            <p:cond delay="770"/>
                                          </p:stCondLst>
                                        </p:cTn>
                                        <p:tgtEl>
                                          <p:spTgt spid="19458"/>
                                        </p:tgtEl>
                                        <p:attrNameLst>
                                          <p:attrName>ppt_x</p:attrName>
                                        </p:attrNameLst>
                                      </p:cBhvr>
                                    </p:anim>
                                    <p:set>
                                      <p:cBhvr>
                                        <p:cTn id="12" dur="770" fill="hold"/>
                                        <p:tgtEl>
                                          <p:spTgt spid="19458"/>
                                        </p:tgtEl>
                                        <p:attrNameLst>
                                          <p:attrName>ppt_y</p:attrName>
                                        </p:attrNameLst>
                                      </p:cBhvr>
                                      <p:to>
                                        <p:strVal val="(#ppt_y+0.4)"/>
                                      </p:to>
                                    </p:set>
                                    <p:anim from="(#ppt_y+0.4)" to="(#ppt_y)" calcmode="lin" valueType="num">
                                      <p:cBhvr>
                                        <p:cTn id="13" dur="1230" accel="100000" fill="hold">
                                          <p:stCondLst>
                                            <p:cond delay="770"/>
                                          </p:stCondLst>
                                        </p:cTn>
                                        <p:tgtEl>
                                          <p:spTgt spid="19458"/>
                                        </p:tgtEl>
                                        <p:attrNameLst>
                                          <p:attrName>ppt_y</p:attrName>
                                        </p:attrNameLst>
                                      </p:cBhvr>
                                    </p:anim>
                                  </p:childTnLst>
                                </p:cTn>
                              </p:par>
                            </p:childTnLst>
                          </p:cTn>
                        </p:par>
                        <p:par>
                          <p:cTn id="14" fill="hold">
                            <p:stCondLst>
                              <p:cond delay="2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8"/>
                                        </p:tgtEl>
                                        <p:attrNameLst>
                                          <p:attrName>style.visibility</p:attrName>
                                        </p:attrNameLst>
                                      </p:cBhvr>
                                      <p:to>
                                        <p:strVal val="visible"/>
                                      </p:to>
                                    </p:set>
                                    <p:anim calcmode="discrete" valueType="clr">
                                      <p:cBhvr override="childStyle">
                                        <p:cTn id="1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
                                        </p:tgtEl>
                                        <p:attrNameLst>
                                          <p:attrName>fillcolor</p:attrName>
                                        </p:attrNameLst>
                                      </p:cBhvr>
                                      <p:tavLst>
                                        <p:tav tm="0">
                                          <p:val>
                                            <p:clrVal>
                                              <a:schemeClr val="accent2"/>
                                            </p:clrVal>
                                          </p:val>
                                        </p:tav>
                                        <p:tav tm="50000">
                                          <p:val>
                                            <p:clrVal>
                                              <a:schemeClr val="hlink"/>
                                            </p:clrVal>
                                          </p:val>
                                        </p:tav>
                                      </p:tavLst>
                                    </p:anim>
                                    <p:set>
                                      <p:cBhvr>
                                        <p:cTn id="19" dur="80"/>
                                        <p:tgtEl>
                                          <p:spTgt spid="8"/>
                                        </p:tgtEl>
                                        <p:attrNameLst>
                                          <p:attrName>fill.type</p:attrName>
                                        </p:attrNameLst>
                                      </p:cBhvr>
                                      <p:to>
                                        <p:strVal val="solid"/>
                                      </p:to>
                                    </p:set>
                                  </p:childTnLst>
                                </p:cTn>
                              </p:par>
                            </p:childTnLst>
                          </p:cTn>
                        </p:par>
                        <p:par>
                          <p:cTn id="20" fill="hold">
                            <p:stCondLst>
                              <p:cond delay="1652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7"/>
                                        </p:tgtEl>
                                        <p:attrNameLst>
                                          <p:attrName>style.visibility</p:attrName>
                                        </p:attrNameLst>
                                      </p:cBhvr>
                                      <p:to>
                                        <p:strVal val="visible"/>
                                      </p:to>
                                    </p:set>
                                    <p:anim calcmode="discrete" valueType="clr">
                                      <p:cBhvr override="childStyle">
                                        <p:cTn id="2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
                                        </p:tgtEl>
                                        <p:attrNameLst>
                                          <p:attrName>fillcolor</p:attrName>
                                        </p:attrNameLst>
                                      </p:cBhvr>
                                      <p:tavLst>
                                        <p:tav tm="0">
                                          <p:val>
                                            <p:clrVal>
                                              <a:schemeClr val="accent2"/>
                                            </p:clrVal>
                                          </p:val>
                                        </p:tav>
                                        <p:tav tm="50000">
                                          <p:val>
                                            <p:clrVal>
                                              <a:schemeClr val="hlink"/>
                                            </p:clrVal>
                                          </p:val>
                                        </p:tav>
                                      </p:tavLst>
                                    </p:anim>
                                    <p:set>
                                      <p:cBhvr>
                                        <p:cTn id="2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1628800"/>
            <a:ext cx="9144000" cy="2062103"/>
          </a:xfrm>
          <a:prstGeom prst="rect">
            <a:avLst/>
          </a:prstGeom>
        </p:spPr>
        <p:style>
          <a:lnRef idx="0">
            <a:schemeClr val="accent1"/>
          </a:lnRef>
          <a:fillRef idx="1003">
            <a:schemeClr val="dk2"/>
          </a:fillRef>
          <a:effectRef idx="3">
            <a:schemeClr val="accent1"/>
          </a:effectRef>
          <a:fontRef idx="minor">
            <a:schemeClr val="lt1"/>
          </a:fontRef>
        </p:style>
        <p:txBody>
          <a:bodyPr wrap="square" rtlCol="0">
            <a:spAutoFit/>
          </a:bodyPr>
          <a:lstStyle/>
          <a:p>
            <a:r>
              <a:rPr lang="tr-TR" sz="3200" b="1" dirty="0" smtClean="0">
                <a:solidFill>
                  <a:srgbClr val="FFFF00"/>
                </a:solidFill>
                <a:effectLst>
                  <a:outerShdw blurRad="38100" dist="38100" dir="2700000" algn="tl">
                    <a:srgbClr val="000000">
                      <a:alpha val="43137"/>
                    </a:srgbClr>
                  </a:outerShdw>
                </a:effectLst>
              </a:rPr>
              <a:t>Yağmur:</a:t>
            </a:r>
            <a:r>
              <a:rPr lang="tr-TR" sz="3200" b="1" dirty="0" smtClean="0">
                <a:solidFill>
                  <a:srgbClr val="7030A0"/>
                </a:solidFill>
              </a:rPr>
              <a:t> </a:t>
            </a:r>
            <a:r>
              <a:rPr lang="tr-TR" sz="3200" b="1" dirty="0" smtClean="0">
                <a:solidFill>
                  <a:schemeClr val="accent1">
                    <a:lumMod val="40000"/>
                    <a:lumOff val="60000"/>
                  </a:schemeClr>
                </a:solidFill>
                <a:effectLst>
                  <a:outerShdw blurRad="38100" dist="38100" dir="2700000" algn="tl">
                    <a:srgbClr val="000000">
                      <a:alpha val="43137"/>
                    </a:srgbClr>
                  </a:outerShdw>
                </a:effectLst>
              </a:rPr>
              <a:t>Havadaki nemin </a:t>
            </a:r>
            <a:r>
              <a:rPr lang="tr-TR" sz="3200" b="1" dirty="0" err="1" smtClean="0">
                <a:solidFill>
                  <a:schemeClr val="accent1">
                    <a:lumMod val="40000"/>
                    <a:lumOff val="60000"/>
                  </a:schemeClr>
                </a:solidFill>
                <a:effectLst>
                  <a:outerShdw blurRad="38100" dist="38100" dir="2700000" algn="tl">
                    <a:srgbClr val="000000">
                      <a:alpha val="43137"/>
                    </a:srgbClr>
                  </a:outerShdw>
                </a:effectLst>
              </a:rPr>
              <a:t>yoğuşmasıyla</a:t>
            </a:r>
            <a:r>
              <a:rPr lang="tr-TR" sz="3200" b="1" dirty="0" smtClean="0">
                <a:solidFill>
                  <a:schemeClr val="accent1">
                    <a:lumMod val="40000"/>
                    <a:lumOff val="60000"/>
                  </a:schemeClr>
                </a:solidFill>
                <a:effectLst>
                  <a:outerShdw blurRad="38100" dist="38100" dir="2700000" algn="tl">
                    <a:srgbClr val="000000">
                      <a:alpha val="43137"/>
                    </a:srgbClr>
                  </a:outerShdw>
                </a:effectLst>
              </a:rPr>
              <a:t> oluşan çok küçük  su damlacıkları bulutları oluşturur. Bulutlardaki su damlacıkları da havanın soğuması ile birleşip ağırlaşarak yağmur olarak yeryüzüne düşer.</a:t>
            </a:r>
            <a:endParaRPr lang="tr-TR" sz="3200" dirty="0">
              <a:solidFill>
                <a:schemeClr val="accent1">
                  <a:lumMod val="40000"/>
                  <a:lumOff val="60000"/>
                </a:schemeClr>
              </a:solidFill>
            </a:endParaRPr>
          </a:p>
        </p:txBody>
      </p:sp>
      <p:sp>
        <p:nvSpPr>
          <p:cNvPr id="10" name="5 Alt Başlık"/>
          <p:cNvSpPr>
            <a:spLocks noGrp="1"/>
          </p:cNvSpPr>
          <p:nvPr>
            <p:ph type="subTitle" idx="1"/>
          </p:nvPr>
        </p:nvSpPr>
        <p:spPr>
          <a:xfrm>
            <a:off x="0" y="1005880"/>
            <a:ext cx="9144000" cy="622920"/>
          </a:xfrm>
        </p:spPr>
        <p:style>
          <a:lnRef idx="1">
            <a:schemeClr val="accent1"/>
          </a:lnRef>
          <a:fillRef idx="2">
            <a:schemeClr val="accent1"/>
          </a:fillRef>
          <a:effectRef idx="1">
            <a:schemeClr val="accent1"/>
          </a:effectRef>
          <a:fontRef idx="minor">
            <a:schemeClr val="dk1"/>
          </a:fontRef>
        </p:style>
        <p:txBody>
          <a:bodyPr>
            <a:noAutofit/>
          </a:bodyPr>
          <a:lstStyle/>
          <a:p>
            <a:pPr algn="l"/>
            <a:r>
              <a:rPr lang="tr-TR" sz="2600" b="1" dirty="0" smtClean="0">
                <a:solidFill>
                  <a:srgbClr val="7030A0"/>
                </a:solidFill>
              </a:rPr>
              <a:t>*Nemli hava </a:t>
            </a:r>
            <a:r>
              <a:rPr lang="tr-TR" sz="2600" b="1" u="sng" dirty="0" smtClean="0">
                <a:solidFill>
                  <a:srgbClr val="7030A0"/>
                </a:solidFill>
                <a:effectLst>
                  <a:outerShdw blurRad="38100" dist="38100" dir="2700000" algn="tl">
                    <a:srgbClr val="000000">
                      <a:alpha val="43137"/>
                    </a:srgbClr>
                  </a:outerShdw>
                </a:effectLst>
              </a:rPr>
              <a:t>gökyüzüne yakın </a:t>
            </a:r>
            <a:r>
              <a:rPr lang="tr-TR" sz="2600" b="1" u="sng" dirty="0" err="1" smtClean="0">
                <a:solidFill>
                  <a:srgbClr val="7030A0"/>
                </a:solidFill>
                <a:effectLst>
                  <a:outerShdw blurRad="38100" dist="38100" dir="2700000" algn="tl">
                    <a:srgbClr val="000000">
                      <a:alpha val="43137"/>
                    </a:srgbClr>
                  </a:outerShdw>
                </a:effectLst>
              </a:rPr>
              <a:t>yoğuşursa</a:t>
            </a:r>
            <a:r>
              <a:rPr lang="tr-TR" sz="2600" b="1" u="sng" dirty="0" smtClean="0">
                <a:solidFill>
                  <a:srgbClr val="7030A0"/>
                </a:solidFill>
                <a:effectLst>
                  <a:outerShdw blurRad="38100" dist="38100" dir="2700000" algn="tl">
                    <a:srgbClr val="000000">
                      <a:alpha val="43137"/>
                    </a:srgbClr>
                  </a:outerShdw>
                </a:effectLst>
              </a:rPr>
              <a:t>;Yağmur,Kar,Dolu</a:t>
            </a:r>
            <a:r>
              <a:rPr lang="tr-TR" sz="2600" b="1" dirty="0" smtClean="0">
                <a:solidFill>
                  <a:srgbClr val="7030A0"/>
                </a:solidFill>
              </a:rPr>
              <a:t> oluşur.</a:t>
            </a:r>
          </a:p>
          <a:p>
            <a:endParaRPr lang="tr-TR" sz="2600" dirty="0">
              <a:solidFill>
                <a:srgbClr val="7030A0"/>
              </a:solidFill>
            </a:endParaRPr>
          </a:p>
        </p:txBody>
      </p:sp>
      <p:sp>
        <p:nvSpPr>
          <p:cNvPr id="4" name="3 Metin kutusu"/>
          <p:cNvSpPr txBox="1"/>
          <p:nvPr/>
        </p:nvSpPr>
        <p:spPr>
          <a:xfrm>
            <a:off x="179512" y="0"/>
            <a:ext cx="8820472"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tr-TR" sz="3200" b="1" dirty="0" smtClean="0">
                <a:solidFill>
                  <a:srgbClr val="FF0000"/>
                </a:solidFill>
              </a:rPr>
              <a:t>Yağış</a:t>
            </a:r>
            <a:r>
              <a:rPr lang="tr-TR" sz="2400" b="1" dirty="0" smtClean="0">
                <a:solidFill>
                  <a:srgbClr val="FF0000"/>
                </a:solidFill>
              </a:rPr>
              <a:t> : </a:t>
            </a:r>
            <a:r>
              <a:rPr lang="tr-TR" sz="2400" b="1" dirty="0" smtClean="0"/>
              <a:t>Havanın yapısındaki nemin(su buharı) sıcaklık,basınç gibi faktörler ile  yağmur, kar,dolu şeklinde yeryüzüne düşmesidir.</a:t>
            </a:r>
            <a:endParaRPr lang="tr-TR" b="1" dirty="0"/>
          </a:p>
        </p:txBody>
      </p:sp>
      <p:pic>
        <p:nvPicPr>
          <p:cNvPr id="18434" name="Picture 2" descr="Related image"/>
          <p:cNvPicPr>
            <a:picLocks noChangeAspect="1" noChangeArrowheads="1" noCrop="1"/>
          </p:cNvPicPr>
          <p:nvPr/>
        </p:nvPicPr>
        <p:blipFill>
          <a:blip r:embed="rId2" cstate="print"/>
          <a:srcRect/>
          <a:stretch>
            <a:fillRect/>
          </a:stretch>
        </p:blipFill>
        <p:spPr bwMode="auto">
          <a:xfrm>
            <a:off x="4381500" y="3717032"/>
            <a:ext cx="4762500" cy="3140968"/>
          </a:xfrm>
          <a:prstGeom prst="rect">
            <a:avLst/>
          </a:prstGeom>
          <a:noFill/>
        </p:spPr>
      </p:pic>
      <p:pic>
        <p:nvPicPr>
          <p:cNvPr id="18436" name="Picture 4" descr="Related image"/>
          <p:cNvPicPr>
            <a:picLocks noChangeAspect="1" noChangeArrowheads="1" noCrop="1"/>
          </p:cNvPicPr>
          <p:nvPr/>
        </p:nvPicPr>
        <p:blipFill>
          <a:blip r:embed="rId3" cstate="print"/>
          <a:srcRect/>
          <a:stretch>
            <a:fillRect/>
          </a:stretch>
        </p:blipFill>
        <p:spPr bwMode="auto">
          <a:xfrm>
            <a:off x="0" y="3717032"/>
            <a:ext cx="4499992" cy="3140968"/>
          </a:xfrm>
          <a:prstGeom prst="rect">
            <a:avLst/>
          </a:prstGeom>
          <a:noFill/>
        </p:spPr>
      </p:pic>
      <p:sp>
        <p:nvSpPr>
          <p:cNvPr id="7" name="6 Dikdörtgen"/>
          <p:cNvSpPr/>
          <p:nvPr/>
        </p:nvSpPr>
        <p:spPr>
          <a:xfrm>
            <a:off x="1835696" y="980728"/>
            <a:ext cx="6192688" cy="648072"/>
          </a:xfrm>
          <a:prstGeom prst="rect">
            <a:avLst/>
          </a:prstGeom>
          <a:noFill/>
          <a:ln w="508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slide(fromBottom)">
                                      <p:cBhvr>
                                        <p:cTn id="12" dur="1000"/>
                                        <p:tgtEl>
                                          <p:spTgt spid="10">
                                            <p:bg/>
                                          </p:spTgt>
                                        </p:tgtEl>
                                      </p:cBhvr>
                                    </p:animEffect>
                                  </p:childTnLst>
                                </p:cTn>
                              </p:par>
                            </p:childTnLst>
                          </p:cTn>
                        </p:par>
                        <p:par>
                          <p:cTn id="13" fill="hold">
                            <p:stCondLst>
                              <p:cond delay="2000"/>
                            </p:stCondLst>
                            <p:childTnLst>
                              <p:par>
                                <p:cTn id="14" presetID="12" presetClass="entr" presetSubtype="4" fill="hold" grpId="0" nodeType="afterEffect">
                                  <p:stCondLst>
                                    <p:cond delay="0"/>
                                  </p:stCondLst>
                                  <p:iterate type="lt">
                                    <p:tmPct val="0"/>
                                  </p:iterate>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slide(fromBottom)">
                                      <p:cBhvr>
                                        <p:cTn id="16" dur="1000"/>
                                        <p:tgtEl>
                                          <p:spTgt spid="10">
                                            <p:txEl>
                                              <p:pRg st="0" end="0"/>
                                            </p:txEl>
                                          </p:spTgt>
                                        </p:tgtEl>
                                      </p:cBhvr>
                                    </p:animEffect>
                                  </p:childTnLst>
                                </p:cTn>
                              </p:par>
                            </p:childTnLst>
                          </p:cTn>
                        </p:par>
                        <p:par>
                          <p:cTn id="17" fill="hold">
                            <p:stCondLst>
                              <p:cond delay="30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20"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10">
                                            <p:txEl>
                                              <p:pRg st="0" end="0"/>
                                            </p:txEl>
                                          </p:spTgt>
                                        </p:tgtEl>
                                        <p:attrNameLst>
                                          <p:attrName>fill.type</p:attrName>
                                        </p:attrNameLst>
                                      </p:cBhvr>
                                      <p:to>
                                        <p:strVal val="solid"/>
                                      </p:to>
                                    </p:set>
                                  </p:childTnLst>
                                </p:cTn>
                              </p:par>
                            </p:childTnLst>
                          </p:cTn>
                        </p:par>
                        <p:par>
                          <p:cTn id="23" fill="hold">
                            <p:stCondLst>
                              <p:cond delay="5280"/>
                            </p:stCondLst>
                            <p:childTnLst>
                              <p:par>
                                <p:cTn id="24" presetID="18" presetClass="entr" presetSubtype="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Right)">
                                      <p:cBhvr>
                                        <p:cTn id="26" dur="1000"/>
                                        <p:tgtEl>
                                          <p:spTgt spid="7"/>
                                        </p:tgtEl>
                                      </p:cBhvr>
                                    </p:animEffect>
                                  </p:childTnLst>
                                </p:cTn>
                              </p:par>
                            </p:childTnLst>
                          </p:cTn>
                        </p:par>
                        <p:par>
                          <p:cTn id="27" fill="hold">
                            <p:stCondLst>
                              <p:cond delay="628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5"/>
                                        </p:tgtEl>
                                        <p:attrNameLst>
                                          <p:attrName>style.visibility</p:attrName>
                                        </p:attrNameLst>
                                      </p:cBhvr>
                                      <p:to>
                                        <p:strVal val="visible"/>
                                      </p:to>
                                    </p:set>
                                    <p:anim calcmode="discrete" valueType="clr">
                                      <p:cBhvr override="childStyle">
                                        <p:cTn id="3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5"/>
                                        </p:tgtEl>
                                        <p:attrNameLst>
                                          <p:attrName>fillcolor</p:attrName>
                                        </p:attrNameLst>
                                      </p:cBhvr>
                                      <p:tavLst>
                                        <p:tav tm="0">
                                          <p:val>
                                            <p:clrVal>
                                              <a:schemeClr val="accent2"/>
                                            </p:clrVal>
                                          </p:val>
                                        </p:tav>
                                        <p:tav tm="50000">
                                          <p:val>
                                            <p:clrVal>
                                              <a:schemeClr val="hlink"/>
                                            </p:clrVal>
                                          </p:val>
                                        </p:tav>
                                      </p:tavLst>
                                    </p:anim>
                                    <p:set>
                                      <p:cBhvr>
                                        <p:cTn id="32" dur="80"/>
                                        <p:tgtEl>
                                          <p:spTgt spid="5"/>
                                        </p:tgtEl>
                                        <p:attrNameLst>
                                          <p:attrName>fill.type</p:attrName>
                                        </p:attrNameLst>
                                      </p:cBhvr>
                                      <p:to>
                                        <p:strVal val="solid"/>
                                      </p:to>
                                    </p:set>
                                  </p:childTnLst>
                                </p:cTn>
                              </p:par>
                            </p:childTnLst>
                          </p:cTn>
                        </p:par>
                        <p:par>
                          <p:cTn id="33" fill="hold">
                            <p:stCondLst>
                              <p:cond delay="13160"/>
                            </p:stCondLst>
                            <p:childTnLst>
                              <p:par>
                                <p:cTn id="34" presetID="8" presetClass="entr" presetSubtype="32" fill="hold" nodeType="afterEffect">
                                  <p:stCondLst>
                                    <p:cond delay="0"/>
                                  </p:stCondLst>
                                  <p:childTnLst>
                                    <p:set>
                                      <p:cBhvr>
                                        <p:cTn id="35" dur="1" fill="hold">
                                          <p:stCondLst>
                                            <p:cond delay="0"/>
                                          </p:stCondLst>
                                        </p:cTn>
                                        <p:tgtEl>
                                          <p:spTgt spid="18436"/>
                                        </p:tgtEl>
                                        <p:attrNameLst>
                                          <p:attrName>style.visibility</p:attrName>
                                        </p:attrNameLst>
                                      </p:cBhvr>
                                      <p:to>
                                        <p:strVal val="visible"/>
                                      </p:to>
                                    </p:set>
                                    <p:animEffect transition="in" filter="diamond(out)">
                                      <p:cBhvr>
                                        <p:cTn id="36" dur="3000"/>
                                        <p:tgtEl>
                                          <p:spTgt spid="18436"/>
                                        </p:tgtEl>
                                      </p:cBhvr>
                                    </p:animEffect>
                                  </p:childTnLst>
                                </p:cTn>
                              </p:par>
                            </p:childTnLst>
                          </p:cTn>
                        </p:par>
                        <p:par>
                          <p:cTn id="37" fill="hold">
                            <p:stCondLst>
                              <p:cond delay="16160"/>
                            </p:stCondLst>
                            <p:childTnLst>
                              <p:par>
                                <p:cTn id="38" presetID="8" presetClass="entr" presetSubtype="32" fill="hold" nodeType="afterEffect">
                                  <p:stCondLst>
                                    <p:cond delay="0"/>
                                  </p:stCondLst>
                                  <p:childTnLst>
                                    <p:set>
                                      <p:cBhvr>
                                        <p:cTn id="39" dur="1" fill="hold">
                                          <p:stCondLst>
                                            <p:cond delay="0"/>
                                          </p:stCondLst>
                                        </p:cTn>
                                        <p:tgtEl>
                                          <p:spTgt spid="18434"/>
                                        </p:tgtEl>
                                        <p:attrNameLst>
                                          <p:attrName>style.visibility</p:attrName>
                                        </p:attrNameLst>
                                      </p:cBhvr>
                                      <p:to>
                                        <p:strVal val="visible"/>
                                      </p:to>
                                    </p:set>
                                    <p:animEffect transition="in" filter="diamond(out)">
                                      <p:cBhvr>
                                        <p:cTn id="40"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animBg="1"/>
      <p:bldP spid="4" grpId="0" animBg="1"/>
      <p:bldP spid="7"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824</Words>
  <Application>Microsoft Office PowerPoint</Application>
  <PresentationFormat>Ekran Gösterisi (4:3)</PresentationFormat>
  <Paragraphs>139</Paragraphs>
  <Slides>27</Slides>
  <Notes>1</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Slayt 1</vt:lpstr>
      <vt:lpstr>Slayt 2</vt:lpstr>
      <vt:lpstr>Slayt 3</vt:lpstr>
      <vt:lpstr>Slayt 4</vt:lpstr>
      <vt:lpstr>HAVA OLAYLARI:  Dünyayı çevreleyen hava katmanı (atmosfer) içinde gözlenen Yağış ve Rüzgârlara Hava olayları denir. Hava olayları atmosferin ilk 10 km sinde görülür.     Dünya`yı diğer gezegenlerden ayıran özelliklerinin başında; üzerinde hava olaylarının görülmesi ve canlı yaşamına olanak sağlayan atmosferinin var olması gelir.  Atmosfer tabakası;   %78 Azot   % 21 Oksijen    % 1 su buharı, C02, Argon ve diğer gazlar dan oluşur.  </vt:lpstr>
      <vt:lpstr>Slayt 6</vt:lpstr>
      <vt:lpstr>Slayt 7</vt:lpstr>
      <vt:lpstr>Slayt 8</vt:lpstr>
      <vt:lpstr>Slayt 9</vt:lpstr>
      <vt:lpstr>Slayt 10</vt:lpstr>
      <vt:lpstr>Slayt 11</vt:lpstr>
      <vt:lpstr>Slayt 12</vt:lpstr>
      <vt:lpstr>HAVA BASINCI ve RÜZGÂRLAR</vt:lpstr>
      <vt:lpstr>BASINÇ ALANLARI</vt:lpstr>
      <vt:lpstr>Slayt 15</vt:lpstr>
      <vt:lpstr>Slayt 16</vt:lpstr>
      <vt:lpstr>Slayt 17</vt:lpstr>
      <vt:lpstr>RÜZGÂR</vt:lpstr>
      <vt:lpstr>Slayt 19</vt:lpstr>
      <vt:lpstr>Slayt 20</vt:lpstr>
      <vt:lpstr>Slayt 21</vt:lpstr>
      <vt:lpstr>Slayt 22</vt:lpstr>
      <vt:lpstr>Slayt 23</vt:lpstr>
      <vt:lpstr>HAVA OLAYLARININ YERYÜZÜ ŞEKİLLERİNE ETKİSİ</vt:lpstr>
      <vt:lpstr>Slayt 25</vt:lpstr>
      <vt:lpstr>Slayt 26</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İKLİM</dc:title>
  <dc:creator>İsmail</dc:creator>
  <cp:lastModifiedBy>İsmail</cp:lastModifiedBy>
  <cp:revision>70</cp:revision>
  <dcterms:created xsi:type="dcterms:W3CDTF">2018-09-06T19:25:48Z</dcterms:created>
  <dcterms:modified xsi:type="dcterms:W3CDTF">2018-09-19T09:46:53Z</dcterms:modified>
</cp:coreProperties>
</file>