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8"/>
  </p:notesMasterIdLst>
  <p:sldIdLst>
    <p:sldId id="321" r:id="rId2"/>
    <p:sldId id="298" r:id="rId3"/>
    <p:sldId id="299" r:id="rId4"/>
    <p:sldId id="300" r:id="rId5"/>
    <p:sldId id="301" r:id="rId6"/>
    <p:sldId id="302" r:id="rId7"/>
    <p:sldId id="323" r:id="rId8"/>
    <p:sldId id="303" r:id="rId9"/>
    <p:sldId id="322" r:id="rId10"/>
    <p:sldId id="312" r:id="rId11"/>
    <p:sldId id="305" r:id="rId12"/>
    <p:sldId id="306" r:id="rId13"/>
    <p:sldId id="309" r:id="rId14"/>
    <p:sldId id="310" r:id="rId15"/>
    <p:sldId id="267" r:id="rId16"/>
    <p:sldId id="268" r:id="rId17"/>
    <p:sldId id="262" r:id="rId18"/>
    <p:sldId id="275" r:id="rId19"/>
    <p:sldId id="276" r:id="rId20"/>
    <p:sldId id="277" r:id="rId21"/>
    <p:sldId id="278" r:id="rId22"/>
    <p:sldId id="279" r:id="rId23"/>
    <p:sldId id="280" r:id="rId24"/>
    <p:sldId id="265" r:id="rId25"/>
    <p:sldId id="320" r:id="rId26"/>
    <p:sldId id="324" r:id="rId2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B90F48-53C2-4D31-B746-4AFF044A2652}" type="datetimeFigureOut">
              <a:rPr lang="tr-TR" smtClean="0"/>
              <a:pPr/>
              <a:t>29.10.2019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0124E9-A4C6-4C09-AC86-6DC5ACC3053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42412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753FB-0BBD-4440-B1CF-32149AC4AA75}" type="datetimeFigureOut">
              <a:rPr lang="tr-TR" smtClean="0"/>
              <a:pPr/>
              <a:t>29.10.2019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560E0-8156-480F-BC27-677E65074F8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1441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753FB-0BBD-4440-B1CF-32149AC4AA75}" type="datetimeFigureOut">
              <a:rPr lang="tr-TR" smtClean="0"/>
              <a:pPr/>
              <a:t>29.10.2019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560E0-8156-480F-BC27-677E65074F8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402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753FB-0BBD-4440-B1CF-32149AC4AA75}" type="datetimeFigureOut">
              <a:rPr lang="tr-TR" smtClean="0"/>
              <a:pPr/>
              <a:t>29.10.2019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560E0-8156-480F-BC27-677E65074F8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1410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753FB-0BBD-4440-B1CF-32149AC4AA75}" type="datetimeFigureOut">
              <a:rPr lang="tr-TR" smtClean="0"/>
              <a:pPr/>
              <a:t>29.10.2019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560E0-8156-480F-BC27-677E65074F8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2351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753FB-0BBD-4440-B1CF-32149AC4AA75}" type="datetimeFigureOut">
              <a:rPr lang="tr-TR" smtClean="0"/>
              <a:pPr/>
              <a:t>29.10.2019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560E0-8156-480F-BC27-677E65074F8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121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753FB-0BBD-4440-B1CF-32149AC4AA75}" type="datetimeFigureOut">
              <a:rPr lang="tr-TR" smtClean="0"/>
              <a:pPr/>
              <a:t>29.10.2019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560E0-8156-480F-BC27-677E65074F8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9568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753FB-0BBD-4440-B1CF-32149AC4AA75}" type="datetimeFigureOut">
              <a:rPr lang="tr-TR" smtClean="0"/>
              <a:pPr/>
              <a:t>29.10.2019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560E0-8156-480F-BC27-677E65074F8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9979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753FB-0BBD-4440-B1CF-32149AC4AA75}" type="datetimeFigureOut">
              <a:rPr lang="tr-TR" smtClean="0"/>
              <a:pPr/>
              <a:t>29.10.2019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560E0-8156-480F-BC27-677E65074F8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2562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753FB-0BBD-4440-B1CF-32149AC4AA75}" type="datetimeFigureOut">
              <a:rPr lang="tr-TR" smtClean="0"/>
              <a:pPr/>
              <a:t>29.10.2019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560E0-8156-480F-BC27-677E65074F8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0897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753FB-0BBD-4440-B1CF-32149AC4AA75}" type="datetimeFigureOut">
              <a:rPr lang="tr-TR" smtClean="0"/>
              <a:pPr/>
              <a:t>29.10.2019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560E0-8156-480F-BC27-677E65074F8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4047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753FB-0BBD-4440-B1CF-32149AC4AA75}" type="datetimeFigureOut">
              <a:rPr lang="tr-TR" smtClean="0"/>
              <a:pPr/>
              <a:t>29.10.2019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560E0-8156-480F-BC27-677E65074F8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1882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5753FB-0BBD-4440-B1CF-32149AC4AA75}" type="datetimeFigureOut">
              <a:rPr lang="tr-TR" smtClean="0"/>
              <a:pPr/>
              <a:t>29.10.2019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560E0-8156-480F-BC27-677E65074F8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0670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428596" y="285728"/>
            <a:ext cx="8501122" cy="635798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tr-TR" sz="3600" b="1" dirty="0" smtClean="0">
                <a:solidFill>
                  <a:schemeClr val="tx1"/>
                </a:solidFill>
              </a:rPr>
              <a:t>Bilimin Doğasının Boyutları</a:t>
            </a:r>
          </a:p>
          <a:p>
            <a:pPr algn="l"/>
            <a:r>
              <a:rPr lang="tr-TR" dirty="0" smtClean="0">
                <a:solidFill>
                  <a:schemeClr val="tx1"/>
                </a:solidFill>
              </a:rPr>
              <a:t>-Bilimsel bilgi olgusal temellidir.</a:t>
            </a:r>
            <a:r>
              <a:rPr lang="tr-TR" dirty="0" smtClean="0"/>
              <a:t> </a:t>
            </a:r>
            <a:r>
              <a:rPr lang="tr-TR" dirty="0" smtClean="0">
                <a:solidFill>
                  <a:srgbClr val="FF0000"/>
                </a:solidFill>
              </a:rPr>
              <a:t>(Olgusal olmak demek bilimin deney ve gözlemlere dayanması demektir.)</a:t>
            </a:r>
          </a:p>
          <a:p>
            <a:pPr algn="l"/>
            <a:r>
              <a:rPr lang="tr-TR" b="1" dirty="0" smtClean="0">
                <a:solidFill>
                  <a:schemeClr val="tx1"/>
                </a:solidFill>
              </a:rPr>
              <a:t>-</a:t>
            </a:r>
            <a:r>
              <a:rPr lang="tr-TR" dirty="0" smtClean="0">
                <a:solidFill>
                  <a:schemeClr val="tx1"/>
                </a:solidFill>
              </a:rPr>
              <a:t>Yasalar ve teoriler farklı türden bilgilerdir.</a:t>
            </a:r>
          </a:p>
          <a:p>
            <a:pPr algn="l"/>
            <a:endParaRPr lang="tr-TR" dirty="0" smtClean="0">
              <a:solidFill>
                <a:schemeClr val="tx1"/>
              </a:solidFill>
            </a:endParaRPr>
          </a:p>
          <a:p>
            <a:pPr algn="l"/>
            <a:r>
              <a:rPr lang="tr-TR" b="1" dirty="0" smtClean="0">
                <a:solidFill>
                  <a:schemeClr val="tx1"/>
                </a:solidFill>
              </a:rPr>
              <a:t>-</a:t>
            </a:r>
            <a:r>
              <a:rPr lang="tr-TR" dirty="0" smtClean="0">
                <a:solidFill>
                  <a:schemeClr val="tx1"/>
                </a:solidFill>
              </a:rPr>
              <a:t>Bilimsel bilginin üretiminde hayal ve yaratıcılık önemlidir.  (Bilim tamamen mekanik, rasyonel ve düzenli bir etkinlik değildir. )</a:t>
            </a:r>
          </a:p>
          <a:p>
            <a:pPr algn="l"/>
            <a:endParaRPr lang="tr-TR" dirty="0" smtClean="0">
              <a:solidFill>
                <a:schemeClr val="tx1"/>
              </a:solidFill>
            </a:endParaRPr>
          </a:p>
          <a:p>
            <a:pPr algn="l"/>
            <a:r>
              <a:rPr lang="tr-TR" b="1" dirty="0" smtClean="0">
                <a:solidFill>
                  <a:schemeClr val="tx1"/>
                </a:solidFill>
              </a:rPr>
              <a:t>-</a:t>
            </a:r>
            <a:r>
              <a:rPr lang="tr-TR" dirty="0" smtClean="0">
                <a:solidFill>
                  <a:schemeClr val="tx1"/>
                </a:solidFill>
              </a:rPr>
              <a:t>Bilimsel bilgi </a:t>
            </a:r>
            <a:r>
              <a:rPr lang="tr-TR" b="1" dirty="0" smtClean="0">
                <a:solidFill>
                  <a:schemeClr val="tx1"/>
                </a:solidFill>
              </a:rPr>
              <a:t>öznellik</a:t>
            </a:r>
            <a:r>
              <a:rPr lang="tr-TR" dirty="0" smtClean="0">
                <a:solidFill>
                  <a:schemeClr val="tx1"/>
                </a:solidFill>
              </a:rPr>
              <a:t> içerir. </a:t>
            </a:r>
            <a:r>
              <a:rPr lang="tr-TR" b="1" dirty="0" smtClean="0">
                <a:solidFill>
                  <a:schemeClr val="tx1"/>
                </a:solidFill>
              </a:rPr>
              <a:t>(</a:t>
            </a:r>
            <a:r>
              <a:rPr lang="tr-TR" b="1" dirty="0" err="1" smtClean="0">
                <a:solidFill>
                  <a:schemeClr val="tx1"/>
                </a:solidFill>
              </a:rPr>
              <a:t>Subjektif</a:t>
            </a:r>
            <a:r>
              <a:rPr lang="tr-TR" b="1" dirty="0" smtClean="0">
                <a:solidFill>
                  <a:schemeClr val="tx1"/>
                </a:solidFill>
              </a:rPr>
              <a:t>) (Einstein ve </a:t>
            </a:r>
            <a:r>
              <a:rPr lang="tr-TR" b="1" dirty="0" err="1" smtClean="0">
                <a:solidFill>
                  <a:schemeClr val="tx1"/>
                </a:solidFill>
              </a:rPr>
              <a:t>Maks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err="1" smtClean="0">
                <a:solidFill>
                  <a:schemeClr val="tx1"/>
                </a:solidFill>
              </a:rPr>
              <a:t>Plank</a:t>
            </a:r>
            <a:r>
              <a:rPr lang="tr-TR" b="1" dirty="0" smtClean="0">
                <a:solidFill>
                  <a:schemeClr val="tx1"/>
                </a:solidFill>
              </a:rPr>
              <a:t> b20.yy başlarında ortaya atıyor.</a:t>
            </a:r>
          </a:p>
          <a:p>
            <a:pPr algn="l"/>
            <a:endParaRPr lang="tr-TR" b="1" dirty="0" smtClean="0">
              <a:solidFill>
                <a:schemeClr val="tx1"/>
              </a:solidFill>
            </a:endParaRPr>
          </a:p>
          <a:p>
            <a:pPr algn="l"/>
            <a:r>
              <a:rPr lang="tr-TR" b="1" dirty="0" smtClean="0">
                <a:solidFill>
                  <a:schemeClr val="tx1"/>
                </a:solidFill>
              </a:rPr>
              <a:t>-</a:t>
            </a:r>
            <a:r>
              <a:rPr lang="tr-TR" dirty="0" smtClean="0">
                <a:solidFill>
                  <a:schemeClr val="tx1"/>
                </a:solidFill>
              </a:rPr>
              <a:t>Bilim ve kültür etkileşim halindedir. Bilim yapıldığı kültürden hem etkilenir hem de onu etkiler.</a:t>
            </a:r>
          </a:p>
          <a:p>
            <a:pPr algn="l"/>
            <a:endParaRPr lang="tr-TR" dirty="0" smtClean="0">
              <a:solidFill>
                <a:schemeClr val="tx1"/>
              </a:solidFill>
            </a:endParaRPr>
          </a:p>
          <a:p>
            <a:pPr algn="l"/>
            <a:r>
              <a:rPr lang="tr-TR" b="1" dirty="0" smtClean="0">
                <a:solidFill>
                  <a:schemeClr val="tx1"/>
                </a:solidFill>
              </a:rPr>
              <a:t>-</a:t>
            </a:r>
            <a:r>
              <a:rPr lang="tr-TR" dirty="0" smtClean="0">
                <a:solidFill>
                  <a:schemeClr val="tx1"/>
                </a:solidFill>
              </a:rPr>
              <a:t>Bilimsel bilgi </a:t>
            </a:r>
            <a:r>
              <a:rPr lang="tr-TR" b="1" dirty="0" smtClean="0">
                <a:solidFill>
                  <a:schemeClr val="tx1"/>
                </a:solidFill>
              </a:rPr>
              <a:t>değişime açıktır. (</a:t>
            </a:r>
            <a:r>
              <a:rPr lang="tr-TR" b="1" dirty="0" err="1" smtClean="0">
                <a:solidFill>
                  <a:schemeClr val="tx1"/>
                </a:solidFill>
              </a:rPr>
              <a:t>Değişebilirlik</a:t>
            </a:r>
            <a:r>
              <a:rPr lang="tr-TR" b="1" dirty="0" smtClean="0">
                <a:solidFill>
                  <a:schemeClr val="tx1"/>
                </a:solidFill>
              </a:rPr>
              <a:t>)</a:t>
            </a:r>
          </a:p>
          <a:p>
            <a:pPr algn="l"/>
            <a:endParaRPr lang="tr-TR" b="1" dirty="0" smtClean="0">
              <a:solidFill>
                <a:schemeClr val="tx1"/>
              </a:solidFill>
            </a:endParaRPr>
          </a:p>
          <a:p>
            <a:pPr algn="l"/>
            <a:r>
              <a:rPr lang="tr-TR" dirty="0" smtClean="0">
                <a:solidFill>
                  <a:schemeClr val="tx1"/>
                </a:solidFill>
              </a:rPr>
              <a:t>-Bilim tümüyle gözlem ve deneye dayalı değildir.</a:t>
            </a:r>
            <a:endParaRPr lang="tr-TR" b="1" dirty="0" smtClean="0">
              <a:solidFill>
                <a:schemeClr val="tx1"/>
              </a:solidFill>
            </a:endParaRPr>
          </a:p>
          <a:p>
            <a:pPr algn="l"/>
            <a:endParaRPr lang="tr-TR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42942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b="1" dirty="0" smtClean="0"/>
              <a:t>Dikkat !!!</a:t>
            </a:r>
          </a:p>
          <a:p>
            <a:pPr>
              <a:buNone/>
            </a:pPr>
            <a:r>
              <a:rPr lang="tr-TR" dirty="0"/>
              <a:t>*</a:t>
            </a:r>
            <a:r>
              <a:rPr lang="tr-TR" dirty="0" smtClean="0"/>
              <a:t>Bilimde son nokta teori değil, </a:t>
            </a:r>
            <a:r>
              <a:rPr lang="tr-TR" b="1" dirty="0" smtClean="0"/>
              <a:t>yasadır.</a:t>
            </a:r>
          </a:p>
          <a:p>
            <a:pPr>
              <a:buNone/>
            </a:pPr>
            <a:endParaRPr lang="tr-TR" i="1" dirty="0" smtClean="0"/>
          </a:p>
          <a:p>
            <a:pPr>
              <a:buNone/>
            </a:pPr>
            <a:r>
              <a:rPr lang="tr-TR" dirty="0" smtClean="0"/>
              <a:t>*Teori ve yasa </a:t>
            </a:r>
            <a:r>
              <a:rPr lang="tr-TR" b="1" dirty="0" smtClean="0"/>
              <a:t>birbirinden farklı </a:t>
            </a:r>
            <a:r>
              <a:rPr lang="tr-TR" dirty="0" smtClean="0"/>
              <a:t>bilimsel bilgi türleridir.</a:t>
            </a:r>
          </a:p>
          <a:p>
            <a:pPr>
              <a:buNone/>
            </a:pPr>
            <a:r>
              <a:rPr lang="tr-TR" dirty="0" smtClean="0"/>
              <a:t>* Birinin diğerinden üstün olduğu söylenemez.</a:t>
            </a:r>
          </a:p>
          <a:p>
            <a:pPr>
              <a:buNone/>
            </a:pPr>
            <a:r>
              <a:rPr lang="tr-TR" b="1" dirty="0" smtClean="0"/>
              <a:t>*Teoriler asla kanunlara dönüşmez.</a:t>
            </a:r>
          </a:p>
          <a:p>
            <a:pPr>
              <a:buNone/>
            </a:pPr>
            <a:r>
              <a:rPr lang="tr-TR" dirty="0" smtClean="0"/>
              <a:t>*Birinden diğerine geçiş yapılmaz ve aralarında bir hiyerarşi yoktur. Kanunlar, teorilere göre daha yüksek bir değer ya da statüye de sahip değildirler. </a:t>
            </a:r>
          </a:p>
          <a:p>
            <a:pPr>
              <a:buNone/>
            </a:pPr>
            <a:r>
              <a:rPr lang="tr-TR" b="1" dirty="0" smtClean="0"/>
              <a:t>Örneğin</a:t>
            </a:r>
            <a:r>
              <a:rPr lang="tr-TR" dirty="0" smtClean="0"/>
              <a:t> gaz yasalarının açıklanmasında kullanılan kinetik teorinin bu yasalardan çok sonra ortaya atılmış olması </a:t>
            </a:r>
            <a:r>
              <a:rPr lang="tr-TR" b="1" dirty="0" smtClean="0"/>
              <a:t>teorilerin kanunlara dönüşmediğinin ıspatıdır.</a:t>
            </a:r>
            <a:endParaRPr lang="tr-TR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158" y="285728"/>
            <a:ext cx="8329642" cy="4786346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/>
              <a:t>*Bilim insanları bir problemle ilgili sonuca varmak için önce </a:t>
            </a:r>
            <a:r>
              <a:rPr lang="tr-TR" b="1" dirty="0" smtClean="0"/>
              <a:t>hipotezler</a:t>
            </a:r>
            <a:r>
              <a:rPr lang="tr-TR" dirty="0" smtClean="0"/>
              <a:t> kurarlar.</a:t>
            </a:r>
          </a:p>
          <a:p>
            <a:r>
              <a:rPr lang="tr-TR" dirty="0" smtClean="0"/>
              <a:t>*Bilimsel yöntemin basamaklarını kullanarak </a:t>
            </a:r>
            <a:r>
              <a:rPr lang="tr-TR" b="1" dirty="0" smtClean="0"/>
              <a:t>TEORİ ve YASALARA </a:t>
            </a:r>
            <a:r>
              <a:rPr lang="tr-TR" dirty="0" smtClean="0"/>
              <a:t>ulaşırlar.</a:t>
            </a:r>
          </a:p>
          <a:p>
            <a:r>
              <a:rPr lang="tr-TR" dirty="0" smtClean="0"/>
              <a:t>*Teoriler ve kanunlar </a:t>
            </a:r>
            <a:r>
              <a:rPr lang="tr-TR" b="1" dirty="0" smtClean="0"/>
              <a:t>değişime </a:t>
            </a:r>
            <a:r>
              <a:rPr lang="tr-TR" b="1" dirty="0" err="1" smtClean="0"/>
              <a:t>açıktır.İkisi</a:t>
            </a:r>
            <a:r>
              <a:rPr lang="tr-TR" b="1" dirty="0" smtClean="0"/>
              <a:t> de değişebilir.</a:t>
            </a:r>
          </a:p>
          <a:p>
            <a:pPr>
              <a:buNone/>
            </a:pPr>
            <a:endParaRPr lang="tr-TR" b="1" dirty="0" smtClean="0"/>
          </a:p>
          <a:p>
            <a:r>
              <a:rPr lang="tr-TR" b="1" dirty="0" smtClean="0"/>
              <a:t>Teori-</a:t>
            </a:r>
            <a:r>
              <a:rPr lang="tr-TR" dirty="0" smtClean="0"/>
              <a:t> Bir olayın </a:t>
            </a:r>
            <a:r>
              <a:rPr lang="tr-TR" b="1" dirty="0" smtClean="0"/>
              <a:t>neden </a:t>
            </a:r>
            <a:r>
              <a:rPr lang="tr-TR" dirty="0" smtClean="0"/>
              <a:t>gerçekleştiğini açıklar.</a:t>
            </a:r>
          </a:p>
          <a:p>
            <a:r>
              <a:rPr lang="tr-TR" b="1" dirty="0" smtClean="0"/>
              <a:t>Kanun-</a:t>
            </a:r>
            <a:r>
              <a:rPr lang="tr-TR" dirty="0" smtClean="0"/>
              <a:t> Bir </a:t>
            </a:r>
            <a:r>
              <a:rPr lang="tr-TR" dirty="0"/>
              <a:t>olaya açıklama getiremezler; sadece </a:t>
            </a:r>
            <a:r>
              <a:rPr lang="tr-TR" b="1" dirty="0"/>
              <a:t>ne</a:t>
            </a:r>
            <a:r>
              <a:rPr lang="tr-TR" dirty="0"/>
              <a:t> olduğunu belirtirler</a:t>
            </a:r>
            <a:endParaRPr lang="tr-TR" dirty="0" smtClean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teori kanun kuram hipotez ile ilgili gÃ¶rsel sonucu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44" y="642918"/>
            <a:ext cx="7643894" cy="496853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85720" y="357166"/>
            <a:ext cx="8401080" cy="6286544"/>
          </a:xfrm>
        </p:spPr>
        <p:txBody>
          <a:bodyPr>
            <a:normAutofit/>
          </a:bodyPr>
          <a:lstStyle/>
          <a:p>
            <a:r>
              <a:rPr lang="tr-TR" dirty="0" smtClean="0"/>
              <a:t>Deneysel araştırmalarda </a:t>
            </a:r>
            <a:r>
              <a:rPr lang="tr-TR" b="1" dirty="0" smtClean="0"/>
              <a:t>deney ve kontrol grupları oluşturulur.</a:t>
            </a:r>
          </a:p>
          <a:p>
            <a:r>
              <a:rPr lang="tr-TR" dirty="0" smtClean="0"/>
              <a:t>Araştırmalarda </a:t>
            </a:r>
            <a:r>
              <a:rPr lang="tr-TR" b="1" dirty="0" smtClean="0"/>
              <a:t>kontrol grubu</a:t>
            </a:r>
            <a:r>
              <a:rPr lang="tr-TR" dirty="0" smtClean="0"/>
              <a:t> farklı bir müdahalede bulunulmayan, sadece veri toplama amacıyla kullanılan grup;</a:t>
            </a:r>
          </a:p>
          <a:p>
            <a:pPr>
              <a:buNone/>
            </a:pPr>
            <a:r>
              <a:rPr lang="tr-TR" dirty="0" smtClean="0"/>
              <a:t>   </a:t>
            </a:r>
            <a:r>
              <a:rPr lang="tr-TR" b="1" dirty="0" smtClean="0"/>
              <a:t>deney grubu</a:t>
            </a:r>
            <a:r>
              <a:rPr lang="tr-TR" dirty="0" smtClean="0"/>
              <a:t> ise etkisi belirlenmeye çalışılan farklı uygulama veya müdahale ile karşılaşılan gruptur.  </a:t>
            </a:r>
          </a:p>
          <a:p>
            <a:pPr>
              <a:buNone/>
            </a:pPr>
            <a:r>
              <a:rPr lang="tr-TR" dirty="0" smtClean="0"/>
              <a:t>      Deney grubu deneysel müdahaleye uğrarken, kontrol grubuna özel bir müdahalede bulunulmaz. </a:t>
            </a:r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lnSpcReduction="10000"/>
          </a:bodyPr>
          <a:lstStyle/>
          <a:p>
            <a:endParaRPr lang="tr-TR" dirty="0" smtClean="0"/>
          </a:p>
          <a:p>
            <a:r>
              <a:rPr lang="tr-TR" dirty="0" smtClean="0"/>
              <a:t>Deney grubunda bağımlı ve bağımsız değişkenler belirlenir.</a:t>
            </a:r>
          </a:p>
          <a:p>
            <a:r>
              <a:rPr lang="tr-TR" b="1" dirty="0" smtClean="0"/>
              <a:t>Bağımsız </a:t>
            </a:r>
            <a:r>
              <a:rPr lang="tr-TR" dirty="0" smtClean="0"/>
              <a:t>değişken</a:t>
            </a:r>
            <a:r>
              <a:rPr lang="tr-TR" b="1" dirty="0" smtClean="0"/>
              <a:t> </a:t>
            </a:r>
            <a:r>
              <a:rPr lang="tr-TR" dirty="0" smtClean="0"/>
              <a:t>(</a:t>
            </a:r>
            <a:r>
              <a:rPr lang="tr-TR" b="1" dirty="0" smtClean="0"/>
              <a:t>Etkileyen</a:t>
            </a:r>
            <a:r>
              <a:rPr lang="tr-TR" dirty="0" smtClean="0"/>
              <a:t> değişken) araştırmacı tarafından kontrol edilebilen ve istenildiği şekilde değiştirilebilen değişken,</a:t>
            </a:r>
          </a:p>
          <a:p>
            <a:endParaRPr lang="tr-TR" dirty="0" smtClean="0"/>
          </a:p>
          <a:p>
            <a:r>
              <a:rPr lang="tr-TR" dirty="0" smtClean="0"/>
              <a:t> </a:t>
            </a:r>
            <a:r>
              <a:rPr lang="tr-TR" b="1" dirty="0" smtClean="0"/>
              <a:t>Bağımlı </a:t>
            </a:r>
            <a:r>
              <a:rPr lang="tr-TR" dirty="0" smtClean="0"/>
              <a:t>değişken  </a:t>
            </a:r>
            <a:r>
              <a:rPr lang="tr-TR" b="1" dirty="0" smtClean="0"/>
              <a:t>(Etkilenen </a:t>
            </a:r>
            <a:r>
              <a:rPr lang="tr-TR" dirty="0" smtClean="0"/>
              <a:t>değişken) ise bağımsız değişkenin durumuna veya aldığı değere göre değer alan değişkendir</a:t>
            </a:r>
            <a:br>
              <a:rPr lang="tr-TR" dirty="0" smtClean="0"/>
            </a:br>
            <a:endParaRPr lang="tr-T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teori kanun kuram hipotez ile ilgili gÃ¶rsel sonucu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359" y="857232"/>
            <a:ext cx="8200731" cy="47149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teori kanun kuram hipotez ile ilgili gÃ¶rsel sonucu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357166"/>
            <a:ext cx="8382025" cy="62865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bilimsel bilgi tÃ¼rleri ile ilgili gÃ¶rsel sonucu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642918"/>
            <a:ext cx="8430631" cy="392909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7543824" cy="868346"/>
          </a:xfrm>
        </p:spPr>
        <p:txBody>
          <a:bodyPr>
            <a:normAutofit/>
          </a:bodyPr>
          <a:lstStyle/>
          <a:p>
            <a:r>
              <a:rPr lang="tr-TR" sz="3200" b="1" dirty="0" smtClean="0"/>
              <a:t>BİLİMSEL ÇALIŞMA ÖRNEĞİ</a:t>
            </a:r>
            <a:endParaRPr lang="tr-TR" sz="32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42928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b="1" dirty="0" smtClean="0"/>
              <a:t>1-ProblemBelirlenir :</a:t>
            </a:r>
          </a:p>
          <a:p>
            <a:pPr>
              <a:buNone/>
            </a:pPr>
            <a:r>
              <a:rPr lang="tr-TR" b="1" dirty="0" smtClean="0"/>
              <a:t> </a:t>
            </a:r>
            <a:r>
              <a:rPr lang="tr-TR" dirty="0" smtClean="0"/>
              <a:t>Saksıdaki bitkilerin çiçek açmamasının nedeni nedir?</a:t>
            </a:r>
          </a:p>
          <a:p>
            <a:pPr>
              <a:buNone/>
            </a:pPr>
            <a:r>
              <a:rPr lang="tr-TR" b="1" dirty="0" smtClean="0"/>
              <a:t>2-Gözlem yapma ve veri toplama :</a:t>
            </a:r>
          </a:p>
          <a:p>
            <a:pPr>
              <a:buNone/>
            </a:pPr>
            <a:r>
              <a:rPr lang="tr-TR" dirty="0" smtClean="0"/>
              <a:t>   Bitkiler çiçek açma döneminde olmasına rağmen çiçek açmıyor.</a:t>
            </a:r>
          </a:p>
          <a:p>
            <a:pPr>
              <a:buFontTx/>
              <a:buChar char="-"/>
            </a:pPr>
            <a:r>
              <a:rPr lang="tr-TR" dirty="0" smtClean="0"/>
              <a:t>Bitkilerin bulunduğu toprak sert ve kuru </a:t>
            </a:r>
          </a:p>
          <a:p>
            <a:pPr>
              <a:buFontTx/>
              <a:buChar char="-"/>
            </a:pPr>
            <a:r>
              <a:rPr lang="tr-TR" dirty="0" smtClean="0"/>
              <a:t>Bitkilerin bulunduğu yerde yeterli ışık yok.</a:t>
            </a:r>
          </a:p>
          <a:p>
            <a:pPr>
              <a:buFontTx/>
              <a:buChar char="-"/>
            </a:pPr>
            <a:r>
              <a:rPr lang="tr-TR" dirty="0" smtClean="0"/>
              <a:t>Bitkilerin yaprak uçlarında sararma var.</a:t>
            </a:r>
          </a:p>
          <a:p>
            <a:pPr>
              <a:buNone/>
            </a:pPr>
            <a:r>
              <a:rPr lang="tr-TR" dirty="0" smtClean="0"/>
              <a:t>-Bitkilerin bulunduğu toprakta küf ve benzeri yapılar var.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r-TR" b="1" dirty="0" smtClean="0"/>
              <a:t>3-Hipotez kurulur :</a:t>
            </a:r>
          </a:p>
          <a:p>
            <a:pPr>
              <a:buNone/>
            </a:pPr>
            <a:r>
              <a:rPr lang="tr-TR" b="1" dirty="0" smtClean="0"/>
              <a:t>a-</a:t>
            </a:r>
            <a:r>
              <a:rPr lang="tr-TR" dirty="0" smtClean="0"/>
              <a:t>Bitkilerin toprağında yeteri miktarda su olmadığı için bitkiler çiçek açmıyor.</a:t>
            </a:r>
          </a:p>
          <a:p>
            <a:pPr>
              <a:buNone/>
            </a:pPr>
            <a:r>
              <a:rPr lang="tr-TR" b="1" dirty="0" smtClean="0"/>
              <a:t>b-</a:t>
            </a:r>
            <a:r>
              <a:rPr lang="tr-TR" dirty="0" smtClean="0"/>
              <a:t>Bitkiler yeterli miktarda ışık alamadığı için çiçek açmıyor.</a:t>
            </a:r>
          </a:p>
          <a:p>
            <a:pPr>
              <a:buNone/>
            </a:pPr>
            <a:r>
              <a:rPr lang="tr-TR" b="1" dirty="0" smtClean="0"/>
              <a:t>c-</a:t>
            </a:r>
            <a:r>
              <a:rPr lang="tr-TR" dirty="0" smtClean="0"/>
              <a:t>Bitkilerin yetiştiği toprakta yeterli besin maddesi olmadığı için bitkiler çiçek açmıyor.</a:t>
            </a:r>
          </a:p>
          <a:p>
            <a:pPr>
              <a:buNone/>
            </a:pPr>
            <a:r>
              <a:rPr lang="tr-TR" b="1" dirty="0" smtClean="0"/>
              <a:t>d-</a:t>
            </a:r>
            <a:r>
              <a:rPr lang="tr-TR" dirty="0" smtClean="0"/>
              <a:t>Bitkilerin yetiştiği toprakta zararlı mikroorganizmalar olduğu için bitkiler çiçek açmıyor.</a:t>
            </a:r>
          </a:p>
          <a:p>
            <a:pPr>
              <a:buNone/>
            </a:pPr>
            <a:r>
              <a:rPr lang="tr-TR" b="1" dirty="0" smtClean="0"/>
              <a:t>İpucu: </a:t>
            </a:r>
            <a:r>
              <a:rPr lang="tr-TR" dirty="0" smtClean="0"/>
              <a:t>Hipotezlerin test edilebilir bir yargı olması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bilimsel bilgi tÃ¼rleri ile ilgili gÃ¶rsel sonucu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6766" y="428604"/>
            <a:ext cx="8011362" cy="60007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28654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b="1" dirty="0" smtClean="0"/>
              <a:t>4-Tahmin yapılır.</a:t>
            </a:r>
          </a:p>
          <a:p>
            <a:pPr>
              <a:buNone/>
            </a:pPr>
            <a:r>
              <a:rPr lang="tr-TR" b="1" dirty="0" smtClean="0"/>
              <a:t>a-</a:t>
            </a:r>
            <a:r>
              <a:rPr lang="tr-TR" dirty="0" smtClean="0"/>
              <a:t>Eğer bitkiler, toprakta yeterli miktarda su olmadığı için çiçek açmıyorsa verilen su miktarı artırıldığında çiçek açacaktır.</a:t>
            </a:r>
          </a:p>
          <a:p>
            <a:pPr>
              <a:buNone/>
            </a:pPr>
            <a:r>
              <a:rPr lang="tr-TR" b="1" dirty="0" smtClean="0"/>
              <a:t>b-</a:t>
            </a:r>
            <a:r>
              <a:rPr lang="tr-TR" dirty="0" smtClean="0"/>
              <a:t>Eğer bitkiler,yeterli miktarda ışık alamadığı için çiçek açmıyorsa daha aydınlık bir ortama alındığında çiçek açacaktır.</a:t>
            </a:r>
          </a:p>
          <a:p>
            <a:pPr>
              <a:buNone/>
            </a:pPr>
            <a:r>
              <a:rPr lang="tr-TR" b="1" dirty="0" smtClean="0"/>
              <a:t>c-</a:t>
            </a:r>
            <a:r>
              <a:rPr lang="tr-TR" dirty="0" smtClean="0"/>
              <a:t>Eğer bitkiler,yetiştiği toprak mineral bakımından verimsizleştiği için çiçek açmıyorsa gübre verildiğinde çiçek açacaktır.</a:t>
            </a:r>
          </a:p>
          <a:p>
            <a:pPr>
              <a:buNone/>
            </a:pPr>
            <a:r>
              <a:rPr lang="tr-TR" b="1" dirty="0" smtClean="0"/>
              <a:t>d-</a:t>
            </a:r>
            <a:r>
              <a:rPr lang="tr-TR" dirty="0" smtClean="0"/>
              <a:t>Eğer bitkiler, toprakta zararlı mikroorganizmalar olduğu için bitkiler çiçek açmıyorsa parazitler uzaklaştırıldığında çiçek açacaktır.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428604"/>
            <a:ext cx="8229600" cy="6143668"/>
          </a:xfrm>
        </p:spPr>
        <p:txBody>
          <a:bodyPr/>
          <a:lstStyle/>
          <a:p>
            <a:pPr>
              <a:buNone/>
            </a:pPr>
            <a:r>
              <a:rPr lang="tr-TR" b="1" dirty="0" smtClean="0"/>
              <a:t>5-Kontrollü deneyler yapılır.</a:t>
            </a:r>
          </a:p>
          <a:p>
            <a:r>
              <a:rPr lang="tr-TR" dirty="0" smtClean="0"/>
              <a:t>Bitkiler gruplara ayrılır</a:t>
            </a:r>
          </a:p>
          <a:p>
            <a:pPr>
              <a:buNone/>
            </a:pPr>
            <a:r>
              <a:rPr lang="tr-TR" b="1" dirty="0" smtClean="0"/>
              <a:t>a- </a:t>
            </a:r>
            <a:r>
              <a:rPr lang="tr-TR" dirty="0" smtClean="0"/>
              <a:t>I.gruptaki bitkilere verilen su miktarı 500mL’den 1 L’ye çıkarılır.</a:t>
            </a:r>
          </a:p>
          <a:p>
            <a:pPr>
              <a:buNone/>
            </a:pPr>
            <a:r>
              <a:rPr lang="tr-TR" b="1" dirty="0" smtClean="0"/>
              <a:t>b-</a:t>
            </a:r>
            <a:r>
              <a:rPr lang="tr-TR" dirty="0" smtClean="0"/>
              <a:t>II.Gruptaki bitkiler daha aydınlık bir otama konulur.</a:t>
            </a:r>
          </a:p>
          <a:p>
            <a:pPr>
              <a:buNone/>
            </a:pPr>
            <a:r>
              <a:rPr lang="tr-TR" b="1" dirty="0" smtClean="0"/>
              <a:t>c-</a:t>
            </a:r>
            <a:r>
              <a:rPr lang="tr-TR" dirty="0" smtClean="0"/>
              <a:t>IV.Gruptaki  bitkilerin yetiştiği saksıya uygun dozda parazit ilacı ilave edilir.</a:t>
            </a:r>
          </a:p>
          <a:p>
            <a:pPr>
              <a:buNone/>
            </a:pPr>
            <a:r>
              <a:rPr lang="tr-TR" b="1" dirty="0" smtClean="0"/>
              <a:t>d-</a:t>
            </a:r>
            <a:r>
              <a:rPr lang="tr-TR" dirty="0" smtClean="0"/>
              <a:t>III.Gruptaki  bitkilerin yetiştiği saksıya gübre ile zenginleştirilmiş yeni toprak ilave edilir.</a:t>
            </a:r>
          </a:p>
          <a:p>
            <a:pPr>
              <a:buNone/>
            </a:pP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143668"/>
          </a:xfrm>
        </p:spPr>
        <p:txBody>
          <a:bodyPr>
            <a:normAutofit fontScale="92500" lnSpcReduction="20000"/>
          </a:bodyPr>
          <a:lstStyle/>
          <a:p>
            <a:r>
              <a:rPr lang="tr-TR" b="1" dirty="0" smtClean="0"/>
              <a:t>Bulguların değerlendirilmesi ve sonuç çıkarma</a:t>
            </a:r>
          </a:p>
          <a:p>
            <a:pPr>
              <a:buNone/>
            </a:pPr>
            <a:r>
              <a:rPr lang="tr-TR" b="1" dirty="0" smtClean="0"/>
              <a:t>a- </a:t>
            </a:r>
            <a:r>
              <a:rPr lang="tr-TR" dirty="0" smtClean="0"/>
              <a:t>I.gruptaki bitkilerin yapraklarında  sararma ve dökülmeler hızlanmıştır.</a:t>
            </a:r>
            <a:r>
              <a:rPr lang="tr-TR" b="1" dirty="0" smtClean="0"/>
              <a:t> (Sonuç doğru çıkmadı hipoteze geri dönülür.)</a:t>
            </a:r>
            <a:endParaRPr lang="tr-TR" dirty="0" smtClean="0"/>
          </a:p>
          <a:p>
            <a:pPr>
              <a:buNone/>
            </a:pPr>
            <a:r>
              <a:rPr lang="tr-TR" b="1" dirty="0" smtClean="0"/>
              <a:t>b-</a:t>
            </a:r>
            <a:r>
              <a:rPr lang="tr-TR" dirty="0" smtClean="0"/>
              <a:t>II.Gruptaki bitkilerde herhangi bir değişiklik gözlenmemiştir.</a:t>
            </a:r>
            <a:r>
              <a:rPr lang="tr-TR" b="1" dirty="0" smtClean="0"/>
              <a:t> (Sonuç doğru çıkmadı hipoteze geri dönülür.)</a:t>
            </a:r>
            <a:endParaRPr lang="tr-TR" dirty="0" smtClean="0"/>
          </a:p>
          <a:p>
            <a:pPr>
              <a:buNone/>
            </a:pPr>
            <a:r>
              <a:rPr lang="tr-TR" b="1" dirty="0" smtClean="0"/>
              <a:t>c-</a:t>
            </a:r>
            <a:r>
              <a:rPr lang="tr-TR" dirty="0" smtClean="0"/>
              <a:t>IV.Gruptaki  bitkilerin yapraklarında küf benzeri yapılar kaybolmuş ancak bitkide herhangi bir değişiklik olmamıştır.</a:t>
            </a:r>
            <a:r>
              <a:rPr lang="tr-TR" b="1" dirty="0" smtClean="0"/>
              <a:t> (Sonuç doğru çıkmadı hipoteze geri dönülür.)</a:t>
            </a:r>
          </a:p>
          <a:p>
            <a:pPr>
              <a:buNone/>
            </a:pPr>
            <a:r>
              <a:rPr lang="tr-TR" b="1" dirty="0" smtClean="0"/>
              <a:t>d-</a:t>
            </a:r>
            <a:r>
              <a:rPr lang="tr-TR" dirty="0" smtClean="0"/>
              <a:t>III.Gruptaki  bitkilerde tomurcuklar oluşmuş ve yeni çıkan yapraklar daha canlıdır.</a:t>
            </a:r>
            <a:r>
              <a:rPr lang="tr-TR" b="1" dirty="0" smtClean="0"/>
              <a:t>(Sonuç doğru çıktı.)</a:t>
            </a:r>
          </a:p>
          <a:p>
            <a:pPr>
              <a:buNone/>
            </a:pPr>
            <a:endParaRPr lang="tr-TR" b="1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Sonuç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/>
          <a:lstStyle/>
          <a:p>
            <a:r>
              <a:rPr lang="tr-TR" dirty="0" smtClean="0"/>
              <a:t>Bitkilerin çiçek açmamasının </a:t>
            </a:r>
            <a:r>
              <a:rPr lang="tr-TR" b="1" dirty="0" smtClean="0"/>
              <a:t>sebebi </a:t>
            </a:r>
            <a:r>
              <a:rPr lang="tr-TR" dirty="0" smtClean="0"/>
              <a:t>,yetiştiği toprağın besin bakımından fakirleşmesidir.</a:t>
            </a:r>
          </a:p>
          <a:p>
            <a:r>
              <a:rPr lang="tr-TR" dirty="0" smtClean="0"/>
              <a:t>Sonuç doğru çıkarsa </a:t>
            </a:r>
            <a:r>
              <a:rPr lang="tr-TR" b="1" dirty="0" smtClean="0"/>
              <a:t>teori</a:t>
            </a:r>
            <a:r>
              <a:rPr lang="tr-TR" dirty="0" smtClean="0"/>
              <a:t>ye ulaşılır.</a:t>
            </a:r>
          </a:p>
          <a:p>
            <a:pPr>
              <a:buNone/>
            </a:pPr>
            <a:r>
              <a:rPr lang="tr-TR" b="1" i="1" dirty="0" smtClean="0">
                <a:cs typeface="Times New Roman" pitchFamily="18" charset="0"/>
              </a:rPr>
              <a:t>Teori:</a:t>
            </a:r>
            <a:r>
              <a:rPr lang="tr-TR" dirty="0" smtClean="0">
                <a:cs typeface="Times New Roman" pitchFamily="18" charset="0"/>
              </a:rPr>
              <a:t>Deney ve varsayımlara dayanarak kabul gören genel görüşlerdir.</a:t>
            </a:r>
            <a:r>
              <a:rPr lang="tr-TR" b="1" dirty="0" smtClean="0"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tr-TR" dirty="0" smtClean="0"/>
              <a:t>Bir hipotez doğrulanır ve yeni bulgularla desteklenirse </a:t>
            </a:r>
            <a:r>
              <a:rPr lang="tr-TR" b="1" dirty="0" smtClean="0"/>
              <a:t>teori</a:t>
            </a:r>
            <a:r>
              <a:rPr lang="tr-TR" dirty="0" smtClean="0"/>
              <a:t> haline gelir.</a:t>
            </a:r>
          </a:p>
          <a:p>
            <a:pPr>
              <a:buNone/>
            </a:pPr>
            <a:r>
              <a:rPr lang="tr-TR" dirty="0" smtClean="0"/>
              <a:t>Teoriler bir olayın </a:t>
            </a:r>
            <a:r>
              <a:rPr lang="tr-TR" b="1" dirty="0" smtClean="0"/>
              <a:t>neden gerçekleştiğini </a:t>
            </a:r>
            <a:r>
              <a:rPr lang="tr-TR" dirty="0" smtClean="0"/>
              <a:t>açıklar.</a:t>
            </a:r>
            <a:endParaRPr lang="tr-T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bilimsel bilgi tÃ¼rleri ile ilgili gÃ¶rsel sonucu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31" y="571480"/>
            <a:ext cx="8358273" cy="41451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8585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dirty="0" smtClean="0"/>
              <a:t>                           </a:t>
            </a:r>
            <a:r>
              <a:rPr lang="tr-TR" sz="8000" b="1" dirty="0" smtClean="0"/>
              <a:t>Cevap : B</a:t>
            </a:r>
            <a:endParaRPr lang="tr-TR" sz="8000" b="1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tr-TR" dirty="0" smtClean="0"/>
              <a:t>HAZIRLAYAN:</a:t>
            </a:r>
          </a:p>
          <a:p>
            <a:pPr marL="0" indent="0" algn="ctr">
              <a:buNone/>
            </a:pPr>
            <a:endParaRPr lang="tr-TR" dirty="0" smtClean="0"/>
          </a:p>
          <a:p>
            <a:pPr marL="0" indent="0" algn="ctr">
              <a:buNone/>
            </a:pPr>
            <a:r>
              <a:rPr lang="tr-TR" b="1" dirty="0" smtClean="0"/>
              <a:t>HAKAN ARAZ</a:t>
            </a:r>
          </a:p>
          <a:p>
            <a:pPr marL="0" indent="0" algn="ctr">
              <a:buNone/>
            </a:pPr>
            <a:r>
              <a:rPr lang="tr-TR" sz="1800" b="1" dirty="0"/>
              <a:t>FEN BİLİMLERİ ÖĞRETMENİ</a:t>
            </a:r>
          </a:p>
          <a:p>
            <a:pPr marL="0" indent="0" algn="ctr">
              <a:buNone/>
            </a:pPr>
            <a:endParaRPr lang="tr-TR" b="1" dirty="0" smtClean="0"/>
          </a:p>
          <a:p>
            <a:pPr marL="0" indent="0" algn="ctr">
              <a:buNone/>
            </a:pPr>
            <a:r>
              <a:rPr lang="tr-TR" b="1" dirty="0" smtClean="0">
                <a:solidFill>
                  <a:srgbClr val="FF0000"/>
                </a:solidFill>
              </a:rPr>
              <a:t>YILDIZKENT İMKB ORTAOKULU/ERZURUM</a:t>
            </a:r>
          </a:p>
        </p:txBody>
      </p:sp>
    </p:spTree>
    <p:extLst>
      <p:ext uri="{BB962C8B-B14F-4D97-AF65-F5344CB8AC3E}">
        <p14:creationId xmlns:p14="http://schemas.microsoft.com/office/powerpoint/2010/main" val="62565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85720" y="357166"/>
            <a:ext cx="8572560" cy="61436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b="1" i="1" dirty="0" smtClean="0"/>
              <a:t>Olgu</a:t>
            </a:r>
            <a:r>
              <a:rPr lang="tr-TR" b="1" i="1" dirty="0"/>
              <a:t>:</a:t>
            </a:r>
            <a:r>
              <a:rPr lang="tr-TR" dirty="0"/>
              <a:t> Birçok defa doğrulanmış ve </a:t>
            </a:r>
            <a:r>
              <a:rPr lang="tr-TR" b="1" dirty="0"/>
              <a:t>üzerinde</a:t>
            </a:r>
            <a:r>
              <a:rPr lang="tr-TR" dirty="0"/>
              <a:t> </a:t>
            </a:r>
            <a:r>
              <a:rPr lang="tr-TR" b="1" dirty="0"/>
              <a:t>fikir birliğine varılmış </a:t>
            </a:r>
            <a:r>
              <a:rPr lang="tr-TR" b="1" dirty="0" smtClean="0"/>
              <a:t>bilgilerdir.</a:t>
            </a:r>
            <a:endParaRPr lang="tr-TR" dirty="0" smtClean="0"/>
          </a:p>
          <a:p>
            <a:r>
              <a:rPr lang="tr-TR" dirty="0" smtClean="0"/>
              <a:t>Olgular tektir,tartışılmaz.Kişiden kişiye değişmez.(Nesnel)</a:t>
            </a:r>
          </a:p>
          <a:p>
            <a:r>
              <a:rPr lang="tr-TR" dirty="0" smtClean="0"/>
              <a:t>Yaşadığımız dünyadan elde edilen verilerdir.</a:t>
            </a:r>
          </a:p>
          <a:p>
            <a:pPr>
              <a:buNone/>
            </a:pPr>
            <a:r>
              <a:rPr lang="tr-TR" b="1" dirty="0" smtClean="0"/>
              <a:t>Örnek : </a:t>
            </a:r>
            <a:r>
              <a:rPr lang="tr-TR" dirty="0" smtClean="0"/>
              <a:t>Güneşin doğudan doğması ve batıdan batması gibi. </a:t>
            </a:r>
          </a:p>
          <a:p>
            <a:pPr>
              <a:buNone/>
            </a:pPr>
            <a:r>
              <a:rPr lang="tr-TR" dirty="0" smtClean="0"/>
              <a:t>   Volkanik patlamalar ,güneş tutulması,gece-gündüz oluşumu olgulara örnektir.</a:t>
            </a:r>
          </a:p>
          <a:p>
            <a:r>
              <a:rPr lang="tr-TR" dirty="0" smtClean="0"/>
              <a:t>Olguların benzerlik farklılığı sonucu oluşan şema da </a:t>
            </a:r>
            <a:r>
              <a:rPr lang="tr-TR" b="1" dirty="0" smtClean="0"/>
              <a:t>kavram</a:t>
            </a:r>
            <a:r>
              <a:rPr lang="tr-TR" dirty="0" smtClean="0"/>
              <a:t>dır.</a:t>
            </a:r>
          </a:p>
          <a:p>
            <a:pPr>
              <a:buNone/>
            </a:pP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2844" y="142852"/>
            <a:ext cx="8786874" cy="6500858"/>
          </a:xfrm>
        </p:spPr>
        <p:txBody>
          <a:bodyPr>
            <a:normAutofit fontScale="92500" lnSpcReduction="10000"/>
          </a:bodyPr>
          <a:lstStyle/>
          <a:p>
            <a:r>
              <a:rPr lang="tr-TR" sz="2800" b="1" dirty="0" smtClean="0"/>
              <a:t>İlke (Prensip) :</a:t>
            </a:r>
            <a:r>
              <a:rPr lang="tr-TR" sz="2800" dirty="0" smtClean="0"/>
              <a:t>Kavramlar arası ilişkilerden çıkan </a:t>
            </a:r>
            <a:r>
              <a:rPr lang="tr-TR" sz="2800" b="1" dirty="0" smtClean="0"/>
              <a:t>genellemelerdir. </a:t>
            </a:r>
          </a:p>
          <a:p>
            <a:pPr>
              <a:buNone/>
            </a:pPr>
            <a:r>
              <a:rPr lang="tr-TR" sz="2800" b="1" dirty="0" smtClean="0"/>
              <a:t>Örnek : </a:t>
            </a:r>
            <a:r>
              <a:rPr lang="tr-TR" sz="2800" dirty="0" smtClean="0"/>
              <a:t>Arşimet İlkesi – Sıvı, hacim ve yoğunluk kavramları arası ilişki.</a:t>
            </a:r>
          </a:p>
          <a:p>
            <a:pPr>
              <a:buNone/>
            </a:pPr>
            <a:r>
              <a:rPr lang="tr-TR" sz="2800" b="1" i="1" dirty="0" smtClean="0"/>
              <a:t>Ör:-</a:t>
            </a:r>
            <a:r>
              <a:rPr lang="tr-TR" sz="2800" b="1" i="1" dirty="0" err="1" smtClean="0"/>
              <a:t>pascal</a:t>
            </a:r>
            <a:r>
              <a:rPr lang="tr-TR" sz="2800" b="1" i="1" dirty="0" smtClean="0"/>
              <a:t> prensibi</a:t>
            </a:r>
          </a:p>
          <a:p>
            <a:r>
              <a:rPr lang="tr-TR" sz="2800" b="1" i="1" dirty="0" smtClean="0"/>
              <a:t>Hipotez: </a:t>
            </a:r>
            <a:r>
              <a:rPr lang="tr-TR" sz="2800" dirty="0" smtClean="0"/>
              <a:t>Bilimsel bir problemin çözümünde verilere dayalı olarak kurulan </a:t>
            </a:r>
            <a:r>
              <a:rPr lang="tr-TR" sz="2800" b="1" dirty="0" smtClean="0"/>
              <a:t>geçici çözüm yoludur.</a:t>
            </a:r>
            <a:r>
              <a:rPr lang="tr-TR" sz="2800" dirty="0" smtClean="0"/>
              <a:t> Doğruluğu henüz test edilmemiştir.</a:t>
            </a:r>
          </a:p>
          <a:p>
            <a:pPr>
              <a:buNone/>
            </a:pPr>
            <a:r>
              <a:rPr lang="tr-TR" sz="2800" b="1" dirty="0" smtClean="0"/>
              <a:t>İpucu: </a:t>
            </a:r>
            <a:r>
              <a:rPr lang="tr-TR" sz="2800" dirty="0" smtClean="0"/>
              <a:t>Hipotezlerin </a:t>
            </a:r>
            <a:r>
              <a:rPr lang="tr-TR" sz="2800" b="1" dirty="0" smtClean="0"/>
              <a:t>test edilebilir bir yargı olması gerekir.</a:t>
            </a:r>
            <a:r>
              <a:rPr lang="tr-TR" sz="2800" dirty="0" smtClean="0"/>
              <a:t> Test edilmeye açık </a:t>
            </a:r>
            <a:r>
              <a:rPr lang="tr-TR" sz="2800" b="1" dirty="0" smtClean="0"/>
              <a:t>olmayan subjektif ifadeler bilimsel hipotez olamaz.</a:t>
            </a:r>
          </a:p>
          <a:p>
            <a:pPr>
              <a:buNone/>
            </a:pPr>
            <a:r>
              <a:rPr lang="tr-TR" sz="2800" dirty="0" smtClean="0"/>
              <a:t>Örneğin doğa resimleri olan tablolar çok güzel ifadesi hipotez </a:t>
            </a:r>
            <a:r>
              <a:rPr lang="tr-TR" sz="2800" b="1" dirty="0" smtClean="0"/>
              <a:t>olamaz.</a:t>
            </a:r>
            <a:r>
              <a:rPr lang="tr-TR" sz="2800" dirty="0" smtClean="0"/>
              <a:t> Çünkü şahsi kanaat düşünce ifade eder. </a:t>
            </a:r>
            <a:r>
              <a:rPr lang="tr-TR" sz="2800" b="1" dirty="0" smtClean="0"/>
              <a:t>Test edilmeye açık değildir</a:t>
            </a:r>
            <a:r>
              <a:rPr lang="tr-TR" sz="2800" dirty="0" smtClean="0"/>
              <a:t>.</a:t>
            </a:r>
          </a:p>
          <a:p>
            <a:pPr>
              <a:buNone/>
            </a:pPr>
            <a:r>
              <a:rPr lang="tr-TR" sz="2800" b="1" dirty="0" smtClean="0"/>
              <a:t>‘</a:t>
            </a:r>
            <a:r>
              <a:rPr lang="tr-TR" sz="2800" dirty="0" smtClean="0"/>
              <a:t>Su bitkilerin büyümüsende etkilidir.’ ifadesi </a:t>
            </a:r>
            <a:r>
              <a:rPr lang="tr-TR" sz="2800" b="1" dirty="0" smtClean="0"/>
              <a:t>hipotezdir.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2844" y="142852"/>
            <a:ext cx="8858312" cy="6500858"/>
          </a:xfrm>
        </p:spPr>
        <p:txBody>
          <a:bodyPr>
            <a:normAutofit fontScale="25000" lnSpcReduction="20000"/>
          </a:bodyPr>
          <a:lstStyle/>
          <a:p>
            <a:r>
              <a:rPr lang="tr-TR" sz="12800" b="1" i="1" dirty="0" smtClean="0">
                <a:latin typeface="+mj-lt"/>
                <a:cs typeface="Times New Roman" pitchFamily="18" charset="0"/>
              </a:rPr>
              <a:t>Bilimsel Teori (Kuram):</a:t>
            </a:r>
          </a:p>
          <a:p>
            <a:pPr>
              <a:buNone/>
            </a:pPr>
            <a:endParaRPr lang="tr-TR" sz="9600" dirty="0" smtClean="0"/>
          </a:p>
          <a:p>
            <a:pPr>
              <a:buNone/>
            </a:pPr>
            <a:r>
              <a:rPr lang="tr-TR" sz="12800" dirty="0" smtClean="0">
                <a:cs typeface="Times New Roman" pitchFamily="18" charset="0"/>
              </a:rPr>
              <a:t>Deneysel verilere dayanarak kabul gören genel görüşlerdir.</a:t>
            </a:r>
            <a:r>
              <a:rPr lang="tr-TR" sz="12800" b="1" dirty="0" smtClean="0">
                <a:cs typeface="Times New Roman" pitchFamily="18" charset="0"/>
              </a:rPr>
              <a:t> </a:t>
            </a:r>
          </a:p>
          <a:p>
            <a:r>
              <a:rPr lang="tr-TR" sz="12800" b="1" dirty="0" smtClean="0">
                <a:cs typeface="Times New Roman" pitchFamily="18" charset="0"/>
              </a:rPr>
              <a:t>Bir hipotez doğrulanır </a:t>
            </a:r>
            <a:r>
              <a:rPr lang="tr-TR" sz="12800" dirty="0" smtClean="0">
                <a:cs typeface="Times New Roman" pitchFamily="18" charset="0"/>
              </a:rPr>
              <a:t>ve yeni bulgularla desteklenirse </a:t>
            </a:r>
            <a:r>
              <a:rPr lang="tr-TR" sz="12800" b="1" dirty="0" smtClean="0">
                <a:cs typeface="Times New Roman" pitchFamily="18" charset="0"/>
              </a:rPr>
              <a:t>teori </a:t>
            </a:r>
            <a:r>
              <a:rPr lang="tr-TR" sz="12800" dirty="0" smtClean="0">
                <a:cs typeface="Times New Roman" pitchFamily="18" charset="0"/>
              </a:rPr>
              <a:t>haline gelir.</a:t>
            </a:r>
          </a:p>
          <a:p>
            <a:pPr>
              <a:buNone/>
            </a:pPr>
            <a:r>
              <a:rPr lang="tr-TR" sz="12800" dirty="0" smtClean="0">
                <a:latin typeface="+mj-lt"/>
                <a:cs typeface="Times New Roman" pitchFamily="18" charset="0"/>
              </a:rPr>
              <a:t>Doğada geçekleşen olaylar hakkında,tekrarlanan deney ve gözlemlere dayalı yapılan ve </a:t>
            </a:r>
            <a:r>
              <a:rPr lang="tr-TR" sz="12800" b="1" dirty="0" smtClean="0">
                <a:latin typeface="+mj-lt"/>
                <a:cs typeface="Times New Roman" pitchFamily="18" charset="0"/>
              </a:rPr>
              <a:t>arkasında güçlü deliller bulunan </a:t>
            </a:r>
            <a:r>
              <a:rPr lang="tr-TR" sz="11200" b="1" dirty="0" smtClean="0">
                <a:latin typeface="+mj-lt"/>
                <a:cs typeface="Times New Roman" pitchFamily="18" charset="0"/>
              </a:rPr>
              <a:t>açıklamadır.</a:t>
            </a:r>
          </a:p>
          <a:p>
            <a:pPr>
              <a:buNone/>
            </a:pPr>
            <a:r>
              <a:rPr lang="tr-TR" sz="12800" b="1" dirty="0" smtClean="0"/>
              <a:t>Bilimsel teoriler</a:t>
            </a:r>
            <a:r>
              <a:rPr lang="tr-TR" sz="12800" dirty="0" smtClean="0"/>
              <a:t>, iyi yapılandırılmış, çok sayıda sınamaya tabi tutulmuş ve birbiriyle oldukça tutarlı açıklamalardır.</a:t>
            </a:r>
          </a:p>
          <a:p>
            <a:pPr>
              <a:buNone/>
            </a:pPr>
            <a:r>
              <a:rPr lang="tr-TR" sz="11200" dirty="0" smtClean="0"/>
              <a:t>Bütün teoriler (kuramlar) varsayımdır; tümü yıkılabilir</a:t>
            </a:r>
            <a:endParaRPr lang="tr-TR" sz="11200" dirty="0" smtClean="0">
              <a:latin typeface="+mj-lt"/>
              <a:cs typeface="Times New Roman" pitchFamily="18" charset="0"/>
            </a:endParaRPr>
          </a:p>
          <a:p>
            <a:pPr>
              <a:buNone/>
            </a:pPr>
            <a:r>
              <a:rPr lang="tr-TR" sz="11200" dirty="0" smtClean="0">
                <a:latin typeface="+mj-lt"/>
                <a:cs typeface="Times New Roman" pitchFamily="18" charset="0"/>
              </a:rPr>
              <a:t>   </a:t>
            </a:r>
            <a:endParaRPr lang="tr-TR" sz="11200" dirty="0" smtClean="0"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2844" y="500042"/>
            <a:ext cx="8786874" cy="5626121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tr-TR" sz="12800" dirty="0" smtClean="0">
                <a:cs typeface="Times New Roman" pitchFamily="18" charset="0"/>
              </a:rPr>
              <a:t>Bilimsel teoriye evrenin oluşumuyla ilgili olarak </a:t>
            </a:r>
          </a:p>
          <a:p>
            <a:pPr>
              <a:buNone/>
            </a:pPr>
            <a:r>
              <a:rPr lang="tr-TR" sz="12800" b="1" dirty="0" smtClean="0">
                <a:cs typeface="Times New Roman" pitchFamily="18" charset="0"/>
              </a:rPr>
              <a:t>   Big Bang (büyük patlama) teorisi</a:t>
            </a:r>
            <a:endParaRPr lang="tr-TR" sz="12800" dirty="0" smtClean="0">
              <a:cs typeface="Times New Roman" pitchFamily="18" charset="0"/>
            </a:endParaRPr>
          </a:p>
          <a:p>
            <a:pPr>
              <a:buNone/>
            </a:pPr>
            <a:r>
              <a:rPr lang="tr-TR" sz="12800" dirty="0" smtClean="0">
                <a:cs typeface="Times New Roman" pitchFamily="18" charset="0"/>
              </a:rPr>
              <a:t>Atom teorilerini de bilimsel teoriye örnek olarak verebiliriz.</a:t>
            </a:r>
          </a:p>
          <a:p>
            <a:pPr>
              <a:buNone/>
            </a:pPr>
            <a:r>
              <a:rPr lang="tr-TR" sz="12800" dirty="0" smtClean="0">
                <a:cs typeface="Times New Roman" pitchFamily="18" charset="0"/>
              </a:rPr>
              <a:t>   Dalton atom teorisi  gibi.</a:t>
            </a:r>
          </a:p>
          <a:p>
            <a:endParaRPr lang="tr-TR" sz="12800" dirty="0" smtClean="0">
              <a:cs typeface="Times New Roman" pitchFamily="18" charset="0"/>
            </a:endParaRPr>
          </a:p>
          <a:p>
            <a:r>
              <a:rPr lang="tr-TR" sz="12800" dirty="0" smtClean="0">
                <a:cs typeface="Times New Roman" pitchFamily="18" charset="0"/>
              </a:rPr>
              <a:t>Canlıların oluşumunu açıklamaya çalışan </a:t>
            </a:r>
            <a:r>
              <a:rPr lang="tr-TR" sz="12800" b="1" dirty="0" smtClean="0">
                <a:cs typeface="Times New Roman" pitchFamily="18" charset="0"/>
              </a:rPr>
              <a:t>evrim teorisi.</a:t>
            </a:r>
            <a:endParaRPr lang="tr-TR" sz="12800" b="1" i="1" dirty="0" smtClean="0">
              <a:cs typeface="Times New Roman" pitchFamily="18" charset="0"/>
            </a:endParaRPr>
          </a:p>
          <a:p>
            <a:pPr>
              <a:buNone/>
            </a:pPr>
            <a:endParaRPr lang="tr-TR" sz="12800" dirty="0" smtClean="0"/>
          </a:p>
          <a:p>
            <a:r>
              <a:rPr lang="tr-TR" sz="12800" dirty="0" smtClean="0"/>
              <a:t>Teoriler bir olayın </a:t>
            </a:r>
            <a:r>
              <a:rPr lang="tr-TR" sz="12800" b="1" dirty="0" smtClean="0"/>
              <a:t>neden gerçekleştiğini </a:t>
            </a:r>
            <a:r>
              <a:rPr lang="tr-TR" sz="12800" dirty="0" smtClean="0"/>
              <a:t>açıklar.</a:t>
            </a:r>
          </a:p>
          <a:p>
            <a:r>
              <a:rPr lang="tr-TR" sz="12800" b="1" dirty="0" smtClean="0">
                <a:cs typeface="Times New Roman" pitchFamily="18" charset="0"/>
              </a:rPr>
              <a:t>Teoriler yeni bilgi ve bulgular ortaya çıktığında değişebilir hatta reddedilebilir.</a:t>
            </a:r>
          </a:p>
          <a:p>
            <a:pPr>
              <a:buNone/>
            </a:pPr>
            <a:r>
              <a:rPr lang="tr-TR" sz="12800" b="1" dirty="0" smtClean="0">
                <a:cs typeface="Times New Roman" pitchFamily="18" charset="0"/>
              </a:rPr>
              <a:t>  (Örnek: </a:t>
            </a:r>
            <a:r>
              <a:rPr lang="tr-TR" sz="12800" dirty="0" smtClean="0">
                <a:cs typeface="Times New Roman" pitchFamily="18" charset="0"/>
              </a:rPr>
              <a:t>Dalton atom teorisi gibi</a:t>
            </a:r>
            <a:r>
              <a:rPr lang="tr-TR" sz="12800" b="1" dirty="0" smtClean="0">
                <a:cs typeface="Times New Roman" pitchFamily="18" charset="0"/>
              </a:rPr>
              <a:t>)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786478"/>
          </a:xfrm>
        </p:spPr>
        <p:txBody>
          <a:bodyPr/>
          <a:lstStyle/>
          <a:p>
            <a:r>
              <a:rPr lang="tr-TR" dirty="0" smtClean="0"/>
              <a:t>Teoriler;  olguların, olgular arası ilişkilerin ve yasaların açıklamalarıdır. </a:t>
            </a:r>
          </a:p>
          <a:p>
            <a:pPr>
              <a:buNone/>
            </a:pPr>
            <a:r>
              <a:rPr lang="tr-TR" dirty="0" smtClean="0"/>
              <a:t>Örneğin elmasın sert olması, tuzun suda çözünmesi, metallerin elektriği iletmesi vb. durumlar olgulara örnek oluştururken bu durumların açıklamaları </a:t>
            </a:r>
            <a:r>
              <a:rPr lang="tr-TR" b="1" dirty="0" smtClean="0"/>
              <a:t>teorilerdir. </a:t>
            </a:r>
            <a:endParaRPr lang="tr-TR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2844" y="142852"/>
            <a:ext cx="8786874" cy="650085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tr-TR" b="1" i="1" dirty="0" smtClean="0">
                <a:cs typeface="Times New Roman" pitchFamily="18" charset="0"/>
              </a:rPr>
              <a:t>       Bilimsel Kanun (Yasa):</a:t>
            </a:r>
          </a:p>
          <a:p>
            <a:r>
              <a:rPr lang="tr-TR" dirty="0" smtClean="0"/>
              <a:t>Bilimsel kanunlar, doğal olaylarla ilgili genellemeler veya tanımlamalardır.</a:t>
            </a:r>
          </a:p>
          <a:p>
            <a:r>
              <a:rPr lang="tr-TR" dirty="0" smtClean="0">
                <a:cs typeface="Times New Roman" pitchFamily="18" charset="0"/>
              </a:rPr>
              <a:t>Doğruluğu tüm bilimlerce kabul edilen </a:t>
            </a:r>
            <a:r>
              <a:rPr lang="tr-TR" b="1" dirty="0" smtClean="0">
                <a:cs typeface="Times New Roman" pitchFamily="18" charset="0"/>
              </a:rPr>
              <a:t>gerçeklerdir.</a:t>
            </a:r>
            <a:r>
              <a:rPr lang="tr-TR" dirty="0" smtClean="0">
                <a:cs typeface="Times New Roman" pitchFamily="18" charset="0"/>
              </a:rPr>
              <a:t> Doğruluğu deneylerle kanıtlanmış varsayımlardır.</a:t>
            </a:r>
            <a:endParaRPr lang="tr-TR" b="1" dirty="0" smtClean="0">
              <a:cs typeface="Times New Roman" pitchFamily="18" charset="0"/>
            </a:endParaRPr>
          </a:p>
          <a:p>
            <a:pPr>
              <a:buNone/>
            </a:pPr>
            <a:r>
              <a:rPr lang="tr-TR" b="1" dirty="0" smtClean="0">
                <a:cs typeface="Times New Roman" pitchFamily="18" charset="0"/>
              </a:rPr>
              <a:t>Bir hipotez hiçbir kuşkuya yer vermeyecek şekilde doğrulanır ve herkes tarafından kabul edilirse kanun( yasa)  </a:t>
            </a:r>
            <a:r>
              <a:rPr lang="tr-TR" dirty="0" smtClean="0">
                <a:cs typeface="Times New Roman" pitchFamily="18" charset="0"/>
              </a:rPr>
              <a:t>haline gelir.</a:t>
            </a:r>
          </a:p>
          <a:p>
            <a:pPr>
              <a:buNone/>
            </a:pPr>
            <a:r>
              <a:rPr lang="tr-TR" dirty="0" smtClean="0">
                <a:cs typeface="Times New Roman" pitchFamily="18" charset="0"/>
              </a:rPr>
              <a:t> Çok sayıda deney ve gözlemden sonra </a:t>
            </a:r>
            <a:r>
              <a:rPr lang="tr-TR" b="1" dirty="0" smtClean="0">
                <a:cs typeface="Times New Roman" pitchFamily="18" charset="0"/>
              </a:rPr>
              <a:t>aynı şartlar altında tekrarlandığında aynı sonuçları veren</a:t>
            </a:r>
            <a:r>
              <a:rPr lang="tr-TR" dirty="0" smtClean="0">
                <a:cs typeface="Times New Roman" pitchFamily="18" charset="0"/>
              </a:rPr>
              <a:t> prensiplerdir.</a:t>
            </a:r>
          </a:p>
          <a:p>
            <a:pPr>
              <a:buNone/>
            </a:pPr>
            <a:r>
              <a:rPr lang="tr-TR" b="1" dirty="0" smtClean="0">
                <a:cs typeface="Times New Roman" pitchFamily="18" charset="0"/>
              </a:rPr>
              <a:t>  Genellikle matematiksel formüllerle ifade edilir. Matematiksel bir denkleme indirgenebilir.</a:t>
            </a:r>
          </a:p>
          <a:p>
            <a:pPr>
              <a:buNone/>
            </a:pPr>
            <a:endParaRPr lang="tr-TR" b="1" dirty="0" smtClean="0">
              <a:cs typeface="Times New Roman" pitchFamily="18" charset="0"/>
            </a:endParaRPr>
          </a:p>
          <a:p>
            <a:pPr>
              <a:buNone/>
            </a:pPr>
            <a:r>
              <a:rPr lang="tr-TR" b="1" dirty="0" err="1" smtClean="0">
                <a:cs typeface="Times New Roman" pitchFamily="18" charset="0"/>
              </a:rPr>
              <a:t>Ör:F</a:t>
            </a:r>
            <a:r>
              <a:rPr lang="tr-TR" b="1" dirty="0" smtClean="0">
                <a:cs typeface="Times New Roman" pitchFamily="18" charset="0"/>
              </a:rPr>
              <a:t>=</a:t>
            </a:r>
            <a:r>
              <a:rPr lang="tr-TR" b="1" dirty="0" err="1" smtClean="0">
                <a:cs typeface="Times New Roman" pitchFamily="18" charset="0"/>
              </a:rPr>
              <a:t>m.a</a:t>
            </a:r>
            <a:r>
              <a:rPr lang="tr-TR" b="1" dirty="0" smtClean="0">
                <a:cs typeface="Times New Roman" pitchFamily="18" charset="0"/>
              </a:rPr>
              <a:t> </a:t>
            </a:r>
            <a:r>
              <a:rPr lang="tr-TR" b="1" dirty="0">
                <a:cs typeface="Times New Roman" pitchFamily="18" charset="0"/>
              </a:rPr>
              <a:t>dinamik kanunu</a:t>
            </a:r>
          </a:p>
          <a:p>
            <a:pPr>
              <a:buNone/>
            </a:pPr>
            <a:endParaRPr lang="tr-TR" b="1" dirty="0" smtClean="0">
              <a:cs typeface="Times New Roman" pitchFamily="18" charset="0"/>
            </a:endParaRPr>
          </a:p>
          <a:p>
            <a:pPr>
              <a:buNone/>
            </a:pPr>
            <a:r>
              <a:rPr lang="tr-TR" b="1" dirty="0" smtClean="0">
                <a:cs typeface="Times New Roman" pitchFamily="18" charset="0"/>
              </a:rPr>
              <a:t>Not</a:t>
            </a:r>
            <a:r>
              <a:rPr lang="tr-TR" dirty="0" smtClean="0">
                <a:cs typeface="Times New Roman" pitchFamily="18" charset="0"/>
              </a:rPr>
              <a:t>: Teoriler de matematiksel bir denklem </a:t>
            </a:r>
            <a:r>
              <a:rPr lang="tr-TR" dirty="0" err="1" smtClean="0">
                <a:cs typeface="Times New Roman" pitchFamily="18" charset="0"/>
              </a:rPr>
              <a:t>yok.gözlem</a:t>
            </a:r>
            <a:r>
              <a:rPr lang="tr-TR" dirty="0" smtClean="0">
                <a:cs typeface="Times New Roman" pitchFamily="18" charset="0"/>
              </a:rPr>
              <a:t> ve araştırmalar sonucu elde edilen kanıtlara dayalı yapılan araştırmalar</a:t>
            </a:r>
            <a:r>
              <a:rPr lang="tr-TR" b="1" dirty="0" smtClean="0"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tr-TR" b="1" dirty="0" smtClean="0">
              <a:cs typeface="Times New Roman" pitchFamily="18" charset="0"/>
            </a:endParaRPr>
          </a:p>
          <a:p>
            <a:pPr>
              <a:buNone/>
            </a:pPr>
            <a:r>
              <a:rPr lang="tr-TR" dirty="0" err="1" smtClean="0">
                <a:cs typeface="Times New Roman" pitchFamily="18" charset="0"/>
              </a:rPr>
              <a:t>Ör:Yer</a:t>
            </a:r>
            <a:r>
              <a:rPr lang="tr-TR" dirty="0" smtClean="0">
                <a:cs typeface="Times New Roman" pitchFamily="18" charset="0"/>
              </a:rPr>
              <a:t> çekimi kanunu,mendel kanunları, Enerjinin Korunumu Yasası, Kepler Kanunları, kütle çekim </a:t>
            </a:r>
            <a:r>
              <a:rPr lang="tr-TR" dirty="0" err="1" smtClean="0">
                <a:cs typeface="Times New Roman" pitchFamily="18" charset="0"/>
              </a:rPr>
              <a:t>yasası,yansıma</a:t>
            </a:r>
            <a:r>
              <a:rPr lang="tr-TR" dirty="0" smtClean="0">
                <a:cs typeface="Times New Roman" pitchFamily="18" charset="0"/>
              </a:rPr>
              <a:t> kanunları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/>
          <a:lstStyle/>
          <a:p>
            <a:r>
              <a:rPr lang="tr-TR" dirty="0" smtClean="0"/>
              <a:t>Yasalar genelde gözlenebilir olaylar arasındaki ilişkilerin ifade edilmesidir. </a:t>
            </a:r>
          </a:p>
          <a:p>
            <a:r>
              <a:rPr lang="tr-TR" dirty="0" smtClean="0"/>
              <a:t>Örneğin Boyle yasası sabit sıcaklıkta bir gazın basıncı ile hacmi arasındaki ilişkiyi ifade etmektedir. Oysa gazların kinetik teorisinde bu ilişkinin nedenleri açıklanmaktadır. 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3338</TotalTime>
  <Words>910</Words>
  <Application>Microsoft Office PowerPoint</Application>
  <PresentationFormat>Ekran Gösterisi (4:3)</PresentationFormat>
  <Paragraphs>131</Paragraphs>
  <Slides>26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26</vt:i4>
      </vt:variant>
    </vt:vector>
  </HeadingPairs>
  <TitlesOfParts>
    <vt:vector size="27" baseType="lpstr"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BİLİMSEL ÇALIŞMA ÖRNEĞİ</vt:lpstr>
      <vt:lpstr>PowerPoint Sunusu</vt:lpstr>
      <vt:lpstr>PowerPoint Sunusu</vt:lpstr>
      <vt:lpstr>PowerPoint Sunusu</vt:lpstr>
      <vt:lpstr>PowerPoint Sunusu</vt:lpstr>
      <vt:lpstr>Sonuç</vt:lpstr>
      <vt:lpstr>PowerPoint Sunusu</vt:lpstr>
      <vt:lpstr>PowerPoint Sunusu</vt:lpstr>
      <vt:lpstr>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User</dc:creator>
  <cp:lastModifiedBy>HAKAN</cp:lastModifiedBy>
  <cp:revision>125</cp:revision>
  <dcterms:created xsi:type="dcterms:W3CDTF">2018-04-09T17:23:40Z</dcterms:created>
  <dcterms:modified xsi:type="dcterms:W3CDTF">2019-10-29T19:02:32Z</dcterms:modified>
</cp:coreProperties>
</file>