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30909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/>
              <a:t>ÜNİTE </a:t>
            </a:r>
            <a:r>
              <a:rPr lang="tr-TR" sz="9600" dirty="0" smtClean="0"/>
              <a:t>II</a:t>
            </a:r>
            <a:endParaRPr lang="tr-TR" sz="9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202198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/>
              <a:t>VÜCUDUMUZDAKİ SİSTEMLER</a:t>
            </a:r>
            <a:endParaRPr lang="tr-TR" sz="7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482957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BÖLÜM I DESTEK HAREKET SİSTEMİ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2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0588"/>
            <a:ext cx="12192001" cy="5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14622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Tıpta </a:t>
            </a:r>
            <a:r>
              <a:rPr lang="tr-TR" sz="2400" dirty="0"/>
              <a:t>hastalıkların tanı ve tedavisinde çeşitli yöntemlerden yararlanılır. Bunlardan biri de </a:t>
            </a:r>
            <a:r>
              <a:rPr lang="tr-TR" sz="2400" dirty="0" smtClean="0"/>
              <a:t>kemiklerimizi ve </a:t>
            </a:r>
            <a:r>
              <a:rPr lang="tr-TR" sz="2400" dirty="0"/>
              <a:t>bazı organlarımızı görüntülemek için kullanılan </a:t>
            </a:r>
            <a:r>
              <a:rPr lang="tr-TR" sz="2400" b="1" dirty="0"/>
              <a:t>röntgen </a:t>
            </a:r>
            <a:r>
              <a:rPr lang="tr-TR" sz="2400" dirty="0"/>
              <a:t>adı verilen yöntemdir.</a:t>
            </a:r>
          </a:p>
          <a:p>
            <a:r>
              <a:rPr lang="tr-TR" sz="2400" dirty="0"/>
              <a:t>Röntgen görüntüleri incelenerek kemiklerde oluşan kırıkların yerleri ve şekilleri rahatlıkla </a:t>
            </a:r>
            <a:r>
              <a:rPr lang="tr-TR" sz="2400" dirty="0" smtClean="0"/>
              <a:t>saptanabilir. Kırıkların yerlerinin </a:t>
            </a:r>
            <a:r>
              <a:rPr lang="tr-TR" sz="2400" dirty="0"/>
              <a:t>ve şekillerinin tam olarak bilinmesi, uygun tedavinin seçimi </a:t>
            </a:r>
            <a:r>
              <a:rPr lang="tr-TR" sz="2400" dirty="0" smtClean="0"/>
              <a:t>açısından önemlidir</a:t>
            </a:r>
            <a:r>
              <a:rPr lang="tr-TR" sz="2400" dirty="0"/>
              <a:t>.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31" y="3558892"/>
            <a:ext cx="8142032" cy="32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9" y="0"/>
            <a:ext cx="5867851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380" y="2521059"/>
            <a:ext cx="6297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</a:t>
            </a:r>
            <a:r>
              <a:rPr lang="tr-TR" sz="2800" dirty="0"/>
              <a:t>nsan vücudundaki en güçlü ve uzun kemik uyluk kemiği,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En küçük </a:t>
            </a:r>
            <a:r>
              <a:rPr lang="tr-TR" sz="2800" dirty="0"/>
              <a:t>kemik (3 mm) ise kulakta bulunan üzengi kemiğidir.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9438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EKLEMLER</a:t>
            </a:r>
          </a:p>
          <a:p>
            <a:r>
              <a:rPr lang="tr-TR" sz="2800" dirty="0"/>
              <a:t>İki </a:t>
            </a:r>
            <a:r>
              <a:rPr lang="tr-TR" sz="2800" dirty="0" smtClean="0"/>
              <a:t>kemiğin birbirine </a:t>
            </a:r>
            <a:r>
              <a:rPr lang="tr-TR" sz="2800" dirty="0"/>
              <a:t>bağlandığı yere </a:t>
            </a:r>
            <a:r>
              <a:rPr lang="tr-TR" sz="2800" b="1" dirty="0"/>
              <a:t>eklem </a:t>
            </a:r>
            <a:r>
              <a:rPr lang="tr-TR" sz="2800" dirty="0"/>
              <a:t>denir</a:t>
            </a:r>
            <a:r>
              <a:rPr lang="tr-TR" sz="2800" dirty="0" smtClean="0"/>
              <a:t>.</a:t>
            </a:r>
            <a:r>
              <a:rPr lang="tr-TR" sz="2800" dirty="0"/>
              <a:t> Eklemler hareket yeteneklerine göre üç çeşittir.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05" y="2172991"/>
            <a:ext cx="8228048" cy="46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7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EKLEMLER</a:t>
            </a:r>
          </a:p>
          <a:p>
            <a:r>
              <a:rPr lang="tr-TR" sz="2800" dirty="0"/>
              <a:t>İki </a:t>
            </a:r>
            <a:r>
              <a:rPr lang="tr-TR" sz="2800" dirty="0" smtClean="0"/>
              <a:t>kemiğin birbirine </a:t>
            </a:r>
            <a:r>
              <a:rPr lang="tr-TR" sz="2800" dirty="0"/>
              <a:t>bağlandığı yere </a:t>
            </a:r>
            <a:r>
              <a:rPr lang="tr-TR" sz="2800" b="1" dirty="0"/>
              <a:t>eklem </a:t>
            </a:r>
            <a:r>
              <a:rPr lang="tr-TR" sz="2800" dirty="0"/>
              <a:t>denir</a:t>
            </a:r>
            <a:r>
              <a:rPr lang="tr-TR" sz="2800" dirty="0" smtClean="0"/>
              <a:t>.</a:t>
            </a:r>
            <a:r>
              <a:rPr lang="tr-TR" sz="2800" dirty="0"/>
              <a:t> Eklemler hareket yeteneklerine göre üç çeşittir.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2" y="3174729"/>
            <a:ext cx="12212952" cy="36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3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KIKIRDAK</a:t>
            </a:r>
          </a:p>
          <a:p>
            <a:r>
              <a:rPr lang="tr-TR" sz="2800" dirty="0"/>
              <a:t>Kıkırdak, kemik gibi sert bir yapıya sahip değildir, </a:t>
            </a:r>
            <a:r>
              <a:rPr lang="tr-TR" sz="2800" dirty="0" smtClean="0"/>
              <a:t>esnektir. Kıkırdak</a:t>
            </a:r>
            <a:r>
              <a:rPr lang="tr-TR" sz="2800" dirty="0"/>
              <a:t>, kemiklerimizin büyüme bölgelerinde bulunur. </a:t>
            </a:r>
            <a:r>
              <a:rPr lang="tr-TR" sz="2800" dirty="0" smtClean="0"/>
              <a:t>Kemiklerimizin boyca </a:t>
            </a:r>
            <a:r>
              <a:rPr lang="tr-TR" sz="2800" dirty="0"/>
              <a:t>uzamasını sağlar. Ayrıca hareketi </a:t>
            </a:r>
            <a:r>
              <a:rPr lang="tr-TR" sz="2800" dirty="0" smtClean="0"/>
              <a:t>kolaylaştırarak kemiklerin </a:t>
            </a:r>
            <a:r>
              <a:rPr lang="tr-TR" sz="2800" dirty="0"/>
              <a:t>sürtünmeden kaynaklı aşınmasını önler. </a:t>
            </a:r>
            <a:r>
              <a:rPr lang="tr-TR" sz="2800" dirty="0" smtClean="0"/>
              <a:t>İskeletin esnek </a:t>
            </a:r>
            <a:r>
              <a:rPr lang="tr-TR" sz="2800" dirty="0"/>
              <a:t>olmasını sağlayarak kemiklerin kolayca kırılmasını önler.</a:t>
            </a:r>
          </a:p>
          <a:p>
            <a:r>
              <a:rPr lang="tr-TR" sz="2800" dirty="0"/>
              <a:t>Kıkırdak; uzun kemiklerin ve kaburgaların uç kısımlarında, burun</a:t>
            </a:r>
          </a:p>
          <a:p>
            <a:r>
              <a:rPr lang="tr-TR" sz="2800" dirty="0"/>
              <a:t>ucu ve kulak kepçesinde, omurgayı oluşturan omurların arasında bulunur.</a:t>
            </a:r>
          </a:p>
          <a:p>
            <a:r>
              <a:rPr lang="tr-TR" sz="2800" dirty="0"/>
              <a:t>Kollarımızı ve bacaklarımızı acı çekmeden hareket ettirebiliriz.</a:t>
            </a:r>
          </a:p>
          <a:p>
            <a:r>
              <a:rPr lang="tr-TR" sz="2800" dirty="0"/>
              <a:t>Çünkü oynar eklemlerdeki kıkırdaklar arasında bulunan eklem sıvısı, </a:t>
            </a:r>
            <a:r>
              <a:rPr lang="tr-TR" sz="2800" dirty="0" smtClean="0"/>
              <a:t>sürtünmeyi en </a:t>
            </a:r>
            <a:r>
              <a:rPr lang="tr-TR" sz="2800" dirty="0"/>
              <a:t>aza indirir. Böylece eklem yüzeyindeki aşınma ve tahribat </a:t>
            </a:r>
            <a:r>
              <a:rPr lang="tr-TR" sz="2800" dirty="0" smtClean="0"/>
              <a:t>önlenmiş olur</a:t>
            </a:r>
            <a:r>
              <a:rPr lang="tr-TR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2841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KIKIRDAK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315152"/>
            <a:ext cx="3065171" cy="55428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52" y="1286612"/>
            <a:ext cx="3947726" cy="55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KASLAR</a:t>
            </a:r>
          </a:p>
          <a:p>
            <a:r>
              <a:rPr lang="tr-TR" sz="2800" dirty="0"/>
              <a:t>Elbette kemik ve eklemler tek başına hareket </a:t>
            </a:r>
            <a:r>
              <a:rPr lang="tr-TR" sz="2800" dirty="0" err="1" smtClean="0"/>
              <a:t>sağlayamaz.İskeletimizin</a:t>
            </a:r>
            <a:r>
              <a:rPr lang="tr-TR" sz="2800" dirty="0" smtClean="0"/>
              <a:t> </a:t>
            </a:r>
            <a:r>
              <a:rPr lang="tr-TR" sz="2800" dirty="0"/>
              <a:t>hareket etmesini </a:t>
            </a:r>
            <a:r>
              <a:rPr lang="tr-TR" sz="2800" dirty="0" smtClean="0"/>
              <a:t>sağlayan yapılara </a:t>
            </a:r>
            <a:r>
              <a:rPr lang="tr-TR" sz="2800" b="1" dirty="0"/>
              <a:t>kas </a:t>
            </a:r>
            <a:r>
              <a:rPr lang="tr-TR" sz="2800" dirty="0"/>
              <a:t>denir. İskeletimiz kaslarla kaplıdır. Kaslarımız iskeletle birlikte vücudumuza şekil verir. Kaslar</a:t>
            </a:r>
          </a:p>
          <a:p>
            <a:r>
              <a:rPr lang="tr-TR" sz="2800" dirty="0"/>
              <a:t>kasılıp gevşeyerek hareket etmemize yardımcı olur. İç organlarımızın çalışmasını sağlar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Vücudumuzdaki bütün hareketler bizim kontrolümüzde </a:t>
            </a:r>
            <a:r>
              <a:rPr lang="tr-TR" sz="2800" dirty="0" smtClean="0"/>
              <a:t>midir? Yürümek</a:t>
            </a:r>
            <a:r>
              <a:rPr lang="tr-TR" sz="2800" dirty="0"/>
              <a:t>, bizim </a:t>
            </a:r>
            <a:r>
              <a:rPr lang="tr-TR" sz="2800" dirty="0" smtClean="0"/>
              <a:t>kontrolümüzdedir ama </a:t>
            </a:r>
            <a:r>
              <a:rPr lang="tr-TR" sz="2800" dirty="0"/>
              <a:t>kalbimiz isteğimiz dışında çalışır. Benzer şekilde mide, bağırsak, akciğer gibi organlarımızın çalışması</a:t>
            </a:r>
          </a:p>
          <a:p>
            <a:r>
              <a:rPr lang="tr-TR" sz="2800" dirty="0"/>
              <a:t>da isteğimiz dışındadır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Kaslar, yapısına ve çalışma prensibine göre üçe ayrılır.</a:t>
            </a:r>
            <a:endParaRPr lang="tr-TR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5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KASLAR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6" y="2061971"/>
            <a:ext cx="12213006" cy="47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KASLAR</a:t>
            </a:r>
          </a:p>
          <a:p>
            <a:r>
              <a:rPr lang="tr-TR" sz="2400" b="1" dirty="0"/>
              <a:t>V</a:t>
            </a:r>
            <a:r>
              <a:rPr lang="tr-TR" sz="2400" dirty="0"/>
              <a:t>ücudumuzdaki en hareketli kaslar, göz kaslarımızdır.</a:t>
            </a:r>
          </a:p>
          <a:p>
            <a:r>
              <a:rPr lang="tr-TR" sz="2400" dirty="0"/>
              <a:t>Vücudumuzdaki en küçük kas </a:t>
            </a:r>
            <a:r>
              <a:rPr lang="tr-TR" sz="2400" dirty="0" err="1" smtClean="0"/>
              <a:t>kulağımızda,en</a:t>
            </a:r>
            <a:r>
              <a:rPr lang="tr-TR" sz="2400" dirty="0" smtClean="0"/>
              <a:t> </a:t>
            </a:r>
            <a:r>
              <a:rPr lang="tr-TR" sz="2400" dirty="0"/>
              <a:t>büyük kas ise kalçamızda bulunur. En </a:t>
            </a:r>
            <a:r>
              <a:rPr lang="tr-TR" sz="2400" dirty="0" smtClean="0"/>
              <a:t>güçlü kas </a:t>
            </a:r>
            <a:r>
              <a:rPr lang="tr-TR" sz="2400" dirty="0"/>
              <a:t>ise çene kasımızdır.</a:t>
            </a:r>
            <a:endParaRPr lang="tr-TR" sz="2400" b="1" dirty="0" smtClean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212"/>
            <a:ext cx="12192000" cy="44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05307" y="1983347"/>
            <a:ext cx="11586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KEMİK VE KEMİK ÇEŞİTLERİ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EKLEM VE EKLEM ÇEŞİTLERİ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KIKIRDAK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/>
              <a:t>KASLAR VE ÇEŞİTLERİ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53131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03797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KAZANIMLAR</a:t>
            </a:r>
          </a:p>
          <a:p>
            <a:endParaRPr lang="tr-TR" sz="3200" b="1" dirty="0" smtClean="0"/>
          </a:p>
          <a:p>
            <a:r>
              <a:rPr lang="tr-TR" sz="2800" dirty="0"/>
              <a:t>F.6.2.1.1. Destek ve hareket sistemine ait yapıları örneklerle açıklar.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9302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622738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Vücudumuz her yönden harika bir işleyişe sahiptir. Vücudu oluşturan yapıların her biri bir </a:t>
            </a:r>
            <a:r>
              <a:rPr lang="tr-TR" sz="2800" dirty="0" smtClean="0"/>
              <a:t>düzen içinde </a:t>
            </a:r>
            <a:r>
              <a:rPr lang="tr-TR" sz="2800" dirty="0"/>
              <a:t>çalışırken aynı zamanda diğer yapılarla da uyum içinde çalışır</a:t>
            </a:r>
            <a:r>
              <a:rPr lang="tr-TR" sz="2800" dirty="0" smtClean="0"/>
              <a:t>.</a:t>
            </a:r>
            <a:r>
              <a:rPr lang="tr-TR" sz="2800" dirty="0"/>
              <a:t> Basit bir hareketi gerçekleştirmek için bile kaslar ve kemikler </a:t>
            </a:r>
            <a:r>
              <a:rPr lang="tr-TR" sz="2800" dirty="0" smtClean="0"/>
              <a:t>ve eklemler birlikte </a:t>
            </a:r>
            <a:r>
              <a:rPr lang="tr-TR" sz="2800" dirty="0"/>
              <a:t>çalışır</a:t>
            </a:r>
            <a:r>
              <a:rPr lang="tr-TR" sz="2800" dirty="0" smtClean="0"/>
              <a:t>.</a:t>
            </a:r>
            <a:r>
              <a:rPr lang="tr-TR" sz="2800" dirty="0"/>
              <a:t> Kemiklerin eklemlerle birleşerek iskeleti meydana getirdiğini öğrenmiştik. Vücuda şekil </a:t>
            </a:r>
            <a:r>
              <a:rPr lang="tr-TR" sz="2800" dirty="0" smtClean="0"/>
              <a:t>vermek ve </a:t>
            </a:r>
            <a:r>
              <a:rPr lang="tr-TR" sz="2800" dirty="0"/>
              <a:t>hareketi sağlamak için iskelet ve kaslar birlikte çalışır</a:t>
            </a:r>
            <a:r>
              <a:rPr lang="tr-TR" sz="2800" dirty="0" smtClean="0"/>
              <a:t>.</a:t>
            </a:r>
            <a:r>
              <a:rPr lang="tr-TR" sz="2800" dirty="0"/>
              <a:t> Bu durumda kemik, eklem ve kaslarımızın </a:t>
            </a:r>
            <a:r>
              <a:rPr lang="tr-TR" sz="2800" dirty="0" smtClean="0"/>
              <a:t>birlikte çalışarak oluşturduğu sisteme </a:t>
            </a:r>
            <a:r>
              <a:rPr lang="tr-TR" sz="2800" dirty="0" smtClean="0">
                <a:solidFill>
                  <a:srgbClr val="FFFF00"/>
                </a:solidFill>
              </a:rPr>
              <a:t>DESTEK HAREKET SİSTEMİ </a:t>
            </a:r>
            <a:r>
              <a:rPr lang="tr-TR" sz="2800" dirty="0" smtClean="0"/>
              <a:t>diyoruz.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9763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58410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Gün boyunca yaptığımız tüm hareketlerde, destek ve hareket sistemi görevlidir. Bunun yanında </a:t>
            </a:r>
            <a:r>
              <a:rPr lang="tr-TR" sz="2800" dirty="0" smtClean="0"/>
              <a:t>bu sistemin </a:t>
            </a:r>
            <a:r>
              <a:rPr lang="tr-TR" sz="2800" dirty="0"/>
              <a:t>görevleri şunlardır</a:t>
            </a:r>
            <a:r>
              <a:rPr lang="tr-TR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Vücuda şekil verir, destek sağlar.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İç </a:t>
            </a:r>
            <a:r>
              <a:rPr lang="tr-TR" sz="2800" dirty="0"/>
              <a:t>organlarımızı korur. Örneğin kalbimiz ve akciğerlerimiz kaburgalarla, omuriliğimiz omurga 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beynimiz ise kafatası kemikleriyle korunur.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Kemikler </a:t>
            </a:r>
            <a:r>
              <a:rPr lang="tr-TR" sz="2800" dirty="0"/>
              <a:t>ve kaslar birlikte çalışarak hareket etmemizi sağlar.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Kemik</a:t>
            </a:r>
            <a:r>
              <a:rPr lang="tr-TR" sz="2800" dirty="0"/>
              <a:t>; kalsiyum, magnezyum, fosfor gibi mineralleri depolar.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Kemiğin </a:t>
            </a:r>
            <a:r>
              <a:rPr lang="tr-TR" sz="2800" dirty="0"/>
              <a:t>yapısında bulunan kırmızı kemik iliği, kan hücrelerini üretir.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0943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99167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Destek ve hareket sistemi, iskelet ve kaslar olmak üzere iki kısımdan oluşur.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11" y="1414697"/>
            <a:ext cx="7443989" cy="544330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3247728"/>
            <a:ext cx="4748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Vücudumuzun çatısını oluşturan iskelet sistemimiz kemik, kıkırdak ve eklemlerden oluşmaktadır.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3386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1094704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KEMİKLER</a:t>
            </a:r>
          </a:p>
          <a:p>
            <a:r>
              <a:rPr lang="tr-TR" sz="2800" dirty="0"/>
              <a:t>Kemiklerimiz, kıkırdak dokunun sertleşmesi ile oluşur. Anne karnında kıkırdak dokularda </a:t>
            </a:r>
            <a:r>
              <a:rPr lang="tr-TR" sz="2800" dirty="0" smtClean="0"/>
              <a:t>kalsiyumun birikmesiyle </a:t>
            </a:r>
            <a:r>
              <a:rPr lang="tr-TR" sz="2800" dirty="0"/>
              <a:t>kemikleşme başlar. Yeni doğan bebeklerin kafatasının üst kısmı yumuşak bir kıkırdak dokudan</a:t>
            </a:r>
          </a:p>
          <a:p>
            <a:r>
              <a:rPr lang="tr-TR" sz="2800" dirty="0"/>
              <a:t>oluşur. Büyüdükçe kafatasımızın şekli değişir ve kemikler sertleşir. Kemikleşme yirmili yaşlara </a:t>
            </a:r>
            <a:r>
              <a:rPr lang="tr-TR" sz="2800" dirty="0" smtClean="0"/>
              <a:t>kadar devam </a:t>
            </a:r>
            <a:r>
              <a:rPr lang="tr-TR" sz="2800" dirty="0"/>
              <a:t>eder ancak burun ucu ve kulak kepçesi gibi bazı bölgeler kemikleşmez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Yeni doğmuş bir bebeğin iskeletinde 300'ün üzerinde kemik bulunur. Daha sonra bazı </a:t>
            </a:r>
            <a:r>
              <a:rPr lang="tr-TR" sz="2800" dirty="0" smtClean="0"/>
              <a:t>kemiklerin birleşmesiyle </a:t>
            </a:r>
            <a:r>
              <a:rPr lang="tr-TR" sz="2800" dirty="0"/>
              <a:t>kemik sayısı 206'ya iner. İnsan iskeleti; baş, gövde ve üyeler iskeleti olarak üç kısımdan meydana</a:t>
            </a:r>
          </a:p>
          <a:p>
            <a:r>
              <a:rPr lang="tr-TR" sz="2800" dirty="0"/>
              <a:t>gelir.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8584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724453"/>
            <a:ext cx="12295031" cy="61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416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DESTEK HAREKET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SİSTEMİ (I.BÖLÜM)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726441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Kemiklerin </a:t>
            </a:r>
            <a:r>
              <a:rPr lang="tr-TR" sz="2400" dirty="0"/>
              <a:t>gelişmesi, gençlik yıllarının sonuna kadar sürer; yaşamımız boyunca da </a:t>
            </a:r>
            <a:r>
              <a:rPr lang="tr-TR" sz="2400" dirty="0" smtClean="0"/>
              <a:t>kemiklerimizde birçok </a:t>
            </a:r>
            <a:r>
              <a:rPr lang="tr-TR" sz="2400" dirty="0"/>
              <a:t>değişim gerçekleşir. Kemikler, kan ve mineral kaynaklarına ev sahipliği yapar </a:t>
            </a:r>
            <a:r>
              <a:rPr lang="tr-TR" sz="2400" dirty="0" smtClean="0"/>
              <a:t>ve yaşamsal </a:t>
            </a:r>
            <a:r>
              <a:rPr lang="tr-TR" sz="2400" dirty="0"/>
              <a:t>öneme sahip çok çeşitli işlevleri yerine getirir. Bedenimizdeki kemikler; oksijen </a:t>
            </a:r>
            <a:r>
              <a:rPr lang="tr-TR" sz="2400" dirty="0" smtClean="0"/>
              <a:t>alır, besin </a:t>
            </a:r>
            <a:r>
              <a:rPr lang="tr-TR" sz="2400" dirty="0"/>
              <a:t>maddelerini tüketir ve kemiklerin yapısındaki kalsiyum miktarı değişebilir. Kemikler, </a:t>
            </a:r>
            <a:r>
              <a:rPr lang="tr-TR" sz="2400" dirty="0" smtClean="0"/>
              <a:t>sürekli olarak </a:t>
            </a:r>
            <a:r>
              <a:rPr lang="tr-TR" sz="2400" dirty="0"/>
              <a:t>kendi kendilerini yeniler ve bedenin gereksinim duyduğu çeşitli maddeleri üretir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Yeterli kalsiyum almamak; kemiklerin yumuşamasına, zarar görmesine, kırılgan olmasına ve kemik </a:t>
            </a:r>
            <a:r>
              <a:rPr lang="tr-TR" sz="2400" dirty="0" smtClean="0"/>
              <a:t>erimesine neden </a:t>
            </a:r>
            <a:r>
              <a:rPr lang="tr-TR" sz="2400" dirty="0"/>
              <a:t>olur. Çocukluk yıllarında besinlerle alınan kalsiyumun % 75’i kemiklerce emilir. Bu sayede </a:t>
            </a:r>
            <a:r>
              <a:rPr lang="tr-TR" sz="2400" dirty="0" smtClean="0"/>
              <a:t>kemikler gelişir</a:t>
            </a:r>
            <a:r>
              <a:rPr lang="tr-TR" sz="2400" dirty="0"/>
              <a:t>. Bu yıllarda yeterli miktarda kalsiyum almak, hızla büyüyen kemiklerin güçlenmesi açısından çok</a:t>
            </a:r>
          </a:p>
          <a:p>
            <a:r>
              <a:rPr lang="tr-TR" sz="2400" dirty="0"/>
              <a:t>önemlidir. Bu dönemde depolanan kalsiyum, kemiklerin ileri yaşlarda da sağlıklı kalmasını sağlar. </a:t>
            </a:r>
            <a:r>
              <a:rPr lang="tr-TR" sz="2400" dirty="0" smtClean="0"/>
              <a:t>Yirmili yaşlar</a:t>
            </a:r>
            <a:r>
              <a:rPr lang="tr-TR" sz="2400" dirty="0"/>
              <a:t>, kemik gelişiminin tamamlandığı ve kemiklerin en güçlü olduğu dönemdir. Kalsiyum, yirmili </a:t>
            </a:r>
            <a:r>
              <a:rPr lang="tr-TR" sz="2400" dirty="0" smtClean="0"/>
              <a:t>yaşlardan sonra </a:t>
            </a:r>
            <a:r>
              <a:rPr lang="tr-TR" sz="2400" dirty="0"/>
              <a:t>kemiklerin gelişmesi için değil, kemik sağlığının korunması için kullanılır. Kemiklerimizin </a:t>
            </a:r>
            <a:r>
              <a:rPr lang="tr-TR" sz="2400" dirty="0" smtClean="0"/>
              <a:t>sağlıklı gelişmesi </a:t>
            </a:r>
            <a:r>
              <a:rPr lang="tr-TR" sz="2400" dirty="0"/>
              <a:t>ve sağlıklı kalması için dengeli beslenmeli, yeterli miktarlarda kalsiyum ve D vitamini almalı </a:t>
            </a:r>
            <a:r>
              <a:rPr lang="tr-TR" sz="2400" dirty="0" smtClean="0"/>
              <a:t>ve düzenli </a:t>
            </a:r>
            <a:r>
              <a:rPr lang="tr-TR" sz="2400" dirty="0"/>
              <a:t>olarak egzersiz yapmalıyız.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60416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888</Words>
  <Application>Microsoft Office PowerPoint</Application>
  <PresentationFormat>Geniş ekran</PresentationFormat>
  <Paragraphs>70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Serpil ÇIRAKOĞLU</dc:creator>
  <cp:lastModifiedBy>Serpil ÇIRAKOĞLU</cp:lastModifiedBy>
  <cp:revision>11</cp:revision>
  <dcterms:created xsi:type="dcterms:W3CDTF">2019-09-29T15:19:23Z</dcterms:created>
  <dcterms:modified xsi:type="dcterms:W3CDTF">2019-09-29T16:16:30Z</dcterms:modified>
</cp:coreProperties>
</file>