
<file path=[Content_Types].xml><?xml version="1.0" encoding="utf-8"?>
<Types xmlns="http://schemas.openxmlformats.org/package/2006/content-types"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ppt/media/image20.webp" ContentType="image/png"/>
  <Override PartName="/ppt/notesSlides/notesSlide1.xml" ContentType="application/vnd.openxmlformats-officedocument.presentationml.notesSlide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4" r:id="rId44"/>
    <p:sldId id="305" r:id="rId45"/>
    <p:sldId id="306" r:id="rId46"/>
    <p:sldId id="307" r:id="rId47"/>
    <p:sldId id="308" r:id="rId48"/>
    <p:sldId id="309" r:id="rId49"/>
    <p:sldId id="298" r:id="rId50"/>
    <p:sldId id="299" r:id="rId51"/>
    <p:sldId id="300" r:id="rId52"/>
    <p:sldId id="301" r:id="rId53"/>
    <p:sldId id="302" r:id="rId54"/>
    <p:sldId id="303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46ABA-5E90-443F-923E-176D2D719E07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0F84-1ABE-4851-83DE-41F5D7ECD9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95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0F84-1ABE-4851-83DE-41F5D7ECD9F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13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070" y="239758"/>
            <a:ext cx="9144000" cy="232313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ÜNİTE I</a:t>
            </a:r>
            <a:br>
              <a:rPr lang="tr-TR" dirty="0" smtClean="0"/>
            </a:br>
            <a:r>
              <a:rPr lang="tr-TR" dirty="0" smtClean="0"/>
              <a:t>DÜNYA VE EVREN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62070" y="3617102"/>
            <a:ext cx="9144000" cy="75402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b="1" dirty="0" smtClean="0"/>
              <a:t>UZAY ARAŞTIRMALARI (</a:t>
            </a:r>
            <a:r>
              <a:rPr lang="tr-TR" b="1" dirty="0" err="1" smtClean="0"/>
              <a:t>I.Bölüm</a:t>
            </a:r>
            <a:r>
              <a:rPr lang="tr-TR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696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TÜRKİYE’NİN UYDULARI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259949"/>
            <a:ext cx="52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UZAYDAKİ AKTİF HABERLEŞME UYDULARIMIZ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" y="2378437"/>
            <a:ext cx="5225333" cy="250816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57611" y="1884678"/>
            <a:ext cx="68343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Türksat</a:t>
            </a:r>
            <a:r>
              <a:rPr lang="tr-TR" sz="2800" b="1" dirty="0"/>
              <a:t> 3A: </a:t>
            </a:r>
            <a:r>
              <a:rPr lang="tr-TR" sz="2800" dirty="0"/>
              <a:t>13 Haziran 2008 tarihinde, Fransız Guyanası’nda yer alan uzay merkezinden uzaya fırlatıldı.</a:t>
            </a:r>
          </a:p>
          <a:p>
            <a:r>
              <a:rPr lang="tr-TR" sz="2800" dirty="0" err="1"/>
              <a:t>Türksat</a:t>
            </a:r>
            <a:r>
              <a:rPr lang="tr-TR" sz="2800" dirty="0"/>
              <a:t> 3A uydusu haberleşme ve TV yayınları için kullanılmaktadır. </a:t>
            </a:r>
            <a:r>
              <a:rPr lang="tr-TR" sz="2800" dirty="0" err="1"/>
              <a:t>Türksat</a:t>
            </a:r>
            <a:r>
              <a:rPr lang="tr-TR" sz="2800" dirty="0"/>
              <a:t> 3A uydusu ile </a:t>
            </a:r>
            <a:r>
              <a:rPr lang="tr-TR" sz="2800" dirty="0" smtClean="0"/>
              <a:t>ülkemizde altyapı </a:t>
            </a:r>
            <a:r>
              <a:rPr lang="tr-TR" sz="2800" dirty="0"/>
              <a:t>eksikliği ve coğrafi koşullar nedeniyle telefon ve internet erişimi olmayan bölgelere </a:t>
            </a:r>
            <a:r>
              <a:rPr lang="tr-TR" sz="2800" dirty="0" smtClean="0"/>
              <a:t>uydu üzerinden </a:t>
            </a:r>
            <a:r>
              <a:rPr lang="tr-TR" sz="2800" dirty="0"/>
              <a:t>telefon ve internet hizmeti verilmektedir.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3182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TÜRKİYE’NİN UYDULARI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259949"/>
            <a:ext cx="52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UZAYDAKİ AKTİF HABERLEŞME UYDULARIMIZ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86" y="1629281"/>
            <a:ext cx="5363514" cy="379046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1880315"/>
            <a:ext cx="6828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Türksat</a:t>
            </a:r>
            <a:r>
              <a:rPr lang="tr-TR" sz="2800" b="1" dirty="0"/>
              <a:t> 4A: </a:t>
            </a:r>
            <a:r>
              <a:rPr lang="tr-TR" sz="2800" dirty="0"/>
              <a:t>Yapımında Türk mühendislerin de görev aldığı </a:t>
            </a:r>
            <a:r>
              <a:rPr lang="tr-TR" sz="2800" dirty="0" err="1"/>
              <a:t>Türksat</a:t>
            </a:r>
            <a:r>
              <a:rPr lang="tr-TR" sz="2800" dirty="0"/>
              <a:t> 4A uydusu, 14 Şubat 2014 </a:t>
            </a:r>
            <a:r>
              <a:rPr lang="tr-TR" sz="2800" dirty="0" smtClean="0"/>
              <a:t>tarihinde Kazakistan </a:t>
            </a:r>
            <a:r>
              <a:rPr lang="tr-TR" sz="2800" dirty="0" err="1"/>
              <a:t>Baykonur</a:t>
            </a:r>
            <a:r>
              <a:rPr lang="tr-TR" sz="2800" dirty="0"/>
              <a:t> Uzay Üssünden uzaya fırlatıldı. Kapsama alanında bulunan Türkiye, Kuzey </a:t>
            </a:r>
            <a:r>
              <a:rPr lang="tr-TR" sz="2800" dirty="0" err="1" smtClean="0"/>
              <a:t>Afrika,Avrupa</a:t>
            </a:r>
            <a:r>
              <a:rPr lang="tr-TR" sz="2800" dirty="0"/>
              <a:t>, Ortadoğu, Asya ile Sahra Altı </a:t>
            </a:r>
            <a:r>
              <a:rPr lang="tr-TR" sz="2800" dirty="0" smtClean="0"/>
              <a:t>Afrika bölgelerine </a:t>
            </a:r>
            <a:r>
              <a:rPr lang="tr-TR" sz="2800" dirty="0"/>
              <a:t>hizmet </a:t>
            </a:r>
            <a:r>
              <a:rPr lang="tr-TR" sz="2800" dirty="0" smtClean="0"/>
              <a:t>sağlamaktadır. Haberleşme </a:t>
            </a:r>
            <a:r>
              <a:rPr lang="tr-TR" sz="2800" dirty="0"/>
              <a:t>ve TV </a:t>
            </a:r>
            <a:r>
              <a:rPr lang="tr-TR" sz="2800" dirty="0" smtClean="0"/>
              <a:t>yayınları için </a:t>
            </a:r>
            <a:r>
              <a:rPr lang="tr-TR" sz="2800" dirty="0"/>
              <a:t>kullanılır.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7356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TÜRKİYE’NİN UYDULARI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259949"/>
            <a:ext cx="52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UZAYDAKİ AKTİF HABERLEŞME UYDULARIMIZ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050"/>
            <a:ext cx="5936535" cy="39609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096000" y="1869618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Türksat</a:t>
            </a:r>
            <a:r>
              <a:rPr lang="tr-TR" sz="2800" b="1" dirty="0"/>
              <a:t> 4B: </a:t>
            </a:r>
            <a:r>
              <a:rPr lang="tr-TR" sz="2800" dirty="0"/>
              <a:t>16 Ekim 2015 tarihinde Kazakistan </a:t>
            </a:r>
            <a:r>
              <a:rPr lang="tr-TR" sz="2800" dirty="0" err="1"/>
              <a:t>Baykonur</a:t>
            </a:r>
            <a:r>
              <a:rPr lang="tr-TR" sz="2800" dirty="0"/>
              <a:t> Uzay Üssünden fırlatıldı. Türkiye, Afrika, Avrupa,</a:t>
            </a:r>
          </a:p>
          <a:p>
            <a:r>
              <a:rPr lang="tr-TR" sz="2800" dirty="0"/>
              <a:t>Ortadoğu ve Güney Batı Asya </a:t>
            </a:r>
            <a:r>
              <a:rPr lang="tr-TR" sz="2800" dirty="0" err="1"/>
              <a:t>Türksat</a:t>
            </a:r>
            <a:r>
              <a:rPr lang="tr-TR" sz="2800" dirty="0"/>
              <a:t> 4B haberleşme uydusunun kapsama alanındadır. Bu </a:t>
            </a:r>
            <a:r>
              <a:rPr lang="tr-TR" sz="2800" dirty="0" smtClean="0"/>
              <a:t>uydu üzerinden </a:t>
            </a:r>
            <a:r>
              <a:rPr lang="tr-TR" sz="2800" dirty="0"/>
              <a:t>haberleşme ve TV yayınlarına ek olarak yüksek hızlı internet erişim hizmeti sağlanır.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0521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TÜRKİYE’NİN UYDULARI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259949"/>
            <a:ext cx="52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UZAYDAKİ AKTİF GÖZLEM UYDULARIMIZ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5" y="1884677"/>
            <a:ext cx="6104586" cy="215868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439169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Rasat: </a:t>
            </a:r>
            <a:r>
              <a:rPr lang="tr-TR" sz="2400" dirty="0"/>
              <a:t>Uzaktan algılama uydusu olan Rasat, 17 </a:t>
            </a:r>
            <a:r>
              <a:rPr lang="tr-TR" sz="2400" dirty="0" smtClean="0"/>
              <a:t>Ağustos 2011’de </a:t>
            </a:r>
            <a:r>
              <a:rPr lang="tr-TR" sz="2400" dirty="0"/>
              <a:t>Rusya’dan fırlatıldı. Yüksek çözünürlükte </a:t>
            </a:r>
            <a:r>
              <a:rPr lang="tr-TR" sz="2400" dirty="0" smtClean="0"/>
              <a:t>görüntüleme sistemine </a:t>
            </a:r>
            <a:r>
              <a:rPr lang="tr-TR" sz="2400" dirty="0"/>
              <a:t>sahiptir. Rasat, Türkiye’de tasarlanıp üretilen </a:t>
            </a:r>
            <a:r>
              <a:rPr lang="tr-TR" sz="2400" dirty="0" smtClean="0"/>
              <a:t>ilk yer </a:t>
            </a:r>
            <a:r>
              <a:rPr lang="tr-TR" sz="2400" dirty="0"/>
              <a:t>gözlem uydusudur. Rasat tarafından elde edilen </a:t>
            </a:r>
            <a:r>
              <a:rPr lang="tr-TR" sz="2400" dirty="0" smtClean="0"/>
              <a:t>görüntüler doğal </a:t>
            </a:r>
            <a:r>
              <a:rPr lang="tr-TR" sz="2400" dirty="0"/>
              <a:t>afetlerin etkisinin belirlenmesinde, çevresel </a:t>
            </a:r>
            <a:r>
              <a:rPr lang="tr-TR" sz="2400" dirty="0" smtClean="0"/>
              <a:t>değişimlerin takip </a:t>
            </a:r>
            <a:r>
              <a:rPr lang="tr-TR" sz="2400" dirty="0"/>
              <a:t>edilmesinde, haritacılık ve </a:t>
            </a:r>
            <a:r>
              <a:rPr lang="tr-TR" sz="2400" dirty="0" smtClean="0"/>
              <a:t>şehircilik planlamalarında</a:t>
            </a:r>
            <a:r>
              <a:rPr lang="tr-TR" sz="2400" dirty="0"/>
              <a:t> </a:t>
            </a:r>
            <a:r>
              <a:rPr lang="tr-TR" sz="2400" dirty="0" smtClean="0"/>
              <a:t>kullanılmaktadır</a:t>
            </a:r>
            <a:r>
              <a:rPr lang="tr-TR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1885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TÜRKİYE’NİN UYDULARI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259949"/>
            <a:ext cx="52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UZAYDAKİ AKTİF GÖZLEM UYDULARIMIZ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41" y="3143760"/>
            <a:ext cx="4962659" cy="371424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2009104"/>
            <a:ext cx="72293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Göktürk-2: </a:t>
            </a:r>
            <a:r>
              <a:rPr lang="tr-TR" sz="2800" dirty="0"/>
              <a:t>Türkiye’nin özgün olarak geliştirdiği ilk </a:t>
            </a:r>
            <a:r>
              <a:rPr lang="tr-TR" sz="2800" dirty="0" smtClean="0"/>
              <a:t>yüksek çözünürlükteki </a:t>
            </a:r>
            <a:r>
              <a:rPr lang="tr-TR" sz="2800" dirty="0"/>
              <a:t>keşif ve gözlem uydusudur. 18 Aralık </a:t>
            </a:r>
            <a:r>
              <a:rPr lang="tr-TR" sz="2800" dirty="0" smtClean="0"/>
              <a:t>2012 tarihinde </a:t>
            </a:r>
            <a:r>
              <a:rPr lang="tr-TR" sz="2800" dirty="0"/>
              <a:t>Çin’den uzaya fırlatılmıştır. Göktürk-2 ile Türk Silahlı</a:t>
            </a:r>
          </a:p>
          <a:p>
            <a:r>
              <a:rPr lang="tr-TR" sz="2800" dirty="0"/>
              <a:t>Kuvvetlerine istihbarat ve coğrafi veri sağlanmaktadır. </a:t>
            </a:r>
            <a:r>
              <a:rPr lang="tr-TR" sz="2800" dirty="0" smtClean="0"/>
              <a:t>Türkiye’nin savunma</a:t>
            </a:r>
            <a:r>
              <a:rPr lang="tr-TR" sz="2800" dirty="0"/>
              <a:t>, tarım, ormancılık, çevre ve şehircilik alanlarında</a:t>
            </a:r>
          </a:p>
          <a:p>
            <a:r>
              <a:rPr lang="tr-TR" sz="2800" dirty="0"/>
              <a:t>önemli ihtiyaçlarını da karşılamaktadır.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3187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TÜRKİYE’NİN UYDULARI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259949"/>
            <a:ext cx="52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UZAYDAKİ AKTİF GÖZLEM UYDULARIMIZ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12192000" cy="259992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444321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Göktürk-1: </a:t>
            </a:r>
            <a:r>
              <a:rPr lang="tr-TR" sz="2400" dirty="0"/>
              <a:t>Dünyadaki benzerlerine göre oldukça yüksek </a:t>
            </a:r>
            <a:r>
              <a:rPr lang="tr-TR" sz="2400" dirty="0" smtClean="0"/>
              <a:t>çözünürlükte görüntüler </a:t>
            </a:r>
            <a:r>
              <a:rPr lang="tr-TR" sz="2400" dirty="0"/>
              <a:t>aktaran gözetleme uydusu </a:t>
            </a:r>
            <a:r>
              <a:rPr lang="tr-TR" sz="2400" dirty="0" smtClean="0"/>
              <a:t>Göktürk-1, 5 </a:t>
            </a:r>
            <a:r>
              <a:rPr lang="tr-TR" sz="2400" dirty="0"/>
              <a:t>Aralık 2016 tarihinde Fransız Guyanası’ndan uzaya </a:t>
            </a:r>
            <a:r>
              <a:rPr lang="tr-TR" sz="2400" dirty="0" smtClean="0"/>
              <a:t>fırlatılmıştır. Uydumuz</a:t>
            </a:r>
            <a:r>
              <a:rPr lang="tr-TR" sz="2400" dirty="0"/>
              <a:t>; çevrenin ve yapılaşmanın izlenmesi, </a:t>
            </a:r>
            <a:r>
              <a:rPr lang="tr-TR" sz="2400" dirty="0" smtClean="0"/>
              <a:t>kadastro faaliyetleri</a:t>
            </a:r>
            <a:r>
              <a:rPr lang="tr-TR" sz="2400" dirty="0"/>
              <a:t>, belediyecilik uygulamaları, tarımsal yıllık </a:t>
            </a:r>
            <a:r>
              <a:rPr lang="tr-TR" sz="2400" dirty="0" smtClean="0"/>
              <a:t>ürün tespiti</a:t>
            </a:r>
            <a:r>
              <a:rPr lang="tr-TR" sz="2400" dirty="0"/>
              <a:t>, sınır kontrolü gibi alanlarda uzaktan algılama </a:t>
            </a:r>
            <a:r>
              <a:rPr lang="tr-TR" sz="2400" dirty="0" smtClean="0"/>
              <a:t>görevi yapmaktadır</a:t>
            </a:r>
            <a:r>
              <a:rPr lang="tr-TR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46547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TÜRKİYE’NİN UYDULARI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-1" y="1259949"/>
            <a:ext cx="543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UZAYDAKİ ÖMRÜNÜ TAMAMLAMIŞ UYDULARIMIZ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99" y="1853483"/>
            <a:ext cx="5622701" cy="449816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2228045"/>
            <a:ext cx="64136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Türkiye’nin aktif uyduları dışında görev süresi sona ermiş uyduları da vardır. Bu uydular </a:t>
            </a:r>
            <a:r>
              <a:rPr lang="tr-TR" sz="2800" b="1" dirty="0" err="1">
                <a:solidFill>
                  <a:srgbClr val="FFFF00"/>
                </a:solidFill>
              </a:rPr>
              <a:t>Türksat</a:t>
            </a:r>
            <a:r>
              <a:rPr lang="tr-TR" sz="2800" b="1" dirty="0">
                <a:solidFill>
                  <a:srgbClr val="FFFF00"/>
                </a:solidFill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</a:rPr>
              <a:t>1B</a:t>
            </a:r>
            <a:r>
              <a:rPr lang="tr-TR" sz="2800" dirty="0" smtClean="0">
                <a:solidFill>
                  <a:srgbClr val="FFFF00"/>
                </a:solidFill>
              </a:rPr>
              <a:t>,</a:t>
            </a:r>
            <a:r>
              <a:rPr lang="tr-TR" sz="2800" b="1" dirty="0" smtClean="0">
                <a:solidFill>
                  <a:srgbClr val="FFFF00"/>
                </a:solidFill>
              </a:rPr>
              <a:t>Türksat </a:t>
            </a:r>
            <a:r>
              <a:rPr lang="tr-TR" sz="2800" b="1" dirty="0">
                <a:solidFill>
                  <a:srgbClr val="FFFF00"/>
                </a:solidFill>
              </a:rPr>
              <a:t>1C </a:t>
            </a:r>
            <a:r>
              <a:rPr lang="tr-TR" sz="2800" dirty="0">
                <a:solidFill>
                  <a:srgbClr val="FFFF00"/>
                </a:solidFill>
              </a:rPr>
              <a:t>ve </a:t>
            </a:r>
            <a:r>
              <a:rPr lang="tr-TR" sz="2800" b="1" dirty="0" err="1">
                <a:solidFill>
                  <a:srgbClr val="FFFF00"/>
                </a:solidFill>
              </a:rPr>
              <a:t>Türksat</a:t>
            </a:r>
            <a:r>
              <a:rPr lang="tr-TR" sz="2800" b="1" dirty="0">
                <a:solidFill>
                  <a:srgbClr val="FFFF00"/>
                </a:solidFill>
              </a:rPr>
              <a:t> 2A</a:t>
            </a:r>
            <a:r>
              <a:rPr lang="tr-TR" sz="2800" b="1" dirty="0"/>
              <a:t> </a:t>
            </a:r>
            <a:r>
              <a:rPr lang="tr-TR" sz="2800" dirty="0"/>
              <a:t>haberleşme uydularıdır. Türkiye’nin ilk gözlem uydusu olan </a:t>
            </a:r>
            <a:r>
              <a:rPr lang="tr-TR" sz="2800" b="1" dirty="0">
                <a:solidFill>
                  <a:srgbClr val="FFFF00"/>
                </a:solidFill>
              </a:rPr>
              <a:t>Bilsat</a:t>
            </a:r>
            <a:r>
              <a:rPr lang="tr-TR" sz="2800" b="1" dirty="0"/>
              <a:t> </a:t>
            </a:r>
            <a:r>
              <a:rPr lang="tr-TR" sz="2800" dirty="0"/>
              <a:t>da görevini</a:t>
            </a:r>
          </a:p>
          <a:p>
            <a:r>
              <a:rPr lang="tr-TR" sz="2800" dirty="0"/>
              <a:t>tamamlamış uydular arasında yer alır.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9014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UZAY KİRLİLİĞİ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468"/>
            <a:ext cx="4722320" cy="39002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722320" y="1004553"/>
            <a:ext cx="74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1957’de başlayan </a:t>
            </a:r>
            <a:r>
              <a:rPr lang="tr-TR" sz="2400" dirty="0" smtClean="0"/>
              <a:t>uzay serüveninden </a:t>
            </a:r>
            <a:r>
              <a:rPr lang="tr-TR" sz="2400" dirty="0"/>
              <a:t>günümüze kadar:</a:t>
            </a:r>
          </a:p>
          <a:p>
            <a:r>
              <a:rPr lang="tr-TR" sz="2400" dirty="0"/>
              <a:t>Uzaya fırlatılan roket sayısı yaklaşık </a:t>
            </a:r>
            <a:r>
              <a:rPr lang="tr-TR" sz="2400" dirty="0" smtClean="0"/>
              <a:t>5250’ye,Bu </a:t>
            </a:r>
            <a:r>
              <a:rPr lang="tr-TR" sz="2400" dirty="0"/>
              <a:t>roketlerin yörüngeye yerleştirdiği yapay </a:t>
            </a:r>
            <a:r>
              <a:rPr lang="tr-TR" sz="2400" dirty="0" smtClean="0"/>
              <a:t>uydu sayısı </a:t>
            </a:r>
            <a:r>
              <a:rPr lang="tr-TR" sz="2400" dirty="0"/>
              <a:t>yaklaşık 7500’e,</a:t>
            </a:r>
          </a:p>
          <a:p>
            <a:r>
              <a:rPr lang="tr-TR" sz="2400" dirty="0"/>
              <a:t>Halen uzayda olan uydu sayısı yaklaşık </a:t>
            </a:r>
            <a:r>
              <a:rPr lang="tr-TR" sz="2400" dirty="0" smtClean="0"/>
              <a:t>4300’e,Halen </a:t>
            </a:r>
            <a:r>
              <a:rPr lang="tr-TR" sz="2400" dirty="0"/>
              <a:t>çalışan uydu sayısı yaklaşık 1200’e ulaşmıştır.</a:t>
            </a:r>
            <a:endParaRPr lang="tr-TR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22320" y="3052293"/>
            <a:ext cx="7469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Dünya çevresinde, değişik yörüngelerde dönen ve </a:t>
            </a:r>
            <a:r>
              <a:rPr lang="tr-TR" sz="2800" dirty="0" smtClean="0"/>
              <a:t>artık herhangi </a:t>
            </a:r>
            <a:r>
              <a:rPr lang="tr-TR" sz="2800" dirty="0"/>
              <a:t>bir işlevi olmayan, insan yapımı </a:t>
            </a:r>
            <a:r>
              <a:rPr lang="tr-TR" sz="2800" dirty="0" smtClean="0"/>
              <a:t>cisimlerin tümü </a:t>
            </a:r>
            <a:r>
              <a:rPr lang="tr-TR" sz="2800" b="1" dirty="0"/>
              <a:t>uzay kirliliği </a:t>
            </a:r>
            <a:r>
              <a:rPr lang="tr-TR" sz="2800" dirty="0"/>
              <a:t>olarak adlandırılır. Bunların </a:t>
            </a:r>
            <a:r>
              <a:rPr lang="tr-TR" sz="2800" dirty="0" smtClean="0"/>
              <a:t>arasında ömrü </a:t>
            </a:r>
            <a:r>
              <a:rPr lang="tr-TR" sz="2800" dirty="0"/>
              <a:t>tükenmiş uyduların yanı sıra uzay </a:t>
            </a:r>
            <a:r>
              <a:rPr lang="tr-TR" sz="2800" dirty="0" smtClean="0"/>
              <a:t>roketlerinin uzaya </a:t>
            </a:r>
            <a:r>
              <a:rPr lang="tr-TR" sz="2800" dirty="0"/>
              <a:t>bıraktıkları parçalar ve yörüngede </a:t>
            </a:r>
            <a:r>
              <a:rPr lang="tr-TR" sz="2800" dirty="0" smtClean="0"/>
              <a:t>oluşan patlamaların </a:t>
            </a:r>
            <a:r>
              <a:rPr lang="tr-TR" sz="2800" dirty="0"/>
              <a:t>artıkları da vardır.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05883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UZAY KİRLİLİĞİ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00455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Şimdilik uzay </a:t>
            </a:r>
            <a:r>
              <a:rPr lang="tr-TR" sz="2400" dirty="0" smtClean="0"/>
              <a:t>kirliliğinin insanların </a:t>
            </a:r>
            <a:r>
              <a:rPr lang="tr-TR" sz="2400" dirty="0"/>
              <a:t>günlük yaşamlarına doğrudan bir </a:t>
            </a:r>
            <a:r>
              <a:rPr lang="tr-TR" sz="2400" dirty="0" smtClean="0"/>
              <a:t>etkisi yoktur</a:t>
            </a:r>
            <a:r>
              <a:rPr lang="tr-TR" sz="2400" dirty="0"/>
              <a:t>. Bu nedenle genellikle göz ardı edilen ya </a:t>
            </a:r>
            <a:r>
              <a:rPr lang="tr-TR" sz="2400" dirty="0" smtClean="0"/>
              <a:t>da unutulan </a:t>
            </a:r>
            <a:r>
              <a:rPr lang="tr-TR" sz="2400" dirty="0"/>
              <a:t>bir sorun olmuştur. Yörüngedeki </a:t>
            </a:r>
            <a:r>
              <a:rPr lang="tr-TR" sz="2400" dirty="0" smtClean="0"/>
              <a:t>uyduların büyük </a:t>
            </a:r>
            <a:r>
              <a:rPr lang="tr-TR" sz="2400" dirty="0"/>
              <a:t>bir kısmının ömrü tükenmiştir. Bu uydular, şu </a:t>
            </a:r>
            <a:r>
              <a:rPr lang="tr-TR" sz="2400" dirty="0" smtClean="0"/>
              <a:t>anda uzayda </a:t>
            </a:r>
            <a:r>
              <a:rPr lang="tr-TR" sz="2400" dirty="0"/>
              <a:t>başıboş dolanmaktadırlar. Tüm bu işe yaramayan cisimler, roket parçaları, ölü uydular, </a:t>
            </a:r>
            <a:r>
              <a:rPr lang="tr-TR" sz="2400" dirty="0" smtClean="0"/>
              <a:t>yakıt tankları </a:t>
            </a:r>
            <a:r>
              <a:rPr lang="tr-TR" sz="2400" dirty="0"/>
              <a:t>ve uzay aracı artıkları günümüzde Dünya çevresinde dolanan bir çeşit hurda yığını </a:t>
            </a:r>
            <a:r>
              <a:rPr lang="tr-TR" sz="2400" dirty="0" err="1" smtClean="0"/>
              <a:t>oluşturmuştur.Bugün</a:t>
            </a:r>
            <a:r>
              <a:rPr lang="tr-TR" sz="2400" dirty="0" smtClean="0"/>
              <a:t> </a:t>
            </a:r>
            <a:r>
              <a:rPr lang="tr-TR" sz="2400" dirty="0"/>
              <a:t>uzay araştırmaları tüm hızıyla sürmektedir. Yörüngedeki bu hurda yığını da aynı hızla </a:t>
            </a:r>
            <a:r>
              <a:rPr lang="tr-TR" sz="2400" dirty="0" smtClean="0"/>
              <a:t>büyümeye devam </a:t>
            </a:r>
            <a:r>
              <a:rPr lang="tr-TR" sz="2400" dirty="0"/>
              <a:t>etmektedir.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0" y="356744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Yüksek hızlarda başıboş dolaşan enkaz parçaları, uzay yürüyüşü yapan astronotlar ve Dünya için </a:t>
            </a:r>
            <a:r>
              <a:rPr lang="tr-TR" sz="2400" dirty="0" smtClean="0"/>
              <a:t>tehlike oluşturmaktadır</a:t>
            </a:r>
            <a:r>
              <a:rPr lang="tr-TR" sz="2400" dirty="0"/>
              <a:t>. Yörüngedeki enkaz parçalarının gök bilimcilerde yarattığı başka bir kaygı da </a:t>
            </a:r>
            <a:r>
              <a:rPr lang="tr-TR" sz="2400" dirty="0" smtClean="0"/>
              <a:t>gelecekteki uzay </a:t>
            </a:r>
            <a:r>
              <a:rPr lang="tr-TR" sz="2400" dirty="0"/>
              <a:t>araştırmalarıyla ilgilidir. Enkaz parçalarının artmasından ve bir dizi zincirleme çarpışma </a:t>
            </a:r>
            <a:r>
              <a:rPr lang="tr-TR" sz="2400" dirty="0" smtClean="0"/>
              <a:t>başlatmasından endişe </a:t>
            </a:r>
            <a:r>
              <a:rPr lang="tr-TR" sz="2400" dirty="0"/>
              <a:t>edilmektedir. Bu çarpışmalar sonucunda büyük parçalar binlerce küçük parçaya </a:t>
            </a:r>
            <a:r>
              <a:rPr lang="tr-TR" sz="2400" dirty="0" smtClean="0"/>
              <a:t>dönüşecek ve </a:t>
            </a:r>
            <a:r>
              <a:rPr lang="tr-TR" sz="2400" dirty="0"/>
              <a:t>döküntü sayısı da artacaktır. Bu artış, bir gün uzay çalışmalarına uzun bir süre ara verilmesine </a:t>
            </a:r>
            <a:r>
              <a:rPr lang="tr-TR" sz="2400" dirty="0" smtClean="0"/>
              <a:t>neden olacaktır</a:t>
            </a:r>
            <a:r>
              <a:rPr lang="tr-TR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009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5531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UZAY ARAŞTIRMALARININ TEKNOLOJİYE SAĞLADIĞI KATKILAR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60985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Yapay uydular, ısı ve ışığı iyi ileten hafif malzemelerden üretilmiştir. Daha sonra bu malzemeler; </a:t>
            </a:r>
            <a:r>
              <a:rPr lang="tr-TR" sz="2400" dirty="0" smtClean="0"/>
              <a:t>yiyecek paketi</a:t>
            </a:r>
            <a:r>
              <a:rPr lang="tr-TR" sz="2400" dirty="0"/>
              <a:t>, alüminyum folyo ve ince plastik üretiminde kullanılmıştır. Bebek mamaları da astronotların </a:t>
            </a:r>
            <a:r>
              <a:rPr lang="tr-TR" sz="2400" dirty="0" smtClean="0"/>
              <a:t>uzayda kullandığı </a:t>
            </a:r>
            <a:r>
              <a:rPr lang="tr-TR" sz="2400" dirty="0"/>
              <a:t>besin maddeleri ile aynı teknoloji kullanılarak üretilmiştir.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4734"/>
            <a:ext cx="3899436" cy="219343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80" y="2810188"/>
            <a:ext cx="4326220" cy="261736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83" y="504825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871247"/>
          </a:xfrm>
        </p:spPr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azanımlar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9100" y="2137892"/>
            <a:ext cx="10233800" cy="3953816"/>
          </a:xfrm>
        </p:spPr>
        <p:txBody>
          <a:bodyPr>
            <a:normAutofit/>
          </a:bodyPr>
          <a:lstStyle/>
          <a:p>
            <a:r>
              <a:rPr lang="tr-TR" dirty="0"/>
              <a:t>F.7.1.1.1. Uzay teknolojilerini açıklar.</a:t>
            </a:r>
          </a:p>
          <a:p>
            <a:r>
              <a:rPr lang="tr-TR" dirty="0"/>
              <a:t>F.7.1.1.2. Uzay kirliliğinin nedenlerini ifade ederek bu kirliliğin yol açabileceği olası sonuçları tahmin eder.</a:t>
            </a:r>
          </a:p>
          <a:p>
            <a:r>
              <a:rPr lang="tr-TR" dirty="0"/>
              <a:t>F.7.1.1.3. Teknoloji ile uzay araştırmaları arasındaki ilişkiyi açıklar</a:t>
            </a:r>
          </a:p>
          <a:p>
            <a:r>
              <a:rPr lang="tr-TR" dirty="0"/>
              <a:t>F.7.1.1.4. Teleskobun yapısını ve ne işe yaradığını açıklar.</a:t>
            </a:r>
          </a:p>
          <a:p>
            <a:r>
              <a:rPr lang="tr-TR" dirty="0"/>
              <a:t>F.7.1.1.5. Teleskobun gök bilimin gelişimindeki önemine yönelik çıkarımda bulunur.</a:t>
            </a:r>
          </a:p>
          <a:p>
            <a:r>
              <a:rPr lang="tr-TR" dirty="0"/>
              <a:t>F.7.1.1.6. Basit bir teleskop modeli hazırlayarak sunar.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75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5531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UZAY ARAŞTIRMALARININ TEKNOLOJİYE SAĞLADIĞI KATKILAR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57122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Yıldızların ve gezegenlerin sıcaklığını çok uzaklardan ölçmek için geliştirilen teknoloji sağlık alanına </a:t>
            </a:r>
            <a:r>
              <a:rPr lang="tr-TR" sz="2400" dirty="0" smtClean="0"/>
              <a:t>da uyarlanmıştır</a:t>
            </a:r>
            <a:r>
              <a:rPr lang="tr-TR" sz="2400" dirty="0"/>
              <a:t>. Bu teknoloji kullanılarak vücut sıcaklığını belirli bir mesafeden ölçen kulak </a:t>
            </a:r>
            <a:r>
              <a:rPr lang="tr-TR" sz="2400" dirty="0" smtClean="0"/>
              <a:t>termometresi geliştirilmiştir</a:t>
            </a:r>
            <a:r>
              <a:rPr lang="tr-TR" sz="2400" dirty="0"/>
              <a:t>. Diş tedavilerinde kullanılan şeffaf diş telleri de uzay teknolojilerinin ürünüdür.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793"/>
            <a:ext cx="3219718" cy="321971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12" y="3300898"/>
            <a:ext cx="5959788" cy="35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5531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UZAY ARAŞTIRMALARININ TEKNOLOJİYE SAĞLADIĞI KATKILAR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721994" y="1326404"/>
            <a:ext cx="790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Dünyanın her yerinde insanları kurtarmak için çalışan itfaiye teşkilatları da bu teknolojilerden </a:t>
            </a:r>
            <a:r>
              <a:rPr lang="tr-TR" sz="2400" dirty="0" smtClean="0"/>
              <a:t>yararlanmaktadır. İtfaiyecilerin </a:t>
            </a:r>
            <a:r>
              <a:rPr lang="tr-TR" sz="2400" dirty="0"/>
              <a:t>kullandığı oksijen tüpleri, kısa dalga telsizler ve ısıya dayanıklı kıyafetler uzay </a:t>
            </a:r>
            <a:r>
              <a:rPr lang="tr-TR" sz="2400" dirty="0" smtClean="0"/>
              <a:t>teknolojilerinden yararlanılarak </a:t>
            </a:r>
            <a:r>
              <a:rPr lang="tr-TR" sz="2400" dirty="0"/>
              <a:t>üretilmiştir.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65"/>
            <a:ext cx="3541690" cy="53125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3323351"/>
            <a:ext cx="4258614" cy="353465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541690" y="3510215"/>
            <a:ext cx="4391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Bugün evlerde ısı kaybını engellemek için kullanılan yalıtım malzemeleri, ilk olarak uzay araçlarını radyasyondan</a:t>
            </a:r>
          </a:p>
          <a:p>
            <a:r>
              <a:rPr lang="tr-TR" sz="2000" dirty="0"/>
              <a:t>korumak amacıyla geliştirilmiştir</a:t>
            </a:r>
            <a:r>
              <a:rPr lang="tr-TR" sz="2000" dirty="0" smtClean="0"/>
              <a:t>.</a:t>
            </a:r>
          </a:p>
          <a:p>
            <a:r>
              <a:rPr lang="tr-TR" sz="2000" dirty="0"/>
              <a:t>Yapay kalp pompası, Uydu Konum Belirleme Sistemi (GPS), güneş enerji panelleri, şarjlı aletler ve mikroçipler</a:t>
            </a:r>
          </a:p>
          <a:p>
            <a:r>
              <a:rPr lang="tr-TR" sz="2000" dirty="0"/>
              <a:t>gibi yüzlerce buluş uzay teknolojilerinin hayatımıza sunduğu kolaylıklardandır.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55386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TELESKOBUN YAPISI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940158"/>
            <a:ext cx="1209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Teleskop, genellikle silindirik bir tüp içine yerleştirilmiş mercek ve aynalardan oluşan gözlem aracıdır. </a:t>
            </a:r>
            <a:r>
              <a:rPr lang="tr-TR" sz="2800" dirty="0" smtClean="0"/>
              <a:t>Mercek ve </a:t>
            </a:r>
            <a:r>
              <a:rPr lang="tr-TR" sz="2800" dirty="0"/>
              <a:t>aynalar ışığı bir noktada toplayıp büyüterek gök cisimlerinin daha parlak ve açık görünmesini sağlar.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51" y="2743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1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TELESKOBUN YAPISI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794"/>
            <a:ext cx="4805228" cy="359928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009881" y="3554568"/>
            <a:ext cx="70404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1608 yılında </a:t>
            </a:r>
            <a:r>
              <a:rPr lang="tr-TR" sz="2800" dirty="0" err="1"/>
              <a:t>Hans</a:t>
            </a:r>
            <a:r>
              <a:rPr lang="tr-TR" sz="2800" dirty="0"/>
              <a:t> </a:t>
            </a:r>
            <a:r>
              <a:rPr lang="tr-TR" sz="2800" dirty="0" err="1"/>
              <a:t>Lippershey</a:t>
            </a:r>
            <a:r>
              <a:rPr lang="tr-TR" sz="2800" dirty="0"/>
              <a:t> (</a:t>
            </a:r>
            <a:r>
              <a:rPr lang="tr-TR" sz="2800" dirty="0" err="1"/>
              <a:t>Hans</a:t>
            </a:r>
            <a:r>
              <a:rPr lang="tr-TR" sz="2800" dirty="0"/>
              <a:t> </a:t>
            </a:r>
            <a:r>
              <a:rPr lang="tr-TR" sz="2800" dirty="0" err="1"/>
              <a:t>Lipırşey</a:t>
            </a:r>
            <a:r>
              <a:rPr lang="tr-TR" sz="2800" dirty="0"/>
              <a:t>), iki basit </a:t>
            </a:r>
            <a:r>
              <a:rPr lang="tr-TR" sz="2800" dirty="0" smtClean="0"/>
              <a:t>merceği bir </a:t>
            </a:r>
            <a:r>
              <a:rPr lang="tr-TR" sz="2800" dirty="0"/>
              <a:t>tüp içinde birleştirerek ilk teleskobu yaptı. Ünlü </a:t>
            </a:r>
            <a:r>
              <a:rPr lang="tr-TR" sz="2800" dirty="0" smtClean="0"/>
              <a:t>bilim insanı </a:t>
            </a:r>
            <a:r>
              <a:rPr lang="tr-TR" sz="2800" dirty="0"/>
              <a:t>Galileo (</a:t>
            </a:r>
            <a:r>
              <a:rPr lang="tr-TR" sz="2800" dirty="0" err="1"/>
              <a:t>Galile</a:t>
            </a:r>
            <a:r>
              <a:rPr lang="tr-TR" sz="2800" dirty="0"/>
              <a:t>) bu tasarımı geliştirerek gök bilimi</a:t>
            </a:r>
          </a:p>
          <a:p>
            <a:r>
              <a:rPr lang="tr-TR" sz="2800" dirty="0"/>
              <a:t>için kullanılabilecek bir teleskop haline getirdi. </a:t>
            </a:r>
            <a:r>
              <a:rPr lang="tr-TR" sz="2800" dirty="0" smtClean="0"/>
              <a:t>Teleskop kullanılarak </a:t>
            </a:r>
            <a:r>
              <a:rPr lang="tr-TR" sz="2800" dirty="0"/>
              <a:t>yapılan gözlemler sonucu gök bilimi hızla </a:t>
            </a:r>
            <a:r>
              <a:rPr lang="tr-TR" sz="2800" dirty="0" smtClean="0"/>
              <a:t>gelişerek bugünkü </a:t>
            </a:r>
            <a:r>
              <a:rPr lang="tr-TR" sz="2800" dirty="0"/>
              <a:t>halini aldı.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9852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TELESKOBUN YAPISI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94015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Günümüzde en yaygın kullanılan teleskop çeşidi optik teleskoplardır. Optik teleskoplar mercekli, aynalı </a:t>
            </a:r>
            <a:r>
              <a:rPr lang="tr-TR" sz="2400" dirty="0" smtClean="0"/>
              <a:t>ya da </a:t>
            </a:r>
            <a:r>
              <a:rPr lang="tr-TR" sz="2400" dirty="0"/>
              <a:t>hem mercekli hem aynalı olabilir. Aynalı teleskopta uzaydan gelen ışınlar bir çukur ayna tarafından </a:t>
            </a:r>
            <a:r>
              <a:rPr lang="tr-TR" sz="2400" dirty="0" smtClean="0"/>
              <a:t>toplanır. Mercekli </a:t>
            </a:r>
            <a:r>
              <a:rPr lang="tr-TR" sz="2400" dirty="0"/>
              <a:t>teleskopta ise uzaydan ışığı toplayan kısım ince kenarlı mercektir. Optik teleskoplar </a:t>
            </a:r>
            <a:r>
              <a:rPr lang="tr-TR" sz="2400" dirty="0" smtClean="0"/>
              <a:t>dışında gözlemler </a:t>
            </a:r>
            <a:r>
              <a:rPr lang="tr-TR" sz="2400" dirty="0"/>
              <a:t>için kullanılan farklı teleskop çeşitleri de vardır. Bunlar; radyo teleskoplar, X-ışın teleskoplar, </a:t>
            </a:r>
            <a:r>
              <a:rPr lang="tr-TR" sz="2400" dirty="0" smtClean="0"/>
              <a:t>kızılötesi teleskoplar</a:t>
            </a:r>
            <a:r>
              <a:rPr lang="tr-TR" sz="2400" dirty="0"/>
              <a:t>, ultraviyole teleskoplar ve gama teleskoplarıdır.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80" y="3248482"/>
            <a:ext cx="8061257" cy="36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TELESKOBUN YAPISI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8"/>
            <a:ext cx="6173061" cy="400105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173061" y="704288"/>
            <a:ext cx="6018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FF00"/>
                </a:solidFill>
              </a:rPr>
              <a:t>Bulucu dürbün: </a:t>
            </a:r>
            <a:r>
              <a:rPr lang="tr-TR" sz="2400" dirty="0"/>
              <a:t>Teleskop üzerinde bulunan basit bir dürbündür. Göz merceğinden bakılmadan </a:t>
            </a:r>
            <a:r>
              <a:rPr lang="tr-TR" sz="2400" dirty="0" smtClean="0"/>
              <a:t>önce gözlemi </a:t>
            </a:r>
            <a:r>
              <a:rPr lang="tr-TR" sz="2400" dirty="0"/>
              <a:t>yapılacak gök cisminin daha kolay bulunmasını sağlar.</a:t>
            </a:r>
          </a:p>
          <a:p>
            <a:r>
              <a:rPr lang="tr-TR" sz="2400" b="1" dirty="0">
                <a:solidFill>
                  <a:srgbClr val="FFFF00"/>
                </a:solidFill>
              </a:rPr>
              <a:t>Göz merceği: </a:t>
            </a:r>
            <a:r>
              <a:rPr lang="tr-TR" sz="2400" dirty="0"/>
              <a:t>Göz merceği ile düzeltilen görüntü, göz ile görülebilir hale getirilir. Farklı boyutlarda </a:t>
            </a:r>
            <a:r>
              <a:rPr lang="tr-TR" sz="2400" dirty="0" smtClean="0"/>
              <a:t>olur ve </a:t>
            </a:r>
            <a:r>
              <a:rPr lang="tr-TR" sz="2400" dirty="0"/>
              <a:t>yaptığınız yakınlaştırma miktarını belirler.</a:t>
            </a:r>
          </a:p>
          <a:p>
            <a:r>
              <a:rPr lang="tr-TR" sz="2400" b="1" dirty="0">
                <a:solidFill>
                  <a:srgbClr val="FFFF00"/>
                </a:solidFill>
              </a:rPr>
              <a:t>Teleskop tüpü (optik tüp): </a:t>
            </a:r>
            <a:r>
              <a:rPr lang="tr-TR" sz="2400" dirty="0"/>
              <a:t>Teleskobun optik parçalarını bulunduran yapıdır.</a:t>
            </a:r>
          </a:p>
          <a:p>
            <a:r>
              <a:rPr lang="tr-TR" sz="2400" b="1" dirty="0">
                <a:solidFill>
                  <a:srgbClr val="FFFF00"/>
                </a:solidFill>
              </a:rPr>
              <a:t>Kundak: </a:t>
            </a:r>
            <a:r>
              <a:rPr lang="tr-TR" sz="2400" dirty="0"/>
              <a:t>Teleskobun yatay ve dikey düzlemde hareket ettirilmesini sağlayan yapıdır.</a:t>
            </a:r>
            <a:endParaRPr lang="tr-TR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507881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b="1" dirty="0">
                <a:solidFill>
                  <a:srgbClr val="FFFF00"/>
                </a:solidFill>
              </a:rPr>
              <a:t>Üç ayak (</a:t>
            </a:r>
            <a:r>
              <a:rPr lang="tr-TR" sz="2100" b="1" dirty="0" err="1">
                <a:solidFill>
                  <a:srgbClr val="FFFF00"/>
                </a:solidFill>
              </a:rPr>
              <a:t>tripod</a:t>
            </a:r>
            <a:r>
              <a:rPr lang="tr-TR" sz="2100" b="1" dirty="0">
                <a:solidFill>
                  <a:srgbClr val="FFFF00"/>
                </a:solidFill>
              </a:rPr>
              <a:t>): </a:t>
            </a:r>
            <a:r>
              <a:rPr lang="tr-TR" sz="2100" dirty="0"/>
              <a:t>Teleskobun bir noktaya sabitlenmesini sağlar ve istemsiz olarak hareket etmesini önler.</a:t>
            </a:r>
          </a:p>
          <a:p>
            <a:r>
              <a:rPr lang="tr-TR" sz="2100" b="1" dirty="0">
                <a:solidFill>
                  <a:srgbClr val="FFFF00"/>
                </a:solidFill>
              </a:rPr>
              <a:t>Netlik ayar tekerleği: </a:t>
            </a:r>
            <a:r>
              <a:rPr lang="tr-TR" sz="2100" dirty="0"/>
              <a:t>Göz merceğinde oluşan görüntünün netlik ayarının yapılmasını sağlar.</a:t>
            </a:r>
          </a:p>
          <a:p>
            <a:r>
              <a:rPr lang="tr-TR" sz="2100" b="1" dirty="0">
                <a:solidFill>
                  <a:srgbClr val="FFFF00"/>
                </a:solidFill>
              </a:rPr>
              <a:t>Teleskop açıklığı: </a:t>
            </a:r>
            <a:r>
              <a:rPr lang="tr-TR" sz="2100" dirty="0"/>
              <a:t>Teleskobun gözlem yapılan bölgeden ışığı toplayan kısmıdır. Teleskobun açıklığı </a:t>
            </a:r>
            <a:r>
              <a:rPr lang="tr-TR" sz="2100" dirty="0" smtClean="0"/>
              <a:t>ne kadar </a:t>
            </a:r>
            <a:r>
              <a:rPr lang="tr-TR" sz="2100" dirty="0"/>
              <a:t>büyükse, teleskop o kadar fazla ışık toplar. Teleskobun daha çok ışık toplaması daha parlak ve</a:t>
            </a:r>
          </a:p>
          <a:p>
            <a:r>
              <a:rPr lang="tr-TR" sz="2100" dirty="0"/>
              <a:t>daha iyi bir görüntü oluşmasını sağlar.</a:t>
            </a:r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2147333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TELESKOBUN YAPISI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695700"/>
            <a:ext cx="5905500" cy="31623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74697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Sabit teleskoplar kullanılarak uzay </a:t>
            </a:r>
            <a:r>
              <a:rPr lang="tr-TR" sz="2400" dirty="0" smtClean="0"/>
              <a:t>gözlemlerinin yapıldığı </a:t>
            </a:r>
            <a:r>
              <a:rPr lang="tr-TR" sz="2400" dirty="0"/>
              <a:t>yerlere </a:t>
            </a:r>
            <a:r>
              <a:rPr lang="tr-TR" sz="2400" b="1" dirty="0"/>
              <a:t>rasathane </a:t>
            </a:r>
            <a:r>
              <a:rPr lang="tr-TR" sz="2400" dirty="0"/>
              <a:t>(gözlemevi) denir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Çevredeki ışık </a:t>
            </a:r>
            <a:r>
              <a:rPr lang="tr-TR" sz="2400" dirty="0"/>
              <a:t>miktarı dışında gözlemevi kurulacak </a:t>
            </a:r>
            <a:r>
              <a:rPr lang="tr-TR" sz="2400" dirty="0" smtClean="0"/>
              <a:t>bölgelerin bazı </a:t>
            </a:r>
            <a:r>
              <a:rPr lang="tr-TR" sz="2400" dirty="0"/>
              <a:t>özellikler taşıması gerekir.</a:t>
            </a:r>
            <a:endParaRPr lang="tr-TR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1668" y="3232597"/>
            <a:ext cx="6144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Bu özellikler şunlardır: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Bulutsuz gece sayısının fazla olması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Havadaki nem oranının düşük olması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Havadaki kirliliğin ve toz oranının düşük olması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Deprem kuşaklarına uzak olması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9346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IŞIK KİRLİLİĞİ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50" y="787690"/>
            <a:ext cx="6489100" cy="359112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472654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Yanlış aydınlatma </a:t>
            </a:r>
            <a:r>
              <a:rPr lang="tr-TR" sz="2400" dirty="0">
                <a:solidFill>
                  <a:srgbClr val="FFFF00"/>
                </a:solidFill>
              </a:rPr>
              <a:t>ışık kirliliğine</a:t>
            </a:r>
            <a:r>
              <a:rPr lang="tr-TR" sz="2400" dirty="0"/>
              <a:t> yol açar. </a:t>
            </a:r>
            <a:r>
              <a:rPr lang="tr-TR" sz="2400" b="1" dirty="0"/>
              <a:t>Işık kirliliği</a:t>
            </a:r>
            <a:r>
              <a:rPr lang="tr-TR" sz="2400" dirty="0"/>
              <a:t>; yanlış yerde, yanlış miktarda, yanlış yönde ve </a:t>
            </a:r>
            <a:r>
              <a:rPr lang="tr-TR" sz="2400" dirty="0" smtClean="0"/>
              <a:t>yanlış zamanda </a:t>
            </a:r>
            <a:r>
              <a:rPr lang="tr-TR" sz="2400" dirty="0"/>
              <a:t>ışık kullanılmasıdır. Işık kirliliği, nüfus artışına bağlı olarak her geçen gün artış </a:t>
            </a:r>
            <a:r>
              <a:rPr lang="tr-TR" sz="2400" dirty="0" err="1" smtClean="0"/>
              <a:t>göstermektedir.Hava</a:t>
            </a:r>
            <a:r>
              <a:rPr lang="tr-TR" sz="2400" dirty="0" smtClean="0"/>
              <a:t> </a:t>
            </a:r>
            <a:r>
              <a:rPr lang="tr-TR" sz="2400" dirty="0"/>
              <a:t>kirliliği ve su kirliliği kadar olmasa da gereğinden fazla ışık kullanmak insan yaşamını olumsuz </a:t>
            </a:r>
            <a:r>
              <a:rPr lang="tr-TR" sz="2400" dirty="0" err="1" smtClean="0"/>
              <a:t>etkiler.Gereksiz</a:t>
            </a:r>
            <a:r>
              <a:rPr lang="tr-TR" sz="2400" dirty="0" smtClean="0"/>
              <a:t> </a:t>
            </a:r>
            <a:r>
              <a:rPr lang="tr-TR" sz="2400" dirty="0"/>
              <a:t>aydınlatma sonucunda elektrik enerjisi boşa harcanmış olur.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96149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9394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TELESKOBUN GÖK BİLİMİNE KATKILARI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49394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Günümüzde teleskop uzayı incelemek için kullanılan önemli bir araçtır. Yaşanan teknolojik gelişmeler </a:t>
            </a:r>
            <a:r>
              <a:rPr lang="tr-TR" sz="2400" dirty="0" smtClean="0"/>
              <a:t>ile daha </a:t>
            </a:r>
            <a:r>
              <a:rPr lang="tr-TR" sz="2400" dirty="0"/>
              <a:t>güçlü teleskoplar üretilmektedir. Bu yeni teleskoplar sayesinde her geçen gün yeni keşifler </a:t>
            </a:r>
            <a:r>
              <a:rPr lang="tr-TR" sz="2400" dirty="0" smtClean="0"/>
              <a:t>yapılmakta ve </a:t>
            </a:r>
            <a:r>
              <a:rPr lang="tr-TR" sz="2400" dirty="0"/>
              <a:t>evrenin büyüklüğü hakkında yeni tahminler yapılmaktadır. Gök biliminin gelişmesindeki en </a:t>
            </a:r>
            <a:r>
              <a:rPr lang="tr-TR" sz="2400" dirty="0" smtClean="0"/>
              <a:t>büyük pay </a:t>
            </a:r>
            <a:r>
              <a:rPr lang="tr-TR" sz="2400" dirty="0"/>
              <a:t>teleskoplara aittir.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0" y="325835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Eğer teleskop icat edilmemiş olsaydı şu sonuçlarla karşılaşılırdı</a:t>
            </a:r>
            <a:r>
              <a:rPr lang="tr-TR" sz="2800" dirty="0" smtClean="0"/>
              <a:t>:</a:t>
            </a:r>
          </a:p>
          <a:p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Bir gök cisminin uzaklığı, kütlesi ve yaşı hesaplanamazdı.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Çıplak gözle görülemeyen sönük gök cisimleri keşfedilemezdi.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Gök bilimi yeterince gelişemezdi.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Uzay hakkında detaylı bilgiler elde edilemezdi.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5985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862070" y="239758"/>
            <a:ext cx="9144000" cy="232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mtClean="0"/>
              <a:t>ÜNİTE I</a:t>
            </a:r>
            <a:br>
              <a:rPr lang="tr-TR" smtClean="0"/>
            </a:br>
            <a:r>
              <a:rPr lang="tr-TR" smtClean="0"/>
              <a:t>DÜNYA VE EVREN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862070" y="3617102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tr-TR" b="1" dirty="0" smtClean="0"/>
              <a:t>GÜNEŞ SİSTEMİ VE ÖTESİ:GÖK CİSİMLERİ (</a:t>
            </a:r>
            <a:r>
              <a:rPr lang="tr-TR" b="1" dirty="0" err="1" smtClean="0"/>
              <a:t>II.Bölüm</a:t>
            </a:r>
            <a:r>
              <a:rPr lang="tr-TR" b="1" dirty="0" smtClean="0"/>
              <a:t>)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673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r>
              <a:rPr lang="tr-TR" dirty="0" smtClean="0"/>
              <a:t>UZAY ARAŞTIRMALARI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5154" y="2189410"/>
            <a:ext cx="10625071" cy="266592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UZAY TEKNOLOJİLERİ</a:t>
            </a:r>
          </a:p>
          <a:p>
            <a:r>
              <a:rPr lang="tr-TR" dirty="0" smtClean="0"/>
              <a:t>UZAY KİRLİLİĞİ</a:t>
            </a:r>
          </a:p>
          <a:p>
            <a:r>
              <a:rPr lang="tr-TR" dirty="0" smtClean="0"/>
              <a:t>UZAY ARAŞTIRMALARININ TEKNOLOJİYE SAĞLADIĞI KATKILAR</a:t>
            </a:r>
          </a:p>
          <a:p>
            <a:r>
              <a:rPr lang="tr-TR" dirty="0" smtClean="0"/>
              <a:t>TELESKOBUN YAPISI</a:t>
            </a:r>
          </a:p>
          <a:p>
            <a:r>
              <a:rPr lang="tr-TR" dirty="0" smtClean="0"/>
              <a:t>IŞIK KİRLİLİĞİ</a:t>
            </a:r>
          </a:p>
          <a:p>
            <a:r>
              <a:rPr lang="tr-TR" dirty="0" smtClean="0"/>
              <a:t>TELESKOBUN GÖKBİLİMİNE KATKILARI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7095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207349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F.7.1.2.1. Yıldız oluşum sürecinin farkına varır.</a:t>
            </a:r>
          </a:p>
          <a:p>
            <a:r>
              <a:rPr lang="tr-TR" sz="3600" dirty="0"/>
              <a:t>F.7.1.2.2. Yıldız kavramını açıklar.</a:t>
            </a:r>
          </a:p>
          <a:p>
            <a:r>
              <a:rPr lang="tr-TR" sz="3600" dirty="0"/>
              <a:t>F.7.1.2.3. Galaksilerin yapısını açıklar.</a:t>
            </a:r>
          </a:p>
          <a:p>
            <a:r>
              <a:rPr lang="tr-TR" sz="3600" dirty="0"/>
              <a:t>F.7.1.2.4. F.7.1.2.4. Evren kavramını açıklar.</a:t>
            </a:r>
          </a:p>
          <a:p>
            <a:endParaRPr lang="tr-TR" sz="3600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871247"/>
          </a:xfrm>
        </p:spPr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azanımlar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9845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85000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Var olan her şeyi içinde bulunduran sonsuz boşluğa </a:t>
            </a:r>
            <a:r>
              <a:rPr lang="tr-TR" sz="2400" b="1" dirty="0"/>
              <a:t>uzay </a:t>
            </a:r>
            <a:r>
              <a:rPr lang="tr-TR" sz="2400" dirty="0"/>
              <a:t>denir. Uzay boşluğunda bulunan tüm </a:t>
            </a:r>
            <a:r>
              <a:rPr lang="tr-TR" sz="2400" dirty="0" smtClean="0"/>
              <a:t>doğal cisimlerin </a:t>
            </a:r>
            <a:r>
              <a:rPr lang="tr-TR" sz="2400" dirty="0"/>
              <a:t>ortak adı </a:t>
            </a:r>
            <a:r>
              <a:rPr lang="tr-TR" sz="2400" b="1" dirty="0"/>
              <a:t>gök cismi</a:t>
            </a:r>
            <a:r>
              <a:rPr lang="tr-TR" sz="2400" dirty="0"/>
              <a:t>dir. Bunlar Güneş, Ay, gezegen, yıldız, takımyıldız ve bulutsu gibi </a:t>
            </a:r>
            <a:r>
              <a:rPr lang="tr-TR" sz="2400" dirty="0" smtClean="0"/>
              <a:t>cisimlerdir. Ancak </a:t>
            </a:r>
            <a:r>
              <a:rPr lang="tr-TR" sz="2400" dirty="0"/>
              <a:t>uzay teleskobu, uzay sondası ve yapay uydu gibi araçlar uzayda bulunmalarına rağmen insan </a:t>
            </a:r>
            <a:r>
              <a:rPr lang="tr-TR" sz="2400" dirty="0" smtClean="0"/>
              <a:t>yapımı oldukları </a:t>
            </a:r>
            <a:r>
              <a:rPr lang="tr-TR" sz="2400" dirty="0"/>
              <a:t>için gök cismi olarak tanımlanmaz.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666"/>
            <a:ext cx="5950039" cy="35718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1" y="2419666"/>
            <a:ext cx="6350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1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YILDIZ OLUŞUM SÜRECİ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8" y="1172842"/>
            <a:ext cx="11233143" cy="56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3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YILDIZ OLUŞUM SÜRECİ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133940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/>
              <a:t>Geceleri gökyüzünde gördüğümüz parlak noktalar Dünya’ya çok uzak olan yıldızlardır. Yıldızlar da </a:t>
            </a:r>
            <a:r>
              <a:rPr lang="tr-TR" sz="3000" dirty="0" smtClean="0"/>
              <a:t>canlılar gibi </a:t>
            </a:r>
            <a:r>
              <a:rPr lang="tr-TR" sz="3000" dirty="0"/>
              <a:t>doğar, büyür ve ölürler. Yıldızlar, bulutsu adı verilen gaz ve toz bulutlarından oluşur. Kendi </a:t>
            </a:r>
            <a:r>
              <a:rPr lang="tr-TR" sz="3000" dirty="0" smtClean="0"/>
              <a:t>kütle çekim </a:t>
            </a:r>
            <a:r>
              <a:rPr lang="tr-TR" sz="3000" dirty="0"/>
              <a:t>kuvvetinin etkisiyle sıkışmaya başlayan bulutsu küçük parçalara ayrılır. Bu parçaların sıcaklığı ve </a:t>
            </a:r>
            <a:r>
              <a:rPr lang="tr-TR" sz="3000" dirty="0" smtClean="0"/>
              <a:t>yoğunluğu giderek </a:t>
            </a:r>
            <a:r>
              <a:rPr lang="tr-TR" sz="3000" dirty="0"/>
              <a:t>artar. Sıcaklık belli bir dereceye ulaştığında, bulutsu parçalarının yapısında enerji </a:t>
            </a:r>
            <a:r>
              <a:rPr lang="tr-TR" sz="3000" dirty="0" smtClean="0"/>
              <a:t>üreten değişimler </a:t>
            </a:r>
            <a:r>
              <a:rPr lang="tr-TR" sz="3000" dirty="0"/>
              <a:t>meydana gelir. Bu değişimlerin başlaması bir yıldızın doğumu olarak kabul edilir. Bir yıldızın</a:t>
            </a:r>
          </a:p>
          <a:p>
            <a:r>
              <a:rPr lang="tr-TR" sz="3000" dirty="0"/>
              <a:t>oluşumu milyonlarca yıl sürer.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418617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YILDIZ OLUŞUM SÜRECİ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1352282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/>
              <a:t>Yıldızların hemen hemen tüm özelliklerini başlangıçtaki kütlesi belirler. Bu özelliklerin arasında </a:t>
            </a:r>
            <a:r>
              <a:rPr lang="tr-TR" sz="3000" dirty="0" smtClean="0"/>
              <a:t>parlaklık, büyüklük</a:t>
            </a:r>
            <a:r>
              <a:rPr lang="tr-TR" sz="3000" dirty="0"/>
              <a:t>, yıldızın gelişimi, yaşam süresi de bulunur. Yıldızlar sonsuza kadar var olamaz. </a:t>
            </a:r>
            <a:r>
              <a:rPr lang="tr-TR" sz="3000" dirty="0" smtClean="0"/>
              <a:t>Merkezlerinde bulunan </a:t>
            </a:r>
            <a:r>
              <a:rPr lang="tr-TR" sz="3000" dirty="0"/>
              <a:t>yakıt zamanla biter. Böyle bir durumda yıldız değişime uğrar ve sonuçta ölür. Büyük kütleli </a:t>
            </a:r>
            <a:r>
              <a:rPr lang="tr-TR" sz="3000" dirty="0" smtClean="0"/>
              <a:t>yıldızların hayatları </a:t>
            </a:r>
            <a:r>
              <a:rPr lang="tr-TR" sz="3000" dirty="0"/>
              <a:t>süpernova patlaması ile son bulur ve yıldızdan geriye nötron yıldızları veya karadelikler kalır</a:t>
            </a:r>
            <a:r>
              <a:rPr lang="tr-TR" sz="3000" dirty="0" smtClean="0"/>
              <a:t>.</a:t>
            </a:r>
          </a:p>
          <a:p>
            <a:endParaRPr lang="tr-TR" sz="3000" dirty="0"/>
          </a:p>
          <a:p>
            <a:r>
              <a:rPr lang="tr-TR" sz="3000" dirty="0"/>
              <a:t>Küçük kütleli yıldızların dış katmanları uzaya saçılır ve merkezlerinde metal ve karbon yığını olan </a:t>
            </a:r>
            <a:r>
              <a:rPr lang="tr-TR" sz="3000" dirty="0" smtClean="0"/>
              <a:t>beyaz cüce </a:t>
            </a:r>
            <a:r>
              <a:rPr lang="tr-TR" sz="3000" dirty="0"/>
              <a:t>kalır. Ölen yıldızlar arkalarında toz ve gaz bulutu bırakır ve bunlar sonunda bulutsu halini alır.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125939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BULUTSU (NEBULA)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6312"/>
            <a:ext cx="4185229" cy="25431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62" y="3268349"/>
            <a:ext cx="3756338" cy="358965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340180" y="972787"/>
            <a:ext cx="7851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Yıldız oluşum sürecinin başlangıcında uzay boşluğunda bulunan sıcak gaz ve toz bulutlarının </a:t>
            </a:r>
            <a:r>
              <a:rPr lang="tr-TR" sz="2400" dirty="0" smtClean="0"/>
              <a:t>oluşturduğu kümeye </a:t>
            </a:r>
            <a:r>
              <a:rPr lang="tr-TR" sz="2400" b="1" dirty="0"/>
              <a:t>bulutsu </a:t>
            </a:r>
            <a:r>
              <a:rPr lang="tr-TR" sz="2400" dirty="0"/>
              <a:t>denir. Bulutsuların bir bölümü gökyüzünde çok geniş alanlara yayılırken bir bölümü </a:t>
            </a:r>
            <a:r>
              <a:rPr lang="tr-TR" sz="2400" dirty="0" smtClean="0"/>
              <a:t>az alan </a:t>
            </a:r>
            <a:r>
              <a:rPr lang="tr-TR" sz="2400" dirty="0"/>
              <a:t>kaplar. Gaz ve tozdan oluşan bulutsular, yıldızların ham maddesidir. Yıldızlar sıkışan </a:t>
            </a:r>
            <a:r>
              <a:rPr lang="tr-TR" sz="2400" dirty="0" smtClean="0"/>
              <a:t>bulutsulardan oluşur</a:t>
            </a:r>
            <a:r>
              <a:rPr lang="tr-TR" sz="2400" dirty="0"/>
              <a:t>.</a:t>
            </a:r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0390" y="4016003"/>
            <a:ext cx="8659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Bazı bulutsular parlak, bazı bulutsular karanlık gözlemlenir. </a:t>
            </a:r>
            <a:r>
              <a:rPr lang="tr-TR" sz="2400" b="1" dirty="0">
                <a:solidFill>
                  <a:srgbClr val="FFFF00"/>
                </a:solidFill>
              </a:rPr>
              <a:t>Orion Bulutsusu </a:t>
            </a:r>
            <a:r>
              <a:rPr lang="tr-TR" sz="2400" dirty="0">
                <a:solidFill>
                  <a:srgbClr val="FFFF00"/>
                </a:solidFill>
              </a:rPr>
              <a:t>ve </a:t>
            </a:r>
            <a:r>
              <a:rPr lang="tr-TR" sz="2400" b="1" dirty="0">
                <a:solidFill>
                  <a:srgbClr val="FFFF00"/>
                </a:solidFill>
              </a:rPr>
              <a:t>Kelebek Bulutsusu</a:t>
            </a:r>
            <a:r>
              <a:rPr lang="tr-TR" sz="2400" dirty="0"/>
              <a:t>, </a:t>
            </a:r>
            <a:r>
              <a:rPr lang="tr-TR" sz="2400" dirty="0" smtClean="0"/>
              <a:t>parlak bulutsuya </a:t>
            </a:r>
            <a:r>
              <a:rPr lang="tr-TR" sz="2400" dirty="0"/>
              <a:t>örnektir. Gökyüzündeki en parlak bulutsu </a:t>
            </a:r>
            <a:r>
              <a:rPr lang="tr-TR" sz="2400" dirty="0">
                <a:solidFill>
                  <a:srgbClr val="FFFF00"/>
                </a:solidFill>
              </a:rPr>
              <a:t>Orion Bulutsusu </a:t>
            </a:r>
            <a:r>
              <a:rPr lang="tr-TR" sz="2400" dirty="0"/>
              <a:t>olup Dünya’ya en yakın </a:t>
            </a:r>
            <a:r>
              <a:rPr lang="tr-TR" sz="2400" dirty="0" smtClean="0"/>
              <a:t>yıldız oluşum </a:t>
            </a:r>
            <a:r>
              <a:rPr lang="tr-TR" sz="2400" dirty="0"/>
              <a:t>bölgesidir</a:t>
            </a:r>
            <a:r>
              <a:rPr lang="tr-TR" sz="2400" dirty="0" smtClean="0"/>
              <a:t>.</a:t>
            </a:r>
          </a:p>
          <a:p>
            <a:r>
              <a:rPr lang="tr-TR" sz="2400" b="1" dirty="0" err="1">
                <a:solidFill>
                  <a:srgbClr val="FFFF00"/>
                </a:solidFill>
              </a:rPr>
              <a:t>Atbaşı</a:t>
            </a:r>
            <a:r>
              <a:rPr lang="tr-TR" sz="2400" b="1" dirty="0">
                <a:solidFill>
                  <a:srgbClr val="FFFF00"/>
                </a:solidFill>
              </a:rPr>
              <a:t> Bulutsusu </a:t>
            </a:r>
            <a:r>
              <a:rPr lang="tr-TR" sz="2400" dirty="0"/>
              <a:t>karanlık olarak gözlemlenen bulutsuya örnektir. Uzayda gözlemlenmiş en büyük </a:t>
            </a:r>
            <a:r>
              <a:rPr lang="tr-TR" sz="2400" dirty="0" smtClean="0"/>
              <a:t>bulutsulardan biri </a:t>
            </a:r>
            <a:r>
              <a:rPr lang="tr-TR" sz="2400" b="1" dirty="0" err="1">
                <a:solidFill>
                  <a:srgbClr val="FFFF00"/>
                </a:solidFill>
              </a:rPr>
              <a:t>Tarantula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Bulutsusu</a:t>
            </a:r>
            <a:r>
              <a:rPr lang="tr-TR" sz="2400" dirty="0" err="1">
                <a:solidFill>
                  <a:srgbClr val="FFFF00"/>
                </a:solidFill>
              </a:rPr>
              <a:t>’dur</a:t>
            </a:r>
            <a:r>
              <a:rPr lang="tr-TR" sz="2400" dirty="0">
                <a:solidFill>
                  <a:srgbClr val="FFFF00"/>
                </a:solidFill>
              </a:rPr>
              <a:t>.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93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KARADELİKLER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295525"/>
            <a:ext cx="7048500" cy="456247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0152" y="1600930"/>
            <a:ext cx="50533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Büyük kütleli yıldızların bazıları yaşam sürecini </a:t>
            </a:r>
            <a:r>
              <a:rPr lang="tr-TR" sz="2400" dirty="0" smtClean="0"/>
              <a:t>tamamlayıp enerjilerini </a:t>
            </a:r>
            <a:r>
              <a:rPr lang="tr-TR" sz="2400" dirty="0"/>
              <a:t>tamamen yitirdiklerinde kara deliklere dönüşür.</a:t>
            </a:r>
          </a:p>
          <a:p>
            <a:r>
              <a:rPr lang="tr-TR" sz="2400" b="1" dirty="0"/>
              <a:t>Kara delikler</a:t>
            </a:r>
            <a:r>
              <a:rPr lang="tr-TR" sz="2400" dirty="0"/>
              <a:t>, ışığı bile yutabilen çok güçlü çekim gücüne </a:t>
            </a:r>
            <a:r>
              <a:rPr lang="tr-TR" sz="2400" dirty="0" smtClean="0"/>
              <a:t>sahip gök </a:t>
            </a:r>
            <a:r>
              <a:rPr lang="tr-TR" sz="2400" dirty="0"/>
              <a:t>cisimleridir. Kara delikler, hakkında çok az bilgi sahibi </a:t>
            </a:r>
            <a:r>
              <a:rPr lang="tr-TR" sz="2400" dirty="0" smtClean="0"/>
              <a:t>olduğumuz gök </a:t>
            </a:r>
            <a:r>
              <a:rPr lang="tr-TR" sz="2400" dirty="0"/>
              <a:t>cisimlerindendir. Çünkü kara delikler görülemez.</a:t>
            </a:r>
          </a:p>
          <a:p>
            <a:r>
              <a:rPr lang="tr-TR" sz="2400" dirty="0"/>
              <a:t>Etraflarındaki cisimler üzerinde yaptıkları etkiler sonucunda var</a:t>
            </a:r>
          </a:p>
          <a:p>
            <a:r>
              <a:rPr lang="tr-TR" sz="2400" dirty="0"/>
              <a:t>oldukları tahmin edilmektedir.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62673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YILDIZ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4" y="1077369"/>
            <a:ext cx="9916732" cy="373933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4816699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Kendiliğinden ısı ve ışık yayabilen küresel şekilli doğal gök cisimlerine </a:t>
            </a:r>
            <a:r>
              <a:rPr lang="tr-TR" sz="2000" b="1" dirty="0"/>
              <a:t>yıldız </a:t>
            </a:r>
            <a:r>
              <a:rPr lang="tr-TR" sz="2000" dirty="0"/>
              <a:t>denir. Yıldızlar, merkezlerinde</a:t>
            </a:r>
          </a:p>
          <a:p>
            <a:r>
              <a:rPr lang="tr-TR" sz="2000" dirty="0"/>
              <a:t>meydana gelen değişimler sonucu enerji üreterek ısı ve ışık yayarlar. Yıldızların yaydığı ışınlar Dünya’dan</a:t>
            </a:r>
          </a:p>
          <a:p>
            <a:r>
              <a:rPr lang="tr-TR" sz="2000" dirty="0"/>
              <a:t>bakıldığında titreşimli görünür. Yıldızların titreşimli görünmelerinin sebebi Dünya’dan çok uzak olmaları</a:t>
            </a:r>
          </a:p>
          <a:p>
            <a:r>
              <a:rPr lang="tr-TR" sz="2000" dirty="0"/>
              <a:t>ve atmosferin bu ışınları etkilemesidir. Yıldızların konumları birbirlerine göre değişmez. Yıldızlar arasındaki</a:t>
            </a:r>
          </a:p>
          <a:p>
            <a:r>
              <a:rPr lang="tr-TR" sz="2000" dirty="0"/>
              <a:t>mesafeler çok fazla olduğu için ışık yılı ile ifade edilir. Dünya’ya en yakın yıldız Güneş’tir. Güneş tüm canlılar</a:t>
            </a:r>
          </a:p>
          <a:p>
            <a:r>
              <a:rPr lang="tr-TR" sz="2000" dirty="0"/>
              <a:t>için ısı ve ışık kaynağıdır.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88273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YILDIZ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842"/>
            <a:ext cx="12192000" cy="245759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3953814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Yıldızlar, sıcaklıklarına göre farklı renklere sahiptir. Örneğin en sıcak yıldızlar mavi-beyaz renktedir. </a:t>
            </a:r>
            <a:r>
              <a:rPr lang="tr-TR" sz="2800" dirty="0" smtClean="0"/>
              <a:t>Sıcaklığı daha </a:t>
            </a:r>
            <a:r>
              <a:rPr lang="tr-TR" sz="2800" dirty="0"/>
              <a:t>az olanlar sarı renktedir. Sıcaklığı en düşük olan yıldızlar kırmızı renktedir. Güneş, sarı renkli bir yıldızdır.</a:t>
            </a:r>
          </a:p>
          <a:p>
            <a:r>
              <a:rPr lang="tr-TR" sz="2800" dirty="0"/>
              <a:t>Güneş’ten daha sıcak yıldızlar olduğu gibi sıcaklığı Güneş’in sıcaklığından daha az olan yıldızlar da vardır.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86586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YILDIZ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1390918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C000"/>
                </a:solidFill>
              </a:rPr>
              <a:t>Yıldızların Genel Özellikleri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Doğal ısı ve ışık kaynaklarıdır.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Dünyadan bakıldığında ışıkları titreşimli görünür.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Canlılar gibi doğar, büyür ve ölürler.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Hem kendi eksenleri etrafında hem de galaksi yörüngelerinde dolanırlar.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Tekli halde veya takım halinde bulunurlar.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Sıcaklıklarına göre farklı renklerde gözlenirler.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8619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UZAY TEKNOLOJİLERİ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75270" y="1371062"/>
            <a:ext cx="7016730" cy="4456091"/>
          </a:xfrm>
        </p:spPr>
        <p:txBody>
          <a:bodyPr/>
          <a:lstStyle/>
          <a:p>
            <a:r>
              <a:rPr lang="tr-TR" b="1" dirty="0"/>
              <a:t>Uzay İstasyonu: </a:t>
            </a:r>
            <a:r>
              <a:rPr lang="tr-TR" dirty="0"/>
              <a:t>Dünya yörüngesinde dolaşan büyük uzay araçlarıdır.</a:t>
            </a:r>
          </a:p>
          <a:p>
            <a:pPr marL="0" indent="0">
              <a:buNone/>
            </a:pPr>
            <a:r>
              <a:rPr lang="tr-TR" dirty="0"/>
              <a:t>İçinde astronotların yaşayabileceği bir ortam bulunur. Birçok bilim dalı için uzayda laboratuvar olarak kullanılır. Bu istasyonlar, deney ve araştırmaların uzaydan yapılmasına imkan sağlar. Günümüzde uzaydaki en önemli istasyon </a:t>
            </a:r>
            <a:r>
              <a:rPr lang="tr-TR" b="1" dirty="0"/>
              <a:t>Uluslararası Uzay İstasyonu</a:t>
            </a:r>
            <a:r>
              <a:rPr lang="tr-TR" dirty="0"/>
              <a:t>’dur. Birçok ülkenin ortak çalışması sonucu yapımı tamamlanmış olan Uluslararası Uzay İstasyonu günümüzde görevine devam etmektedir.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3" y="1634543"/>
            <a:ext cx="5194823" cy="39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25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TAKIM YILDIZLAR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23" y="687231"/>
            <a:ext cx="4628077" cy="617076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1313645"/>
            <a:ext cx="74697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Dünya’dan bakıldığında gökyüzündeki bazı yıldızlar bir </a:t>
            </a:r>
            <a:r>
              <a:rPr lang="tr-TR" sz="2400" dirty="0" smtClean="0"/>
              <a:t>aradaymış gibi </a:t>
            </a:r>
            <a:r>
              <a:rPr lang="tr-TR" sz="2400" dirty="0"/>
              <a:t>görünür. Bu şekilde birden fazla yıldızın bir </a:t>
            </a:r>
            <a:r>
              <a:rPr lang="tr-TR" sz="2400" dirty="0" err="1" smtClean="0"/>
              <a:t>aradabulunmasıyla</a:t>
            </a:r>
            <a:r>
              <a:rPr lang="tr-TR" sz="2400" dirty="0" smtClean="0"/>
              <a:t> </a:t>
            </a:r>
            <a:r>
              <a:rPr lang="tr-TR" sz="2400" dirty="0"/>
              <a:t>oluşan yıldız kümelerine </a:t>
            </a:r>
            <a:r>
              <a:rPr lang="tr-TR" sz="2400" b="1" dirty="0"/>
              <a:t>takımyıldız </a:t>
            </a:r>
            <a:r>
              <a:rPr lang="tr-TR" sz="2400" dirty="0"/>
              <a:t>denir.</a:t>
            </a:r>
          </a:p>
          <a:p>
            <a:r>
              <a:rPr lang="tr-TR" sz="2400" dirty="0"/>
              <a:t>Takımyıldızda bulunan yıldızlar bir aradaymış gibi </a:t>
            </a:r>
            <a:r>
              <a:rPr lang="tr-TR" sz="2400" dirty="0" smtClean="0"/>
              <a:t>görünmelerine rağmen </a:t>
            </a:r>
            <a:r>
              <a:rPr lang="tr-TR" sz="2400" dirty="0"/>
              <a:t>birbirinden çok uzakta bulunur. </a:t>
            </a:r>
            <a:r>
              <a:rPr lang="tr-TR" sz="2400" dirty="0" smtClean="0"/>
              <a:t>Takımyıldızların görüntüleri </a:t>
            </a:r>
            <a:r>
              <a:rPr lang="tr-TR" sz="2400" dirty="0"/>
              <a:t>bitkilere, hayvanlara ve günlük </a:t>
            </a:r>
            <a:r>
              <a:rPr lang="tr-TR" sz="2400" dirty="0" smtClean="0"/>
              <a:t>hayatta kullanılan </a:t>
            </a:r>
            <a:r>
              <a:rPr lang="tr-TR" sz="2400" dirty="0"/>
              <a:t>bazı nesnelere benzetilmiştir. Takımyıldızlar </a:t>
            </a:r>
            <a:r>
              <a:rPr lang="tr-TR" sz="2400" dirty="0" smtClean="0"/>
              <a:t>isimlerini bu </a:t>
            </a:r>
            <a:r>
              <a:rPr lang="tr-TR" sz="2400" dirty="0"/>
              <a:t>benzetmelerden almıştır. Büyükayı, Boğa, </a:t>
            </a:r>
            <a:r>
              <a:rPr lang="tr-TR" sz="2400" dirty="0" smtClean="0"/>
              <a:t>Büyük Köpek</a:t>
            </a:r>
            <a:r>
              <a:rPr lang="tr-TR" sz="2400" dirty="0"/>
              <a:t>, Yılan, Küçükayı, Ejderha, Çoban, Kuzey Tacı ve </a:t>
            </a:r>
            <a:r>
              <a:rPr lang="tr-TR" sz="2400" dirty="0" smtClean="0"/>
              <a:t>Orion (Avcı</a:t>
            </a:r>
            <a:r>
              <a:rPr lang="tr-TR" sz="2400" dirty="0"/>
              <a:t>) günlük hayatta sıkça duyduğumuz takımyıldızlardır.</a:t>
            </a:r>
          </a:p>
          <a:p>
            <a:r>
              <a:rPr lang="tr-TR" sz="2400" dirty="0"/>
              <a:t>Takımyıldızlar, gökyüzü gözlemlerini kolaylaştırmaktadır.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02890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IŞIK YILI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462813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Evrende gök cisimleri arasındaki uzaklıklar o kadar büyüktür ki dünya üzerinde kullandığımız uzaklık </a:t>
            </a:r>
            <a:r>
              <a:rPr lang="tr-TR" sz="2800" dirty="0" smtClean="0"/>
              <a:t>birimi olan </a:t>
            </a:r>
            <a:r>
              <a:rPr lang="tr-TR" sz="2800" dirty="0"/>
              <a:t>kilometre yetersiz kalmaktadır. Bu nedenle gök cisimleri arasındaki uzaklık ışık yılı ile ifade edilir</a:t>
            </a:r>
            <a:r>
              <a:rPr lang="tr-TR" sz="2800" dirty="0" smtClean="0"/>
              <a:t>.</a:t>
            </a:r>
          </a:p>
          <a:p>
            <a:endParaRPr lang="tr-TR" sz="2800" dirty="0" smtClean="0"/>
          </a:p>
          <a:p>
            <a:r>
              <a:rPr lang="tr-TR" sz="2800" dirty="0"/>
              <a:t>Işık yılı kavramı, bir zaman ölçüsü değil bir mesafe ölçüsüdür. </a:t>
            </a:r>
            <a:r>
              <a:rPr lang="tr-TR" sz="2800" dirty="0" smtClean="0"/>
              <a:t>Işığın boşlukta </a:t>
            </a:r>
            <a:r>
              <a:rPr lang="tr-TR" sz="2800" dirty="0"/>
              <a:t>1 saniyede aldığı yol 300.000 (300 bin) km’dir. </a:t>
            </a:r>
            <a:r>
              <a:rPr lang="tr-TR" sz="2800" dirty="0" smtClean="0"/>
              <a:t>Işığın bu </a:t>
            </a:r>
            <a:r>
              <a:rPr lang="tr-TR" sz="2800" dirty="0"/>
              <a:t>hızla 1 yılda kat etmiş olduğu mesafeye </a:t>
            </a:r>
            <a:r>
              <a:rPr lang="tr-TR" sz="2800" b="1" dirty="0"/>
              <a:t>1 ışık yılı </a:t>
            </a:r>
            <a:r>
              <a:rPr lang="tr-TR" sz="2800" dirty="0"/>
              <a:t>denir. </a:t>
            </a:r>
            <a:r>
              <a:rPr lang="tr-TR" sz="2800" dirty="0" smtClean="0"/>
              <a:t>Örneğin Güneş’in </a:t>
            </a:r>
            <a:r>
              <a:rPr lang="tr-TR" sz="2800" dirty="0"/>
              <a:t>kendisine en yakın yıldız sistemi olan Alpha </a:t>
            </a:r>
            <a:r>
              <a:rPr lang="tr-TR" sz="2800" dirty="0" err="1"/>
              <a:t>Centauri</a:t>
            </a:r>
            <a:r>
              <a:rPr lang="tr-TR" sz="2800" dirty="0"/>
              <a:t> (</a:t>
            </a:r>
            <a:r>
              <a:rPr lang="tr-TR" sz="2800" dirty="0" smtClean="0"/>
              <a:t>Alfa </a:t>
            </a:r>
            <a:r>
              <a:rPr lang="tr-TR" sz="2800" dirty="0" err="1" smtClean="0"/>
              <a:t>Senturi</a:t>
            </a:r>
            <a:r>
              <a:rPr lang="tr-TR" sz="2800" dirty="0"/>
              <a:t>)’ye uzaklığını kilometre olarak yazmak gerekseydi </a:t>
            </a:r>
            <a:r>
              <a:rPr lang="tr-TR" sz="2800" dirty="0" smtClean="0"/>
              <a:t>yaklaşık 40 </a:t>
            </a:r>
            <a:r>
              <a:rPr lang="tr-TR" sz="2800" dirty="0"/>
              <a:t>trilyon km yazmamız gerekecekti. Oysa ışık yılı olarak 4,3 ışık </a:t>
            </a:r>
            <a:r>
              <a:rPr lang="tr-TR" sz="2800" dirty="0" smtClean="0"/>
              <a:t>yılı yazmamız </a:t>
            </a:r>
            <a:r>
              <a:rPr lang="tr-TR" sz="2800" dirty="0"/>
              <a:t>yeterli olacaktır.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46043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6300"/>
            <a:ext cx="12192000" cy="59817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" y="940158"/>
            <a:ext cx="131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IŞIK YILI</a:t>
            </a:r>
            <a:endParaRPr lang="tr-T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5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940158"/>
            <a:ext cx="1803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GALAKSİLER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159698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Yıldızlardan, yıldızlar arası gaz ve toz bulutlarından, kara deliklerden, gezegenler ve doğal </a:t>
            </a:r>
            <a:r>
              <a:rPr lang="tr-TR" sz="2800" dirty="0" smtClean="0"/>
              <a:t>uydularından oluşan </a:t>
            </a:r>
            <a:r>
              <a:rPr lang="tr-TR" sz="2800" dirty="0"/>
              <a:t>dev sistemlere </a:t>
            </a:r>
            <a:r>
              <a:rPr lang="tr-TR" sz="2800" b="1" dirty="0"/>
              <a:t>galaksi </a:t>
            </a:r>
            <a:r>
              <a:rPr lang="tr-TR" sz="2800" dirty="0"/>
              <a:t>ya da </a:t>
            </a:r>
            <a:r>
              <a:rPr lang="tr-TR" sz="2800" b="1" dirty="0"/>
              <a:t>gök ada </a:t>
            </a:r>
            <a:r>
              <a:rPr lang="tr-TR" sz="2800" dirty="0"/>
              <a:t>denir.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Tipik </a:t>
            </a:r>
            <a:r>
              <a:rPr lang="tr-TR" sz="2800" dirty="0"/>
              <a:t>bir galaksi 10 milyondan bir trilyona kadar </a:t>
            </a:r>
            <a:r>
              <a:rPr lang="tr-TR" sz="2800" dirty="0" smtClean="0"/>
              <a:t>yıldız barındırır</a:t>
            </a:r>
            <a:r>
              <a:rPr lang="tr-TR" sz="2800" dirty="0"/>
              <a:t>. Bu yıldızların hepsi aynı çekim merkezini çevreleyen yörüngelerde döner.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Güneş </a:t>
            </a:r>
            <a:r>
              <a:rPr lang="tr-TR" sz="2800" dirty="0"/>
              <a:t>sistemimiz </a:t>
            </a:r>
            <a:r>
              <a:rPr lang="tr-TR" sz="2800" dirty="0" smtClean="0"/>
              <a:t>sekiz gezegeni </a:t>
            </a:r>
            <a:r>
              <a:rPr lang="tr-TR" sz="2800" dirty="0"/>
              <a:t>ile birlikte Samanyolu </a:t>
            </a:r>
            <a:r>
              <a:rPr lang="tr-TR" sz="2800" dirty="0" err="1"/>
              <a:t>Galaksisi’nde</a:t>
            </a:r>
            <a:r>
              <a:rPr lang="tr-TR" sz="2800" dirty="0"/>
              <a:t> yer alır. Samanyolu </a:t>
            </a:r>
            <a:r>
              <a:rPr lang="tr-TR" sz="2800" dirty="0" err="1"/>
              <a:t>Galaksisi’ne</a:t>
            </a:r>
            <a:r>
              <a:rPr lang="tr-TR" sz="2800" dirty="0"/>
              <a:t> en yakın galaksi </a:t>
            </a:r>
            <a:r>
              <a:rPr lang="tr-TR" sz="2800" dirty="0" err="1" smtClean="0"/>
              <a:t>Andromeda</a:t>
            </a:r>
            <a:r>
              <a:rPr lang="tr-TR" sz="2800" dirty="0"/>
              <a:t> </a:t>
            </a:r>
            <a:r>
              <a:rPr lang="tr-TR" sz="2800" dirty="0" err="1" smtClean="0"/>
              <a:t>Galaksisi’dir</a:t>
            </a:r>
            <a:r>
              <a:rPr lang="tr-TR" sz="2800" dirty="0"/>
              <a:t>. Samanyolu’na uzaklığı 2,5 milyon ışık yılıdır. 1 trilyon kadar yıldıza ev sahipliği yapar.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Galaksiler şekillerine </a:t>
            </a:r>
            <a:r>
              <a:rPr lang="tr-TR" sz="2800" dirty="0"/>
              <a:t>göre eliptik, sarmal, düzensiz ve çubuklu sarmal olmak üzere dört grupta incelenir.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79463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940158"/>
            <a:ext cx="2846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ELİPTİK GALAKSİLER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59" y="1106846"/>
            <a:ext cx="5373341" cy="575115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6062" y="2034862"/>
            <a:ext cx="60530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Eliptik galaksiler genel olarak küçük yapıdadır. </a:t>
            </a:r>
            <a:endParaRPr lang="tr-TR" sz="3200" dirty="0" smtClean="0"/>
          </a:p>
          <a:p>
            <a:endParaRPr lang="tr-TR" sz="3200" dirty="0"/>
          </a:p>
          <a:p>
            <a:r>
              <a:rPr lang="tr-TR" sz="3200" dirty="0" smtClean="0"/>
              <a:t>Bu galaksilerde yıldızlar </a:t>
            </a:r>
            <a:r>
              <a:rPr lang="tr-TR" sz="3200" dirty="0"/>
              <a:t>arası gaz ve toz bulutları azdır. </a:t>
            </a:r>
            <a:endParaRPr lang="tr-TR" sz="3200" dirty="0" smtClean="0"/>
          </a:p>
          <a:p>
            <a:endParaRPr lang="tr-TR" sz="3200" dirty="0"/>
          </a:p>
          <a:p>
            <a:r>
              <a:rPr lang="tr-TR" sz="3200" dirty="0" smtClean="0"/>
              <a:t>Ayrıca yeni yıldız </a:t>
            </a:r>
            <a:r>
              <a:rPr lang="tr-TR" sz="3200" dirty="0"/>
              <a:t>oluşma oranı da oldukça düşüktür.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742586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940158"/>
            <a:ext cx="2846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SARMAL GALAKSİLER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72" y="1700011"/>
            <a:ext cx="6597428" cy="515798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1880315"/>
            <a:ext cx="5628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/>
              <a:t>Evrendeki galaksilerin büyük kısmı bu tür galaksilerden </a:t>
            </a:r>
            <a:r>
              <a:rPr lang="tr-TR" sz="3000" dirty="0" smtClean="0"/>
              <a:t>meydana gelir</a:t>
            </a:r>
            <a:r>
              <a:rPr lang="tr-TR" sz="3000" dirty="0"/>
              <a:t>. Sarmal galaksilerin çevresinde, merkezinden dışa</a:t>
            </a:r>
          </a:p>
          <a:p>
            <a:r>
              <a:rPr lang="tr-TR" sz="3000" dirty="0"/>
              <a:t>doğru uzanan parlak kollar mevcuttur. Galaksinin merkezinde</a:t>
            </a:r>
          </a:p>
          <a:p>
            <a:r>
              <a:rPr lang="tr-TR" sz="3000" dirty="0"/>
              <a:t>yaşlı yıldızlar, kollarda ise daha genç yıldızlar bulunur. Samanyolu</a:t>
            </a:r>
          </a:p>
          <a:p>
            <a:r>
              <a:rPr lang="tr-TR" sz="3000" dirty="0"/>
              <a:t>ve </a:t>
            </a:r>
            <a:r>
              <a:rPr lang="tr-TR" sz="3000" dirty="0" err="1"/>
              <a:t>Andromeda</a:t>
            </a:r>
            <a:r>
              <a:rPr lang="tr-TR" sz="3000" dirty="0"/>
              <a:t> Galaksisi, sarmal galaksilere örnektir.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285136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940158"/>
            <a:ext cx="312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DÜZENSİZ GALAKSİLER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65" y="1146221"/>
            <a:ext cx="5063635" cy="571178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1880315"/>
            <a:ext cx="71283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/>
              <a:t>Bu galaksiler belli bir biçime sahip olmadığından </a:t>
            </a:r>
            <a:r>
              <a:rPr lang="tr-TR" sz="3000" dirty="0" smtClean="0"/>
              <a:t>düzensiz galaksi </a:t>
            </a:r>
            <a:r>
              <a:rPr lang="tr-TR" sz="3000" dirty="0"/>
              <a:t>olarak adlandırılır. </a:t>
            </a:r>
            <a:endParaRPr lang="tr-TR" sz="3000" dirty="0" smtClean="0"/>
          </a:p>
          <a:p>
            <a:r>
              <a:rPr lang="tr-TR" sz="3000" dirty="0" smtClean="0"/>
              <a:t>Bu </a:t>
            </a:r>
            <a:r>
              <a:rPr lang="tr-TR" sz="3000" dirty="0"/>
              <a:t>tür galaksilerin, önceden</a:t>
            </a:r>
          </a:p>
          <a:p>
            <a:r>
              <a:rPr lang="tr-TR" sz="3000" dirty="0"/>
              <a:t>sarmal ve eliptik galaksi oldukları sanılmaktaydı. </a:t>
            </a:r>
            <a:endParaRPr lang="tr-TR" sz="3000" dirty="0" smtClean="0"/>
          </a:p>
          <a:p>
            <a:r>
              <a:rPr lang="tr-TR" sz="3000" dirty="0" smtClean="0"/>
              <a:t>Bu galaksilerin sonradan </a:t>
            </a:r>
            <a:r>
              <a:rPr lang="tr-TR" sz="3000" dirty="0"/>
              <a:t>çeşitli kuvvetlerin etkisiyle düzensiz </a:t>
            </a:r>
            <a:r>
              <a:rPr lang="tr-TR" sz="3000" dirty="0" smtClean="0"/>
              <a:t>hale geldikleri </a:t>
            </a:r>
            <a:r>
              <a:rPr lang="tr-TR" sz="3000" dirty="0"/>
              <a:t>anlaşılmıştır.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758263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CİSİMLERİ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940158"/>
            <a:ext cx="430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ÇUBUKLU SARMAL GALAKSİLER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057525"/>
            <a:ext cx="6667500" cy="380047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15910" y="1880315"/>
            <a:ext cx="5408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Bu galaksiler biçim olarak sarmal galaksilere benzer. </a:t>
            </a:r>
            <a:endParaRPr lang="tr-TR" sz="3200" dirty="0" smtClean="0"/>
          </a:p>
          <a:p>
            <a:endParaRPr lang="tr-TR" sz="3200" dirty="0"/>
          </a:p>
          <a:p>
            <a:r>
              <a:rPr lang="tr-TR" sz="3200" dirty="0" smtClean="0"/>
              <a:t>Sarmal galaksiden </a:t>
            </a:r>
            <a:r>
              <a:rPr lang="tr-TR" sz="3200" dirty="0"/>
              <a:t>farklı olarak merkezlerinde ince uzun bir </a:t>
            </a:r>
            <a:r>
              <a:rPr lang="tr-TR" sz="3200" dirty="0" smtClean="0"/>
              <a:t>çubuk şekli </a:t>
            </a:r>
            <a:r>
              <a:rPr lang="tr-TR" sz="3200" dirty="0"/>
              <a:t>görülür. </a:t>
            </a:r>
            <a:endParaRPr lang="tr-TR" sz="3200" dirty="0" smtClean="0"/>
          </a:p>
          <a:p>
            <a:endParaRPr lang="tr-TR" sz="3200" dirty="0"/>
          </a:p>
          <a:p>
            <a:r>
              <a:rPr lang="tr-TR" sz="3200" dirty="0" smtClean="0"/>
              <a:t>Galaksinin </a:t>
            </a:r>
            <a:r>
              <a:rPr lang="tr-TR" sz="3200" dirty="0"/>
              <a:t>sarmal kolları bu çubuğun </a:t>
            </a:r>
            <a:r>
              <a:rPr lang="tr-TR" sz="3200" dirty="0" smtClean="0"/>
              <a:t>uçlarından başlar</a:t>
            </a:r>
            <a:r>
              <a:rPr lang="tr-TR" sz="3200" dirty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09340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EVREN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59854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Üzerinde yaşadığımız dünyayı, gezegenleri, yıldızları, galaksileri, bulutsuları ve uzayı kapsayan </a:t>
            </a:r>
            <a:r>
              <a:rPr lang="tr-TR" sz="2400" dirty="0" smtClean="0"/>
              <a:t>sonsuz boşluğa </a:t>
            </a:r>
            <a:r>
              <a:rPr lang="tr-TR" sz="2400" b="1" dirty="0"/>
              <a:t>evren </a:t>
            </a:r>
            <a:r>
              <a:rPr lang="tr-TR" sz="2400" dirty="0"/>
              <a:t>denir.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Evren</a:t>
            </a:r>
            <a:r>
              <a:rPr lang="tr-TR" sz="2400" dirty="0"/>
              <a:t>, bulutsuz bir gecede gökyüzüne bakarken gördüklerimizle sınırlı değildir. </a:t>
            </a:r>
            <a:r>
              <a:rPr lang="tr-TR" sz="2400" dirty="0" smtClean="0"/>
              <a:t>Gördüğümüz, bildiğimiz</a:t>
            </a:r>
            <a:r>
              <a:rPr lang="tr-TR" sz="2400" dirty="0"/>
              <a:t>, duyduğumuz her şey evrenin içindedir. Sınırları halen keşfedilmediği için evren </a:t>
            </a:r>
            <a:r>
              <a:rPr lang="tr-TR" sz="2400" dirty="0" smtClean="0"/>
              <a:t>sonsuz büyüklükte </a:t>
            </a:r>
            <a:r>
              <a:rPr lang="tr-TR" sz="2400" dirty="0"/>
              <a:t>kabul </a:t>
            </a:r>
            <a:r>
              <a:rPr lang="tr-TR" sz="2400" dirty="0" smtClean="0"/>
              <a:t>edilir.</a:t>
            </a:r>
          </a:p>
          <a:p>
            <a:endParaRPr lang="tr-TR" sz="2400" dirty="0"/>
          </a:p>
          <a:p>
            <a:r>
              <a:rPr lang="tr-TR" sz="2400" dirty="0" smtClean="0"/>
              <a:t>Gök </a:t>
            </a:r>
            <a:r>
              <a:rPr lang="tr-TR" sz="2400" dirty="0"/>
              <a:t>bilimci </a:t>
            </a:r>
            <a:r>
              <a:rPr lang="tr-TR" sz="2400" b="1" dirty="0" err="1"/>
              <a:t>Edwin</a:t>
            </a:r>
            <a:r>
              <a:rPr lang="tr-TR" sz="2400" b="1" dirty="0"/>
              <a:t> Hubble </a:t>
            </a:r>
            <a:r>
              <a:rPr lang="tr-TR" sz="2400" dirty="0"/>
              <a:t>(</a:t>
            </a:r>
            <a:r>
              <a:rPr lang="tr-TR" sz="2400" dirty="0" err="1"/>
              <a:t>Edvın</a:t>
            </a:r>
            <a:r>
              <a:rPr lang="tr-TR" sz="2400" dirty="0"/>
              <a:t> </a:t>
            </a:r>
            <a:r>
              <a:rPr lang="tr-TR" sz="2400" dirty="0" err="1"/>
              <a:t>Habıl</a:t>
            </a:r>
            <a:r>
              <a:rPr lang="tr-TR" sz="2400" dirty="0"/>
              <a:t>), 1929 yılında galaksilerin hem birbirinden hem de </a:t>
            </a:r>
            <a:r>
              <a:rPr lang="tr-TR" sz="2400" dirty="0" smtClean="0"/>
              <a:t>Dünya’dan uzaklaştığını </a:t>
            </a:r>
            <a:r>
              <a:rPr lang="tr-TR" sz="2400" dirty="0"/>
              <a:t>keşfetti. Bu sayede evrenin oluşumundan günümüze kadar sabit kalmayıp sürekli </a:t>
            </a:r>
            <a:r>
              <a:rPr lang="tr-TR" sz="2400" dirty="0" smtClean="0"/>
              <a:t>genişlediğini ispatladı</a:t>
            </a:r>
            <a:r>
              <a:rPr lang="tr-TR" sz="2400" dirty="0"/>
              <a:t>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Evrenin </a:t>
            </a:r>
            <a:r>
              <a:rPr lang="tr-TR" sz="2400" dirty="0"/>
              <a:t>nasıl oluştuğu tam olarak bilinmemekle birlikte bazı teorilerle açıklanmaya </a:t>
            </a:r>
            <a:r>
              <a:rPr lang="tr-TR" sz="2400" dirty="0" err="1" smtClean="0"/>
              <a:t>çalışılmaktadır.Bu</a:t>
            </a:r>
            <a:r>
              <a:rPr lang="tr-TR" sz="2400" dirty="0" smtClean="0"/>
              <a:t> </a:t>
            </a:r>
            <a:r>
              <a:rPr lang="tr-TR" sz="2400" dirty="0"/>
              <a:t>teorilerden biri </a:t>
            </a:r>
            <a:r>
              <a:rPr lang="tr-TR" sz="2400" b="1" dirty="0"/>
              <a:t>Büyük Patlama </a:t>
            </a:r>
            <a:r>
              <a:rPr lang="tr-TR" sz="2400" dirty="0"/>
              <a:t>(</a:t>
            </a:r>
            <a:r>
              <a:rPr lang="tr-TR" sz="2400" dirty="0" err="1"/>
              <a:t>Big</a:t>
            </a:r>
            <a:r>
              <a:rPr lang="tr-TR" sz="2400" dirty="0"/>
              <a:t> </a:t>
            </a:r>
            <a:r>
              <a:rPr lang="tr-TR" sz="2400" dirty="0" err="1"/>
              <a:t>Bang</a:t>
            </a:r>
            <a:r>
              <a:rPr lang="tr-TR" sz="2400" dirty="0"/>
              <a:t>) Teorisi’dir. Bu teori, evrenin yaklaşık 13.7 milyar </a:t>
            </a:r>
            <a:r>
              <a:rPr lang="tr-TR" sz="2400" dirty="0" smtClean="0"/>
              <a:t>yıl önce </a:t>
            </a:r>
            <a:r>
              <a:rPr lang="tr-TR" sz="2400" dirty="0"/>
              <a:t>aşırı yoğun ve sıcak bir noktadan büyük bir patlamayla meydana geldiğini savunmaktadır. Bir </a:t>
            </a:r>
            <a:r>
              <a:rPr lang="tr-TR" sz="2400" dirty="0" smtClean="0"/>
              <a:t>diğer teori </a:t>
            </a:r>
            <a:r>
              <a:rPr lang="tr-TR" sz="2400" dirty="0"/>
              <a:t>ise durağan, başlangıcı ve sonu olmayan bir evren fikrini savunur.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57869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BİLİMCİLER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1880315"/>
            <a:ext cx="2897746" cy="358631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34852" y="948571"/>
            <a:ext cx="450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CACA </a:t>
            </a:r>
            <a:r>
              <a:rPr lang="tr-TR" sz="2400" b="1" dirty="0" smtClean="0">
                <a:solidFill>
                  <a:srgbClr val="FFC000"/>
                </a:solidFill>
              </a:rPr>
              <a:t>BEY (1240-1301</a:t>
            </a:r>
            <a:r>
              <a:rPr lang="tr-TR" sz="2400" b="1" dirty="0">
                <a:solidFill>
                  <a:srgbClr val="FFC000"/>
                </a:solidFill>
              </a:rPr>
              <a:t>)</a:t>
            </a:r>
            <a:endParaRPr lang="tr-TR" sz="2400" dirty="0">
              <a:solidFill>
                <a:srgbClr val="FFC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361386" y="1854558"/>
            <a:ext cx="8178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Selçuklu Dönemi’nde, </a:t>
            </a:r>
            <a:r>
              <a:rPr lang="tr-TR" sz="3200" dirty="0" err="1"/>
              <a:t>Caca</a:t>
            </a:r>
            <a:r>
              <a:rPr lang="tr-TR" sz="3200" dirty="0"/>
              <a:t> Bey tarafından</a:t>
            </a:r>
          </a:p>
          <a:p>
            <a:r>
              <a:rPr lang="tr-TR" sz="3200" dirty="0"/>
              <a:t>gök bilimleri araştırma </a:t>
            </a:r>
            <a:r>
              <a:rPr lang="tr-TR" sz="3200" dirty="0" smtClean="0"/>
              <a:t>merkezi </a:t>
            </a:r>
            <a:r>
              <a:rPr lang="es-ES" sz="3200" dirty="0" smtClean="0"/>
              <a:t>olarak </a:t>
            </a:r>
            <a:r>
              <a:rPr lang="es-ES" sz="3200" dirty="0"/>
              <a:t>yaptırılan Cacabey Camii ve </a:t>
            </a:r>
            <a:r>
              <a:rPr lang="es-ES" sz="3200" dirty="0" smtClean="0"/>
              <a:t>Medresesi</a:t>
            </a:r>
            <a:r>
              <a:rPr lang="tr-TR" sz="3200" dirty="0" smtClean="0"/>
              <a:t> dünyanın </a:t>
            </a:r>
            <a:r>
              <a:rPr lang="tr-TR" sz="3200" dirty="0"/>
              <a:t>ilk gök bilimi okuludur</a:t>
            </a:r>
            <a:r>
              <a:rPr lang="tr-TR" sz="3200" dirty="0" smtClean="0"/>
              <a:t>.</a:t>
            </a:r>
          </a:p>
          <a:p>
            <a:endParaRPr lang="tr-TR" sz="3200" dirty="0"/>
          </a:p>
          <a:p>
            <a:r>
              <a:rPr lang="tr-TR" sz="3200" dirty="0"/>
              <a:t>Gök cisimlerinin hareketlerini inceleyen</a:t>
            </a:r>
          </a:p>
          <a:p>
            <a:r>
              <a:rPr lang="nn-NO" sz="3200" dirty="0"/>
              <a:t>gözlemevi olarak ayakta kalan tek medresedir.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1216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38" y="3065173"/>
            <a:ext cx="4659562" cy="3792828"/>
          </a:xfr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UZAY TEKNOLOJİLERİ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41667" y="1107583"/>
            <a:ext cx="77144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Uzay Roketi: </a:t>
            </a:r>
            <a:r>
              <a:rPr lang="tr-TR" sz="2800" dirty="0"/>
              <a:t>Roketler, uç kısmı uçuşu kolaylaştıracak şekilde </a:t>
            </a:r>
            <a:r>
              <a:rPr lang="tr-TR" sz="2800" dirty="0" err="1" smtClean="0"/>
              <a:t>yapılmış;yakıt</a:t>
            </a:r>
            <a:r>
              <a:rPr lang="tr-TR" sz="2800" dirty="0"/>
              <a:t>, motor ve egzozdan oluşan silindir şeklinde araçlardır.</a:t>
            </a:r>
          </a:p>
          <a:p>
            <a:r>
              <a:rPr lang="tr-TR" sz="2800" dirty="0"/>
              <a:t>Uzaya uydu veya uzay aracı yollamak için kullanılır. Roketler </a:t>
            </a:r>
            <a:r>
              <a:rPr lang="tr-TR" sz="2800" dirty="0" smtClean="0"/>
              <a:t>taşıdıkları yakıtın </a:t>
            </a:r>
            <a:r>
              <a:rPr lang="tr-TR" sz="2800" dirty="0"/>
              <a:t>yanması sonucu oluşan gazın itme kuvvetiyle </a:t>
            </a:r>
            <a:r>
              <a:rPr lang="tr-TR" sz="2800" dirty="0" smtClean="0"/>
              <a:t>havalanır. 1950’lerden </a:t>
            </a:r>
            <a:r>
              <a:rPr lang="tr-TR" sz="2800" dirty="0"/>
              <a:t>sonra roketlerle uzaya gönderilen araçlar sayesinde</a:t>
            </a:r>
          </a:p>
          <a:p>
            <a:r>
              <a:rPr lang="tr-TR" sz="2800" dirty="0"/>
              <a:t>uzay araştırmalarında büyük ilerlemeler kaydedilmiştir.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0737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BİLİMCİLER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86367" y="965916"/>
            <a:ext cx="450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ULUĞ </a:t>
            </a:r>
            <a:r>
              <a:rPr lang="tr-TR" sz="2400" b="1" dirty="0" smtClean="0">
                <a:solidFill>
                  <a:srgbClr val="FFC000"/>
                </a:solidFill>
              </a:rPr>
              <a:t>BEY (1395-1449</a:t>
            </a:r>
            <a:r>
              <a:rPr lang="tr-TR" sz="2400" b="1" dirty="0">
                <a:solidFill>
                  <a:srgbClr val="FFC000"/>
                </a:solidFill>
              </a:rPr>
              <a:t>)</a:t>
            </a:r>
            <a:endParaRPr lang="tr-TR" sz="2400" dirty="0">
              <a:solidFill>
                <a:srgbClr val="FFC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7" y="1728257"/>
            <a:ext cx="2797613" cy="384104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631842" y="2094508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Gök bilimi ve matematik </a:t>
            </a:r>
            <a:r>
              <a:rPr lang="tr-TR" sz="2800" dirty="0" smtClean="0"/>
              <a:t>alanlarında çalışmalar </a:t>
            </a:r>
            <a:r>
              <a:rPr lang="tr-TR" sz="2800" dirty="0"/>
              <a:t>yapmıştır. 1428 yılında </a:t>
            </a:r>
            <a:r>
              <a:rPr lang="tr-TR" sz="2800" dirty="0" smtClean="0"/>
              <a:t>Semerkant’ta bir </a:t>
            </a:r>
            <a:r>
              <a:rPr lang="tr-TR" sz="2800" dirty="0"/>
              <a:t>gözlemevi yaptırmıştır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r>
              <a:rPr lang="tr-TR" sz="2800" dirty="0"/>
              <a:t>Bu gözlemevinde </a:t>
            </a:r>
            <a:r>
              <a:rPr lang="tr-TR" sz="2800" dirty="0" err="1" smtClean="0"/>
              <a:t>Batlamyus’un</a:t>
            </a:r>
            <a:r>
              <a:rPr lang="tr-TR" sz="2800" dirty="0"/>
              <a:t> </a:t>
            </a:r>
            <a:r>
              <a:rPr lang="tr-TR" sz="2800" dirty="0" smtClean="0"/>
              <a:t>yaptığı </a:t>
            </a:r>
            <a:r>
              <a:rPr lang="tr-TR" sz="2800" dirty="0"/>
              <a:t>çalışmadan sonra ilk </a:t>
            </a:r>
            <a:r>
              <a:rPr lang="tr-TR" sz="2800" dirty="0" smtClean="0"/>
              <a:t>kapsamlı yıldız </a:t>
            </a:r>
            <a:r>
              <a:rPr lang="tr-TR" sz="2800" dirty="0"/>
              <a:t>cetveli olan Uluğ Bey’in</a:t>
            </a:r>
          </a:p>
          <a:p>
            <a:r>
              <a:rPr lang="tr-TR" sz="2800" dirty="0"/>
              <a:t>“</a:t>
            </a:r>
            <a:r>
              <a:rPr lang="tr-TR" sz="2800" b="1" dirty="0"/>
              <a:t>Yıldızlar Cetveli</a:t>
            </a:r>
            <a:r>
              <a:rPr lang="tr-TR" sz="2800" dirty="0"/>
              <a:t>” büyük önem taşımaktadır.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071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BİLİMCİLER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12124" y="940158"/>
            <a:ext cx="450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ALİ </a:t>
            </a:r>
            <a:r>
              <a:rPr lang="tr-TR" sz="2400" b="1" dirty="0" smtClean="0">
                <a:solidFill>
                  <a:srgbClr val="FFC000"/>
                </a:solidFill>
              </a:rPr>
              <a:t>KUŞÇU (1403-1474</a:t>
            </a:r>
            <a:r>
              <a:rPr lang="tr-TR" sz="2400" b="1" dirty="0">
                <a:solidFill>
                  <a:srgbClr val="FFC000"/>
                </a:solidFill>
              </a:rPr>
              <a:t>)</a:t>
            </a:r>
            <a:endParaRPr lang="tr-TR" sz="2400" dirty="0">
              <a:solidFill>
                <a:srgbClr val="FFC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7" y="1788188"/>
            <a:ext cx="3814121" cy="381412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224270" y="1788188"/>
            <a:ext cx="79677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Türk İslam dünyası gök bilimci ve matematik</a:t>
            </a:r>
          </a:p>
          <a:p>
            <a:r>
              <a:rPr lang="tr-TR" sz="2800" dirty="0"/>
              <a:t>âlimleri arasındadır. </a:t>
            </a:r>
            <a:r>
              <a:rPr lang="tr-TR" sz="2800" dirty="0" smtClean="0"/>
              <a:t>Ortaya koyduğu </a:t>
            </a:r>
            <a:r>
              <a:rPr lang="tr-TR" sz="2800" dirty="0"/>
              <a:t>eserlerle büyük bir üne </a:t>
            </a:r>
            <a:r>
              <a:rPr lang="tr-TR" sz="2800" dirty="0" smtClean="0"/>
              <a:t>sahip olmuştur</a:t>
            </a:r>
            <a:r>
              <a:rPr lang="tr-TR" sz="2800" dirty="0"/>
              <a:t>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Fatih </a:t>
            </a:r>
            <a:r>
              <a:rPr lang="tr-TR" sz="2800" dirty="0"/>
              <a:t>külliyesinde bir </a:t>
            </a:r>
            <a:r>
              <a:rPr lang="tr-TR" sz="2800" dirty="0" smtClean="0"/>
              <a:t>güneş saati </a:t>
            </a:r>
            <a:r>
              <a:rPr lang="tr-TR" sz="2800" dirty="0"/>
              <a:t>yapmış, İstanbul’un enlem </a:t>
            </a:r>
            <a:r>
              <a:rPr lang="tr-TR" sz="2800" dirty="0" smtClean="0"/>
              <a:t>ve boylam </a:t>
            </a:r>
            <a:r>
              <a:rPr lang="tr-TR" sz="2800" dirty="0"/>
              <a:t>derecesini belirlemiştir. Ay’ın</a:t>
            </a:r>
          </a:p>
          <a:p>
            <a:r>
              <a:rPr lang="tr-TR" sz="2800" dirty="0"/>
              <a:t>ilk haritasını çıkarmıştır.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Bugün Ay’ın farklı </a:t>
            </a:r>
            <a:r>
              <a:rPr lang="tr-TR" sz="2800" dirty="0"/>
              <a:t>bölgelerine Ali Kuşçu’nun ve Abbas</a:t>
            </a:r>
          </a:p>
          <a:p>
            <a:r>
              <a:rPr lang="tr-TR" sz="2800" dirty="0" err="1"/>
              <a:t>İbn</a:t>
            </a:r>
            <a:r>
              <a:rPr lang="tr-TR" sz="2800" dirty="0"/>
              <a:t> </a:t>
            </a:r>
            <a:r>
              <a:rPr lang="tr-TR" sz="2800" dirty="0" err="1"/>
              <a:t>Firnas’ın</a:t>
            </a:r>
            <a:r>
              <a:rPr lang="tr-TR" sz="2800" dirty="0"/>
              <a:t> adı verilmiştir.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09651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BİLİMCİLER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44699" y="940158"/>
            <a:ext cx="544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COPERNICUS (KOPERNİK</a:t>
            </a:r>
            <a:r>
              <a:rPr lang="tr-TR" sz="2400" b="1" dirty="0" smtClean="0">
                <a:solidFill>
                  <a:srgbClr val="FFC000"/>
                </a:solidFill>
              </a:rPr>
              <a:t>)(</a:t>
            </a:r>
            <a:r>
              <a:rPr lang="tr-TR" sz="2400" b="1" dirty="0">
                <a:solidFill>
                  <a:srgbClr val="FFC000"/>
                </a:solidFill>
              </a:rPr>
              <a:t>1473-1543)</a:t>
            </a:r>
            <a:endParaRPr lang="tr-TR" sz="2400" dirty="0">
              <a:solidFill>
                <a:srgbClr val="FFC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4" y="1788151"/>
            <a:ext cx="3152775" cy="42862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451537" y="2934370"/>
            <a:ext cx="8551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Modern gök biliminin kurucusu </a:t>
            </a:r>
            <a:r>
              <a:rPr lang="tr-TR" sz="2800" dirty="0" smtClean="0"/>
              <a:t>kabul </a:t>
            </a:r>
            <a:r>
              <a:rPr lang="de-DE" sz="2800" dirty="0" err="1" smtClean="0"/>
              <a:t>edilir</a:t>
            </a:r>
            <a:r>
              <a:rPr lang="de-DE" sz="2800" dirty="0"/>
              <a:t>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de-DE" sz="2800" dirty="0" err="1" smtClean="0"/>
              <a:t>Kopernik</a:t>
            </a:r>
            <a:r>
              <a:rPr lang="de-DE" sz="2800" dirty="0"/>
              <a:t>, </a:t>
            </a:r>
            <a:r>
              <a:rPr lang="de-DE" sz="2800" dirty="0" err="1"/>
              <a:t>bilim</a:t>
            </a:r>
            <a:r>
              <a:rPr lang="de-DE" sz="2800" dirty="0"/>
              <a:t> </a:t>
            </a:r>
            <a:r>
              <a:rPr lang="de-DE" sz="2800" dirty="0" err="1"/>
              <a:t>tarihine</a:t>
            </a:r>
            <a:r>
              <a:rPr lang="de-DE" sz="2800" dirty="0"/>
              <a:t> </a:t>
            </a:r>
            <a:r>
              <a:rPr lang="de-DE" sz="2800" b="1" dirty="0" err="1" smtClean="0"/>
              <a:t>Kopernik</a:t>
            </a:r>
            <a:r>
              <a:rPr lang="tr-TR" sz="2800" b="1" dirty="0" smtClean="0"/>
              <a:t> Prensibi </a:t>
            </a:r>
            <a:r>
              <a:rPr lang="tr-TR" sz="2800" dirty="0"/>
              <a:t>veya </a:t>
            </a:r>
            <a:r>
              <a:rPr lang="tr-TR" sz="2800" b="1" dirty="0" err="1"/>
              <a:t>Kopernik</a:t>
            </a:r>
            <a:r>
              <a:rPr lang="tr-TR" sz="2800" b="1" dirty="0"/>
              <a:t> </a:t>
            </a:r>
            <a:r>
              <a:rPr lang="tr-TR" sz="2800" b="1" dirty="0" smtClean="0"/>
              <a:t>Teorisi </a:t>
            </a:r>
            <a:r>
              <a:rPr lang="tr-TR" sz="2800" dirty="0" smtClean="0"/>
              <a:t>olarak </a:t>
            </a:r>
            <a:r>
              <a:rPr lang="tr-TR" sz="2800" dirty="0"/>
              <a:t>geçen gezegenlerin Güneş </a:t>
            </a:r>
            <a:r>
              <a:rPr lang="tr-TR" sz="2800" dirty="0" smtClean="0"/>
              <a:t>etrafında döndükleri </a:t>
            </a:r>
            <a:r>
              <a:rPr lang="tr-TR" sz="2800" dirty="0"/>
              <a:t>esasına </a:t>
            </a:r>
            <a:r>
              <a:rPr lang="tr-TR" sz="2800" dirty="0" smtClean="0"/>
              <a:t>dayanan bir </a:t>
            </a:r>
            <a:r>
              <a:rPr lang="tr-TR" sz="2800" dirty="0"/>
              <a:t>teori öne sürmüştür.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85084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BİLİMCİLER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38200" y="940158"/>
            <a:ext cx="544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</a:rPr>
              <a:t>GALİLEO 1564-1642</a:t>
            </a:r>
            <a:r>
              <a:rPr lang="tr-TR" sz="2400" b="1" dirty="0">
                <a:solidFill>
                  <a:srgbClr val="FFC000"/>
                </a:solidFill>
              </a:rPr>
              <a:t>)</a:t>
            </a:r>
            <a:endParaRPr lang="tr-TR" sz="2400" dirty="0">
              <a:solidFill>
                <a:srgbClr val="FFC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4" y="1880315"/>
            <a:ext cx="2882900" cy="32512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703748" y="2341980"/>
            <a:ext cx="82478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En önemli gözlemleri Ay ve </a:t>
            </a:r>
            <a:r>
              <a:rPr lang="tr-TR" sz="2800" dirty="0" smtClean="0"/>
              <a:t>Güneş üzerinedir</a:t>
            </a:r>
            <a:r>
              <a:rPr lang="tr-TR" sz="2800" dirty="0"/>
              <a:t>. Ay’ın evrelerini </a:t>
            </a:r>
            <a:r>
              <a:rPr lang="tr-TR" sz="2800" dirty="0" err="1" smtClean="0"/>
              <a:t>incelemiş;Ay’da</a:t>
            </a:r>
            <a:r>
              <a:rPr lang="tr-TR" sz="2800" dirty="0" smtClean="0"/>
              <a:t> </a:t>
            </a:r>
            <a:r>
              <a:rPr lang="tr-TR" sz="2800" dirty="0"/>
              <a:t>kraterler, dağlar ve vadiler</a:t>
            </a:r>
          </a:p>
          <a:p>
            <a:r>
              <a:rPr lang="tr-TR" sz="2800" dirty="0"/>
              <a:t>görmüştür.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Satürn’ün halkasını gözlemlemiş</a:t>
            </a:r>
            <a:r>
              <a:rPr lang="tr-TR" sz="2800" dirty="0"/>
              <a:t>, teleskobu güçlü</a:t>
            </a:r>
          </a:p>
          <a:p>
            <a:r>
              <a:rPr lang="tr-TR" sz="2800" dirty="0"/>
              <a:t>olmadığı için gezegenin </a:t>
            </a:r>
            <a:r>
              <a:rPr lang="tr-TR" sz="2800" dirty="0" smtClean="0"/>
              <a:t>halkasını iki </a:t>
            </a:r>
            <a:r>
              <a:rPr lang="tr-TR" sz="2800" dirty="0"/>
              <a:t>yapışık parça olarak görmüş </a:t>
            </a:r>
            <a:r>
              <a:rPr lang="tr-TR" sz="2800" dirty="0" smtClean="0"/>
              <a:t>ve bunları </a:t>
            </a:r>
            <a:r>
              <a:rPr lang="tr-TR" sz="2800" dirty="0"/>
              <a:t>uydu zannetmiştir.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60043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GÖK BİLİMCİLER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38200" y="940158"/>
            <a:ext cx="544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</a:rPr>
              <a:t>KEPLER (1571-1630</a:t>
            </a:r>
            <a:r>
              <a:rPr lang="tr-TR" sz="2400" b="1" dirty="0">
                <a:solidFill>
                  <a:srgbClr val="FFC000"/>
                </a:solidFill>
              </a:rPr>
              <a:t>)</a:t>
            </a:r>
            <a:endParaRPr lang="tr-TR" sz="2400" dirty="0">
              <a:solidFill>
                <a:srgbClr val="FFC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1" y="1880315"/>
            <a:ext cx="3067050" cy="42862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172754" y="2196247"/>
            <a:ext cx="75341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“</a:t>
            </a:r>
            <a:r>
              <a:rPr lang="tr-TR" sz="2800" b="1" dirty="0" err="1"/>
              <a:t>Kozmografik</a:t>
            </a:r>
            <a:r>
              <a:rPr lang="tr-TR" sz="2800" b="1" dirty="0"/>
              <a:t> Gizem</a:t>
            </a:r>
            <a:r>
              <a:rPr lang="tr-TR" sz="2800" dirty="0"/>
              <a:t>” adlı </a:t>
            </a:r>
            <a:r>
              <a:rPr lang="tr-TR" sz="2800" dirty="0" smtClean="0"/>
              <a:t>eserinde gezegenlerin </a:t>
            </a:r>
            <a:r>
              <a:rPr lang="tr-TR" sz="2800" dirty="0"/>
              <a:t>Güneş’e </a:t>
            </a:r>
            <a:r>
              <a:rPr lang="tr-TR" sz="2800" dirty="0" smtClean="0"/>
              <a:t>olan uzaklıklarını </a:t>
            </a:r>
            <a:r>
              <a:rPr lang="tr-TR" sz="2800" dirty="0"/>
              <a:t>hesaplamıştır.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Ayrıca</a:t>
            </a:r>
            <a:r>
              <a:rPr lang="tr-TR" sz="2800" dirty="0"/>
              <a:t> </a:t>
            </a:r>
            <a:r>
              <a:rPr lang="tr-TR" sz="2800" dirty="0" smtClean="0"/>
              <a:t>Mars’ın </a:t>
            </a:r>
            <a:r>
              <a:rPr lang="tr-TR" sz="2800" dirty="0"/>
              <a:t>yörüngesinin elips şeklinde</a:t>
            </a:r>
          </a:p>
          <a:p>
            <a:r>
              <a:rPr lang="tr-TR" sz="2800" dirty="0"/>
              <a:t>olduğunu belirtmiştir.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Güneş’in gezegenlere </a:t>
            </a:r>
            <a:r>
              <a:rPr lang="tr-TR" sz="2800" dirty="0"/>
              <a:t>olan çekim gücünü</a:t>
            </a:r>
          </a:p>
          <a:p>
            <a:r>
              <a:rPr lang="da-DK" sz="2800" dirty="0"/>
              <a:t>de içeren, kendi adıyla anılan </a:t>
            </a:r>
            <a:r>
              <a:rPr lang="da-DK" sz="2800" dirty="0" smtClean="0"/>
              <a:t>üç</a:t>
            </a:r>
            <a:r>
              <a:rPr lang="tr-TR" sz="2800" dirty="0" smtClean="0"/>
              <a:t> önemli </a:t>
            </a:r>
            <a:r>
              <a:rPr lang="tr-TR" sz="2800" dirty="0"/>
              <a:t>yasa oluşturmuştur.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943744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94015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C000"/>
                </a:solidFill>
              </a:rPr>
              <a:t>BU SLAYT MİLLİ EĞİTİM BAKANLIĞI 7.SINIF DERS KİTABINDAN YARARLANILARAK HAZIRLANMIŞTIR.</a:t>
            </a:r>
            <a:endParaRPr lang="tr-TR" sz="2800" dirty="0">
              <a:solidFill>
                <a:srgbClr val="FFC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7425" y="2446986"/>
            <a:ext cx="11809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SLAYTTAKİ RESİMLER İNTERNET ORTAMINDAN ALINMIŞ OLUP SLAYT SADECE OKULLARDA EĞİTİM AMAÇLI KULLANILACAKTIR.SLAYTI İNDİRENLER FARKLI AMAÇLARLA KULLANACAK OLURLARSA YASAL SORUMLULUK TAMAMEN KENDİLERİNE AİTTİR.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46106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SERPİL ÇIRAKOĞLU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2381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UZAY TEKNOLOJİLERİ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859"/>
            <a:ext cx="4931456" cy="345153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100034" y="850006"/>
            <a:ext cx="70919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Uzay Mekiği: </a:t>
            </a:r>
            <a:r>
              <a:rPr lang="tr-TR" sz="2800" dirty="0"/>
              <a:t>Dünya ile uzay istasyonları arasında astronotların </a:t>
            </a:r>
            <a:r>
              <a:rPr lang="tr-TR" sz="2800" dirty="0" smtClean="0"/>
              <a:t>gidip gelmesini </a:t>
            </a:r>
            <a:r>
              <a:rPr lang="tr-TR" sz="2800" dirty="0"/>
              <a:t>sağlayan ve tekrar kullanılabilir şekilde üretilen </a:t>
            </a:r>
            <a:r>
              <a:rPr lang="tr-TR" sz="2800" dirty="0" smtClean="0"/>
              <a:t>araçlardır. Uzay </a:t>
            </a:r>
            <a:r>
              <a:rPr lang="tr-TR" sz="2800" dirty="0"/>
              <a:t>roketlerinin sadece bir defa kullanılması maliyetin </a:t>
            </a:r>
            <a:r>
              <a:rPr lang="tr-TR" sz="2800" dirty="0" smtClean="0"/>
              <a:t>yükselmesine ve </a:t>
            </a:r>
            <a:r>
              <a:rPr lang="tr-TR" sz="2800" dirty="0"/>
              <a:t>zaman kaybına sebep oluyordu. Bilim insanları, roket gibi </a:t>
            </a:r>
            <a:r>
              <a:rPr lang="tr-TR" sz="2800" dirty="0" smtClean="0"/>
              <a:t>havalanan ve </a:t>
            </a:r>
            <a:r>
              <a:rPr lang="tr-TR" sz="2800" dirty="0"/>
              <a:t>uçak gibi iniş yapabilen, tekrar kullanılabilen bir araca </a:t>
            </a:r>
            <a:r>
              <a:rPr lang="tr-TR" sz="2800" dirty="0" smtClean="0"/>
              <a:t>ihtiyaç duydular</a:t>
            </a:r>
            <a:r>
              <a:rPr lang="tr-TR" sz="2800" dirty="0"/>
              <a:t>. Bu ihtiyaç, ilk </a:t>
            </a:r>
            <a:r>
              <a:rPr lang="tr-TR" sz="2800" dirty="0" smtClean="0"/>
              <a:t>uzay mekiğinin </a:t>
            </a:r>
            <a:r>
              <a:rPr lang="tr-TR" sz="2800" dirty="0"/>
              <a:t>üretilmesiyle karşılanmış </a:t>
            </a:r>
            <a:r>
              <a:rPr lang="tr-TR" sz="2800" dirty="0" smtClean="0"/>
              <a:t>oldu. İlk </a:t>
            </a:r>
            <a:r>
              <a:rPr lang="tr-TR" sz="2800" dirty="0"/>
              <a:t>uzay mekiğinin 1981 yılında kullanılmasıyla yüksek maliyetlerin </a:t>
            </a:r>
            <a:r>
              <a:rPr lang="tr-TR" sz="2800" dirty="0" smtClean="0"/>
              <a:t>ve zaman </a:t>
            </a:r>
            <a:r>
              <a:rPr lang="tr-TR" sz="2800" dirty="0"/>
              <a:t>kaybının önüne geçildi. İlk uzay mekiği </a:t>
            </a:r>
            <a:r>
              <a:rPr lang="tr-TR" sz="2800" b="1" dirty="0"/>
              <a:t>Columbia </a:t>
            </a:r>
            <a:r>
              <a:rPr lang="tr-TR" sz="2800" dirty="0"/>
              <a:t>(</a:t>
            </a:r>
            <a:r>
              <a:rPr lang="tr-TR" sz="2800" dirty="0" err="1" smtClean="0"/>
              <a:t>Kolumbiya</a:t>
            </a:r>
            <a:r>
              <a:rPr lang="tr-TR" sz="2800" dirty="0" smtClean="0"/>
              <a:t>) adını </a:t>
            </a:r>
            <a:r>
              <a:rPr lang="tr-TR" sz="2800" dirty="0"/>
              <a:t>taşıyordu.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7069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UZAY TEKNOLOJİLERİ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870656"/>
            <a:ext cx="3657600" cy="36576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15910" y="1870656"/>
            <a:ext cx="841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Uzay Sondaları: </a:t>
            </a:r>
            <a:r>
              <a:rPr lang="tr-TR" sz="2800" dirty="0"/>
              <a:t>Uzay boşluğunda dolaşarak uzay araştırmaları </a:t>
            </a:r>
            <a:r>
              <a:rPr lang="tr-TR" sz="2800" dirty="0" smtClean="0"/>
              <a:t>için bilimsel </a:t>
            </a:r>
            <a:r>
              <a:rPr lang="tr-TR" sz="2800" dirty="0"/>
              <a:t>veriler toplayan araca </a:t>
            </a:r>
            <a:r>
              <a:rPr lang="tr-TR" sz="2800" b="1" dirty="0"/>
              <a:t>uzay sondası </a:t>
            </a:r>
            <a:r>
              <a:rPr lang="tr-TR" sz="2800" dirty="0"/>
              <a:t>denir. Bu sondalar </a:t>
            </a:r>
            <a:r>
              <a:rPr lang="tr-TR" sz="2800" dirty="0" smtClean="0"/>
              <a:t>gök cisimlerine </a:t>
            </a:r>
            <a:r>
              <a:rPr lang="tr-TR" sz="2800" dirty="0"/>
              <a:t>ya da uzay boşluğuna gönderilir. Uzay sondalarında astronot</a:t>
            </a:r>
          </a:p>
          <a:p>
            <a:r>
              <a:rPr lang="tr-TR" sz="2800" dirty="0"/>
              <a:t>bulunmaz. Üzerlerindeki cihazları kullanarak gezegenler, </a:t>
            </a:r>
            <a:r>
              <a:rPr lang="tr-TR" sz="2800" dirty="0" smtClean="0"/>
              <a:t>takımyıldızlar ve </a:t>
            </a:r>
            <a:r>
              <a:rPr lang="tr-TR" sz="2800" dirty="0"/>
              <a:t>diğer gök cisimleri hakkında veriler toplar. Bu </a:t>
            </a:r>
            <a:r>
              <a:rPr lang="tr-TR" sz="2800" dirty="0" smtClean="0"/>
              <a:t>verileri üzerinde </a:t>
            </a:r>
            <a:r>
              <a:rPr lang="tr-TR" sz="2800" dirty="0"/>
              <a:t>çalışılması için dünyaya gönderir.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1161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UZAY TEKNOLOJİLERİ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849"/>
            <a:ext cx="5593724" cy="314647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593724" y="1223493"/>
            <a:ext cx="65982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Uzay Teleskobu: </a:t>
            </a:r>
            <a:r>
              <a:rPr lang="tr-TR" sz="2400" dirty="0"/>
              <a:t>Yeryüzündeki teleskoplardan daha </a:t>
            </a:r>
            <a:r>
              <a:rPr lang="tr-TR" sz="2400" dirty="0" smtClean="0"/>
              <a:t>uzak mesafeleri </a:t>
            </a:r>
            <a:r>
              <a:rPr lang="tr-TR" sz="2400" dirty="0"/>
              <a:t>gösterebilen, uzayda belli bir yörüngede </a:t>
            </a:r>
            <a:r>
              <a:rPr lang="tr-TR" sz="2400" dirty="0" smtClean="0"/>
              <a:t>dolaşan güçlü </a:t>
            </a:r>
            <a:r>
              <a:rPr lang="tr-TR" sz="2400" dirty="0"/>
              <a:t>gözlem araçlarıdır.</a:t>
            </a:r>
          </a:p>
          <a:p>
            <a:r>
              <a:rPr lang="tr-TR" sz="2400" dirty="0"/>
              <a:t>Uzay teleskopları, uzay mekiği ya da uzay roketi </a:t>
            </a:r>
            <a:r>
              <a:rPr lang="tr-TR" sz="2400" dirty="0" smtClean="0"/>
              <a:t>yardımıyla yörüngeye </a:t>
            </a:r>
            <a:r>
              <a:rPr lang="tr-TR" sz="2400" dirty="0"/>
              <a:t>yerleştirilir. Dünyadaki olumsuz hava </a:t>
            </a:r>
            <a:r>
              <a:rPr lang="tr-TR" sz="2400" dirty="0" smtClean="0"/>
              <a:t>şartlarından ve </a:t>
            </a:r>
            <a:r>
              <a:rPr lang="tr-TR" sz="2400" dirty="0"/>
              <a:t>şehirlerdeki ışık kirliliğinden etkilenmeden </a:t>
            </a:r>
            <a:r>
              <a:rPr lang="tr-TR" sz="2400" dirty="0" smtClean="0"/>
              <a:t>doğrudan uzayı </a:t>
            </a:r>
            <a:r>
              <a:rPr lang="tr-TR" sz="2400" dirty="0"/>
              <a:t>gözlemlemeyi sağlayan teleskoplardır. </a:t>
            </a:r>
            <a:r>
              <a:rPr lang="tr-TR" sz="2400" b="1" dirty="0"/>
              <a:t>Hubble</a:t>
            </a:r>
          </a:p>
          <a:p>
            <a:r>
              <a:rPr lang="tr-TR" sz="2400" dirty="0"/>
              <a:t>(</a:t>
            </a:r>
            <a:r>
              <a:rPr lang="tr-TR" sz="2400" dirty="0" err="1"/>
              <a:t>Habıl</a:t>
            </a:r>
            <a:r>
              <a:rPr lang="tr-TR" sz="2400" dirty="0"/>
              <a:t>) uzay teleskobu; uzayı, yıldızları, galaksileri </a:t>
            </a:r>
            <a:r>
              <a:rPr lang="tr-TR" sz="2400" dirty="0" smtClean="0"/>
              <a:t>keşfetmek için </a:t>
            </a:r>
            <a:r>
              <a:rPr lang="tr-TR" sz="2400" dirty="0"/>
              <a:t>yörüngeye yerleştirilmiştir. Hubble, uzay </a:t>
            </a:r>
            <a:r>
              <a:rPr lang="tr-TR" sz="2400" dirty="0" smtClean="0"/>
              <a:t>teleskoplarının en </a:t>
            </a:r>
            <a:r>
              <a:rPr lang="tr-TR" sz="2400" dirty="0"/>
              <a:t>büyüğüdür. Uzayda çok sayıda keşfe </a:t>
            </a:r>
            <a:r>
              <a:rPr lang="tr-TR" sz="2400" dirty="0" smtClean="0"/>
              <a:t>imza atan </a:t>
            </a:r>
            <a:r>
              <a:rPr lang="tr-TR" sz="2400" dirty="0"/>
              <a:t>Hubble teleskobu, çektiği uzay fotoğraflarıyla </a:t>
            </a:r>
            <a:r>
              <a:rPr lang="tr-TR" sz="2400" dirty="0" smtClean="0"/>
              <a:t>adını dünyaya </a:t>
            </a:r>
            <a:r>
              <a:rPr lang="tr-TR" sz="2400" dirty="0"/>
              <a:t>duyurmuştur.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5654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tr-TR" dirty="0" smtClean="0"/>
              <a:t>UZAY TEKNOLOJİLERİ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93" y="3425780"/>
            <a:ext cx="5773907" cy="343222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2034862"/>
            <a:ext cx="6418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Yapay Uydu: </a:t>
            </a:r>
            <a:r>
              <a:rPr lang="tr-TR" sz="2400" dirty="0"/>
              <a:t>Güneş sistemindeki gezegenlerin </a:t>
            </a:r>
            <a:r>
              <a:rPr lang="tr-TR" sz="2400" dirty="0" smtClean="0"/>
              <a:t>kendileri ile </a:t>
            </a:r>
            <a:r>
              <a:rPr lang="tr-TR" sz="2400" dirty="0"/>
              <a:t>birlikte hareket eden doğal uyduları vardır. </a:t>
            </a:r>
            <a:r>
              <a:rPr lang="tr-TR" sz="2400" dirty="0" smtClean="0"/>
              <a:t>Örneğin Dünya’nın </a:t>
            </a:r>
            <a:r>
              <a:rPr lang="tr-TR" sz="2400" dirty="0"/>
              <a:t>doğal uydusu Ay’dır.</a:t>
            </a:r>
          </a:p>
          <a:p>
            <a:r>
              <a:rPr lang="tr-TR" sz="2400" dirty="0"/>
              <a:t>Doğal uydular dışında ulusal ve uluslararası iletişimi </a:t>
            </a:r>
            <a:r>
              <a:rPr lang="tr-TR" sz="2400" dirty="0" smtClean="0"/>
              <a:t>kolaylaştırmak, uzay </a:t>
            </a:r>
            <a:r>
              <a:rPr lang="tr-TR" sz="2400" dirty="0"/>
              <a:t>araştırmalarına yardımcı olmak </a:t>
            </a:r>
            <a:r>
              <a:rPr lang="tr-TR" sz="2400" dirty="0" smtClean="0"/>
              <a:t>amacıyla insan </a:t>
            </a:r>
            <a:r>
              <a:rPr lang="tr-TR" sz="2400" dirty="0"/>
              <a:t>eliyle yapılmış uydular da vardır. Bu </a:t>
            </a:r>
            <a:r>
              <a:rPr lang="tr-TR" sz="2400" dirty="0" smtClean="0"/>
              <a:t>uydulara </a:t>
            </a:r>
            <a:r>
              <a:rPr lang="tr-TR" sz="2400" b="1" dirty="0" smtClean="0"/>
              <a:t>yapay </a:t>
            </a:r>
            <a:r>
              <a:rPr lang="tr-TR" sz="2400" b="1" dirty="0"/>
              <a:t>uydu </a:t>
            </a:r>
            <a:r>
              <a:rPr lang="tr-TR" sz="2400" dirty="0"/>
              <a:t>adı verilir. Ülkemiz dahil birçok ülkenin Dünya</a:t>
            </a:r>
          </a:p>
          <a:p>
            <a:r>
              <a:rPr lang="tr-TR" sz="2400" dirty="0"/>
              <a:t>yörüngesinde dolaşan yapay uyduları vardır.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79095318"/>
      </p:ext>
    </p:extLst>
  </p:cSld>
  <p:clrMapOvr>
    <a:masterClrMapping/>
  </p:clrMapOvr>
</p:sld>
</file>

<file path=ppt/theme/theme1.xml><?xml version="1.0" encoding="utf-8"?>
<a:theme xmlns:a="http://schemas.openxmlformats.org/drawingml/2006/main" name="Derinlik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Derinlik</Template>
  <TotalTime>398</TotalTime>
  <Words>3348</Words>
  <Application>Microsoft Office PowerPoint</Application>
  <PresentationFormat>Geniş ekran</PresentationFormat>
  <Paragraphs>270</Paragraphs>
  <Slides>55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9" baseType="lpstr">
      <vt:lpstr>Arial</vt:lpstr>
      <vt:lpstr>Calibri</vt:lpstr>
      <vt:lpstr>Corbel</vt:lpstr>
      <vt:lpstr>Derinlik</vt:lpstr>
      <vt:lpstr>ÜNİTE I DÜNYA VE EVREN</vt:lpstr>
      <vt:lpstr>Kazanımlar</vt:lpstr>
      <vt:lpstr>UZAY ARAŞTIRMALARI</vt:lpstr>
      <vt:lpstr>UZAY TEKNOLOJİLERİ</vt:lpstr>
      <vt:lpstr>UZAY TEKNOLOJİLERİ</vt:lpstr>
      <vt:lpstr>UZAY TEKNOLOJİLERİ</vt:lpstr>
      <vt:lpstr>UZAY TEKNOLOJİLERİ</vt:lpstr>
      <vt:lpstr>UZAY TEKNOLOJİLERİ</vt:lpstr>
      <vt:lpstr>UZAY TEKNOLOJİLERİ</vt:lpstr>
      <vt:lpstr>TÜRKİYE’NİN UYDULARI</vt:lpstr>
      <vt:lpstr>TÜRKİYE’NİN UYDULARI</vt:lpstr>
      <vt:lpstr>TÜRKİYE’NİN UYDULARI</vt:lpstr>
      <vt:lpstr>TÜRKİYE’NİN UYDULARI</vt:lpstr>
      <vt:lpstr>TÜRKİYE’NİN UYDULARI</vt:lpstr>
      <vt:lpstr>TÜRKİYE’NİN UYDULARI</vt:lpstr>
      <vt:lpstr>TÜRKİYE’NİN UYDULARI</vt:lpstr>
      <vt:lpstr>UZAY KİRLİLİĞİ</vt:lpstr>
      <vt:lpstr>UZAY KİRLİLİĞİ</vt:lpstr>
      <vt:lpstr>UZAY ARAŞTIRMALARININ TEKNOLOJİYE SAĞLADIĞI KATKILAR</vt:lpstr>
      <vt:lpstr>UZAY ARAŞTIRMALARININ TEKNOLOJİYE SAĞLADIĞI KATKILAR</vt:lpstr>
      <vt:lpstr>UZAY ARAŞTIRMALARININ TEKNOLOJİYE SAĞLADIĞI KATKILAR</vt:lpstr>
      <vt:lpstr>TELESKOBUN YAPISI</vt:lpstr>
      <vt:lpstr>TELESKOBUN YAPISI</vt:lpstr>
      <vt:lpstr>TELESKOBUN YAPISI</vt:lpstr>
      <vt:lpstr>TELESKOBUN YAPISI</vt:lpstr>
      <vt:lpstr>TELESKOBUN YAPISI</vt:lpstr>
      <vt:lpstr>IŞIK KİRLİLİĞİ</vt:lpstr>
      <vt:lpstr>TELESKOBUN GÖK BİLİMİNE KATKILARI</vt:lpstr>
      <vt:lpstr>PowerPoint Sunusu</vt:lpstr>
      <vt:lpstr>Kazanımlar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GÖK CİSİMLERİ</vt:lpstr>
      <vt:lpstr>EVREN</vt:lpstr>
      <vt:lpstr>GÖK BİLİMCİLER</vt:lpstr>
      <vt:lpstr>GÖK BİLİMCİLER</vt:lpstr>
      <vt:lpstr>GÖK BİLİMCİLER</vt:lpstr>
      <vt:lpstr>GÖK BİLİMCİLER</vt:lpstr>
      <vt:lpstr>GÖK BİLİMCİLER</vt:lpstr>
      <vt:lpstr>GÖK BİLİMCİLER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ÜNİTE I DÜNYA VE EVREN</dc:title>
  <dc:creator>Windows Kullanıcısı</dc:creator>
  <cp:lastModifiedBy>Windows Kullanıcısı</cp:lastModifiedBy>
  <cp:revision>50</cp:revision>
  <dcterms:created xsi:type="dcterms:W3CDTF">2019-09-07T12:25:35Z</dcterms:created>
  <dcterms:modified xsi:type="dcterms:W3CDTF">2019-09-07T19:04:24Z</dcterms:modified>
</cp:coreProperties>
</file>