
<file path=[Content_Types].xml><?xml version="1.0" encoding="utf-8"?>
<Types xmlns="http://schemas.openxmlformats.org/package/2006/content-types">
  <Default Extension="png" ContentType="image/png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0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37301-6B27-432E-AF81-7A48A0D8923D}" type="datetimeFigureOut">
              <a:rPr lang="tr-TR" smtClean="0"/>
              <a:t>8.09.2019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73397-76A6-4BD7-AB25-572A2FCC88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4262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73397-76A6-4BD7-AB25-572A2FCC8819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560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9/8/2019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9/8/2019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9/8/2019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9/8/2019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9/8/2019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9/8/2019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9/8/2019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9/8/2019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9/8/2019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9/8/2019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9/8/2019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9/8/2019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9/8/2019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eb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eb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0" y="30909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dirty="0" smtClean="0"/>
              <a:t>ÜNİTE I</a:t>
            </a:r>
            <a:endParaRPr lang="tr-TR" sz="9600" dirty="0"/>
          </a:p>
        </p:txBody>
      </p:sp>
      <p:sp>
        <p:nvSpPr>
          <p:cNvPr id="5" name="Metin kutusu 4"/>
          <p:cNvSpPr txBox="1"/>
          <p:nvPr/>
        </p:nvSpPr>
        <p:spPr>
          <a:xfrm>
            <a:off x="0" y="2021983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dirty="0" smtClean="0"/>
              <a:t>GÜNEŞ SİSTEMİ VE TUTULMALAR</a:t>
            </a:r>
            <a:endParaRPr lang="tr-TR" sz="72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283335" y="4533363"/>
            <a:ext cx="11668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tr-TR" sz="3200" dirty="0" smtClean="0">
                <a:solidFill>
                  <a:srgbClr val="FFFF00"/>
                </a:solidFill>
              </a:rPr>
              <a:t>GÜNEŞ SİSTEMİ (I.BÖLÜM)</a:t>
            </a:r>
            <a:endParaRPr lang="tr-TR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451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400"/>
          </a:xfrm>
        </p:spPr>
        <p:txBody>
          <a:bodyPr/>
          <a:lstStyle/>
          <a:p>
            <a:pPr algn="ctr"/>
            <a:r>
              <a:rPr lang="tr-TR" dirty="0" smtClean="0"/>
              <a:t>GÜNEŞ SİSTEMİ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6068"/>
            <a:ext cx="12253855" cy="352561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0" y="4687910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Görselde de görüldüğü gibi Mars’la Jüpiter arasında </a:t>
            </a:r>
            <a:r>
              <a:rPr lang="tr-TR" sz="2800" b="1" dirty="0"/>
              <a:t>Asteroit Kuşağı </a:t>
            </a:r>
            <a:r>
              <a:rPr lang="tr-TR" sz="2800" dirty="0"/>
              <a:t>bulunur. Burada </a:t>
            </a:r>
            <a:r>
              <a:rPr lang="tr-TR" sz="2800" dirty="0" smtClean="0"/>
              <a:t>Güneş’in çevresinde </a:t>
            </a:r>
            <a:r>
              <a:rPr lang="tr-TR" sz="2800" dirty="0"/>
              <a:t>dolanan binlerce asteroit bulunur. Asteroitler Güneş sisteminin beş milyar yıl önceki </a:t>
            </a:r>
            <a:r>
              <a:rPr lang="tr-TR" sz="2800" dirty="0" smtClean="0"/>
              <a:t>oluşumu sırasında </a:t>
            </a:r>
            <a:r>
              <a:rPr lang="tr-TR" sz="2800" dirty="0"/>
              <a:t>ortaya çıkan, aşınmış, büyük kaya ve metal parçalardır.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399196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400"/>
          </a:xfrm>
        </p:spPr>
        <p:txBody>
          <a:bodyPr/>
          <a:lstStyle/>
          <a:p>
            <a:pPr algn="ctr"/>
            <a:r>
              <a:rPr lang="tr-TR" dirty="0" smtClean="0"/>
              <a:t>GÜNEŞ SİSTEMİ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8950"/>
            <a:ext cx="5812665" cy="4359499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257577" y="914401"/>
            <a:ext cx="3078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FFFF00"/>
                </a:solidFill>
              </a:rPr>
              <a:t>GÜNEŞ</a:t>
            </a:r>
            <a:endParaRPr lang="tr-TR" sz="2800" dirty="0">
              <a:solidFill>
                <a:srgbClr val="FFFF0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5812665" y="1176011"/>
            <a:ext cx="637933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/>
              <a:t>Güneş, gündüz çıplak gözle görebildiğimiz tek yıldızdır. </a:t>
            </a:r>
            <a:endParaRPr lang="tr-TR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smtClean="0"/>
              <a:t>Güneş</a:t>
            </a:r>
            <a:r>
              <a:rPr lang="tr-TR" sz="2800" dirty="0"/>
              <a:t>, 4,6 milyar </a:t>
            </a:r>
            <a:r>
              <a:rPr lang="tr-TR" sz="2800" dirty="0" smtClean="0"/>
              <a:t>yıl yaşındadır </a:t>
            </a:r>
            <a:r>
              <a:rPr lang="tr-TR" sz="2800" dirty="0"/>
              <a:t>ve tahminen 5 milyar yıl sonra tamamen sönecektir.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smtClean="0"/>
              <a:t>Yüzey </a:t>
            </a:r>
            <a:r>
              <a:rPr lang="tr-TR" sz="2800" dirty="0"/>
              <a:t>sıcaklığı yaklaşık olarak 6 000 ˚</a:t>
            </a:r>
            <a:r>
              <a:rPr lang="tr-TR" sz="2800" dirty="0" err="1"/>
              <a:t>C'tur</a:t>
            </a:r>
            <a:r>
              <a:rPr lang="tr-TR" sz="28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smtClean="0"/>
              <a:t>Dünya'mıza </a:t>
            </a:r>
            <a:r>
              <a:rPr lang="tr-TR" sz="2800" dirty="0"/>
              <a:t>en yakın yıldızdır.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smtClean="0"/>
              <a:t>Güneş’in </a:t>
            </a:r>
            <a:r>
              <a:rPr lang="tr-TR" sz="2800" dirty="0"/>
              <a:t>çapı, Dünya'mızın çapının yaklaşık 110 katıdır.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smtClean="0"/>
              <a:t>Güneş'in </a:t>
            </a:r>
            <a:r>
              <a:rPr lang="tr-TR" sz="2800" dirty="0"/>
              <a:t>kütlesi Dünya'mızın kütlesinin yaklaşık 330 000 katıdır</a:t>
            </a:r>
            <a:r>
              <a:rPr lang="tr-TR" dirty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70697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400"/>
          </a:xfrm>
        </p:spPr>
        <p:txBody>
          <a:bodyPr/>
          <a:lstStyle/>
          <a:p>
            <a:pPr algn="ctr"/>
            <a:r>
              <a:rPr lang="tr-TR" dirty="0" smtClean="0"/>
              <a:t>GÜNEŞ SİSTEMİ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0" y="772732"/>
            <a:ext cx="1983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FF00"/>
                </a:solidFill>
              </a:rPr>
              <a:t>MERKÜR</a:t>
            </a:r>
            <a:endParaRPr lang="tr-TR" sz="2000" b="1" dirty="0">
              <a:solidFill>
                <a:srgbClr val="FFFF0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1813"/>
            <a:ext cx="6286500" cy="3533775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6413679" y="1898097"/>
            <a:ext cx="577832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• </a:t>
            </a:r>
            <a:r>
              <a:rPr lang="tr-TR" sz="2800" dirty="0"/>
              <a:t>Güneş’e en yakın gezegendir.</a:t>
            </a:r>
          </a:p>
          <a:p>
            <a:r>
              <a:rPr lang="tr-TR" sz="2800" dirty="0"/>
              <a:t>• Sistemdeki en küçük gezegendir. Dünya, Merkür'den yaklaşık 3 kat büyüktür.</a:t>
            </a:r>
          </a:p>
          <a:p>
            <a:r>
              <a:rPr lang="tr-TR" sz="2800" dirty="0"/>
              <a:t>• Yüzey sıcaklığı -170 ˚C ile 350 ˚C arasındadır.</a:t>
            </a:r>
          </a:p>
          <a:p>
            <a:r>
              <a:rPr lang="tr-TR" sz="2800" dirty="0"/>
              <a:t>• Uydusu ve halkası yoktur.</a:t>
            </a:r>
          </a:p>
          <a:p>
            <a:r>
              <a:rPr lang="tr-TR" sz="2800" dirty="0"/>
              <a:t>• İnce bir atmosfere sahiptir. Bu nedenle gece ve gündüz sıcaklığı arasındaki </a:t>
            </a:r>
            <a:r>
              <a:rPr lang="tr-TR" sz="2800" dirty="0" smtClean="0"/>
              <a:t>fark500 </a:t>
            </a:r>
            <a:r>
              <a:rPr lang="tr-TR" sz="2800" dirty="0"/>
              <a:t>˚</a:t>
            </a:r>
            <a:r>
              <a:rPr lang="tr-TR" sz="2800" dirty="0" err="1"/>
              <a:t>C’tan</a:t>
            </a:r>
            <a:r>
              <a:rPr lang="tr-TR" sz="2800" dirty="0"/>
              <a:t> fazladır.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487526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400"/>
          </a:xfrm>
        </p:spPr>
        <p:txBody>
          <a:bodyPr/>
          <a:lstStyle/>
          <a:p>
            <a:pPr algn="ctr"/>
            <a:r>
              <a:rPr lang="tr-TR" dirty="0" smtClean="0"/>
              <a:t>GÜNEŞ SİSTEMİ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0" y="772732"/>
            <a:ext cx="1983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FF00"/>
                </a:solidFill>
              </a:rPr>
              <a:t>VENÜS</a:t>
            </a:r>
            <a:endParaRPr lang="tr-TR" sz="2000" b="1" dirty="0">
              <a:solidFill>
                <a:srgbClr val="FFFF0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7132"/>
            <a:ext cx="4496692" cy="4617076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4700789" y="1579624"/>
            <a:ext cx="749121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• Güneş’e yakınlık bakımından ikinci sırada yer alır.</a:t>
            </a:r>
          </a:p>
          <a:p>
            <a:r>
              <a:rPr lang="tr-TR" sz="2800" dirty="0"/>
              <a:t>• Güneş sisteminin altıncı büyük gezegenidir. Dünya ile hemen hemen aynı büyüklüğe</a:t>
            </a:r>
          </a:p>
          <a:p>
            <a:r>
              <a:rPr lang="tr-TR" sz="2800" dirty="0"/>
              <a:t>sahiptir.</a:t>
            </a:r>
          </a:p>
          <a:p>
            <a:r>
              <a:rPr lang="tr-TR" sz="2800" dirty="0"/>
              <a:t>• Yüzey sıcaklığı yaklaşık olarak 460 ˚</a:t>
            </a:r>
            <a:r>
              <a:rPr lang="tr-TR" sz="2800" dirty="0" err="1"/>
              <a:t>C’tur</a:t>
            </a:r>
            <a:r>
              <a:rPr lang="tr-TR" sz="2800" dirty="0"/>
              <a:t>.</a:t>
            </a:r>
          </a:p>
          <a:p>
            <a:r>
              <a:rPr lang="tr-TR" sz="2800" dirty="0"/>
              <a:t>• Uydusu ve halkası yoktur.</a:t>
            </a:r>
          </a:p>
          <a:p>
            <a:r>
              <a:rPr lang="tr-TR" sz="2800" dirty="0"/>
              <a:t>• Atmosferindeki yoğun karbondioksitten dolayı sera etkisinin yaşandığı bir gezegendir.</a:t>
            </a:r>
          </a:p>
          <a:p>
            <a:r>
              <a:rPr lang="tr-TR" sz="2800" dirty="0"/>
              <a:t>• Parlak görünümünden dolayı halk arasında "Çoban Yıldızı" olarak bilinir.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600328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400"/>
          </a:xfrm>
        </p:spPr>
        <p:txBody>
          <a:bodyPr/>
          <a:lstStyle/>
          <a:p>
            <a:pPr algn="ctr"/>
            <a:r>
              <a:rPr lang="tr-TR" dirty="0" smtClean="0"/>
              <a:t>GÜNEŞ SİSTEMİ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0" y="772732"/>
            <a:ext cx="1983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FF00"/>
                </a:solidFill>
              </a:rPr>
              <a:t>DÜNYA</a:t>
            </a:r>
            <a:endParaRPr lang="tr-TR" sz="2000" b="1" dirty="0">
              <a:solidFill>
                <a:srgbClr val="FFFF0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5166"/>
            <a:ext cx="5703670" cy="3211199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5756856" y="1172842"/>
            <a:ext cx="643514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• Güneş’e yakınlık bakımından üçüncü sırada yer alır.</a:t>
            </a:r>
          </a:p>
          <a:p>
            <a:r>
              <a:rPr lang="tr-TR" sz="2800" dirty="0"/>
              <a:t>• Güneş sisteminin beşinci büyük gezegenidir.</a:t>
            </a:r>
          </a:p>
          <a:p>
            <a:r>
              <a:rPr lang="tr-TR" sz="2800" dirty="0"/>
              <a:t>• Yüzey sıcaklığı yaklaşık 15 ˚</a:t>
            </a:r>
            <a:r>
              <a:rPr lang="tr-TR" sz="2800" dirty="0" err="1"/>
              <a:t>C’tur</a:t>
            </a:r>
            <a:r>
              <a:rPr lang="tr-TR" sz="2800" dirty="0"/>
              <a:t>.</a:t>
            </a:r>
          </a:p>
          <a:p>
            <a:r>
              <a:rPr lang="tr-TR" sz="2800" dirty="0"/>
              <a:t>• Dünya’nın tek uydusu Ay’dır. Halkası yoktur.</a:t>
            </a:r>
          </a:p>
          <a:p>
            <a:r>
              <a:rPr lang="tr-TR" sz="2800" dirty="0"/>
              <a:t>• Üzerinde yaşam olduğu bilinen tek gezegendir.</a:t>
            </a:r>
          </a:p>
          <a:p>
            <a:r>
              <a:rPr lang="tr-TR" sz="2800" dirty="0"/>
              <a:t>• Yüzeyindeki su ve gezegeni saran atmosfer tabakası, Dünya'daki yaşam kaynağıdır.</a:t>
            </a:r>
          </a:p>
          <a:p>
            <a:r>
              <a:rPr lang="tr-TR" sz="2800" dirty="0"/>
              <a:t>• Dünya'nın dörtte üçü suyla kaplıdır.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215599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400"/>
          </a:xfrm>
        </p:spPr>
        <p:txBody>
          <a:bodyPr/>
          <a:lstStyle/>
          <a:p>
            <a:pPr algn="ctr"/>
            <a:r>
              <a:rPr lang="tr-TR" dirty="0" smtClean="0"/>
              <a:t>GÜNEŞ SİSTEMİ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0" y="772732"/>
            <a:ext cx="1983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FF00"/>
                </a:solidFill>
              </a:rPr>
              <a:t>MARS</a:t>
            </a:r>
            <a:endParaRPr lang="tr-TR" sz="2000" b="1" dirty="0">
              <a:solidFill>
                <a:srgbClr val="FFFF00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7132"/>
            <a:ext cx="4559121" cy="4559121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4662152" y="1172842"/>
            <a:ext cx="752984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• Güneş’e yakınlık bakımından dördüncü sırada yer alır.</a:t>
            </a:r>
          </a:p>
          <a:p>
            <a:r>
              <a:rPr lang="tr-TR" sz="2800" dirty="0"/>
              <a:t>• Güneş sisteminin yedinci büyük gezegenidir. Dünya, Mars'tan yaklaşık 2 kat</a:t>
            </a:r>
          </a:p>
          <a:p>
            <a:r>
              <a:rPr lang="tr-TR" sz="2800" dirty="0"/>
              <a:t>büyüktür.</a:t>
            </a:r>
          </a:p>
          <a:p>
            <a:r>
              <a:rPr lang="tr-TR" sz="2800" dirty="0"/>
              <a:t>• Yüzey sıcaklığı -140 ˚C ile 20 ˚C arasındadır.</a:t>
            </a:r>
          </a:p>
          <a:p>
            <a:r>
              <a:rPr lang="tr-TR" sz="2800" dirty="0"/>
              <a:t>• 2 uydusu vardır. Halkası yoktur.</a:t>
            </a:r>
          </a:p>
          <a:p>
            <a:r>
              <a:rPr lang="nn-NO" sz="2800" dirty="0"/>
              <a:t>• Büyük oranda karbondioksit içeren ince bir atmosferi vardır.</a:t>
            </a:r>
          </a:p>
          <a:p>
            <a:r>
              <a:rPr lang="tr-TR" sz="2800" dirty="0"/>
              <a:t>• Mars'ın yüzeyi kırmızı renkte toz ve kaya ile kaplı olduğu için “Kızıl Gezegen” olarak bilinir.</a:t>
            </a:r>
          </a:p>
          <a:p>
            <a:r>
              <a:rPr lang="tr-TR" sz="2800" dirty="0"/>
              <a:t>• Dünya’dan teleskopla bakıldığında Mars'ın yüzey şekilleri gözlenebilir.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979873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400"/>
          </a:xfrm>
        </p:spPr>
        <p:txBody>
          <a:bodyPr/>
          <a:lstStyle/>
          <a:p>
            <a:pPr algn="ctr"/>
            <a:r>
              <a:rPr lang="tr-TR" dirty="0" smtClean="0"/>
              <a:t>GÜNEŞ SİSTEMİ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0" y="772732"/>
            <a:ext cx="1983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FF00"/>
                </a:solidFill>
              </a:rPr>
              <a:t>JÜPİTER</a:t>
            </a:r>
            <a:endParaRPr lang="tr-TR" sz="2000" b="1" dirty="0">
              <a:solidFill>
                <a:srgbClr val="FFFF0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1934"/>
            <a:ext cx="4700789" cy="4700789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4803820" y="1172842"/>
            <a:ext cx="738818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• Güneş’e yakınlık bakımından beşinci gezegendir.</a:t>
            </a:r>
          </a:p>
          <a:p>
            <a:r>
              <a:rPr lang="tr-TR" sz="2800" dirty="0"/>
              <a:t>• Gezegenlerin en büyüğü olduğu için “Dev Gezegen” olarak da bilinir. Jüpiter,</a:t>
            </a:r>
          </a:p>
          <a:p>
            <a:r>
              <a:rPr lang="tr-TR" sz="2800" dirty="0"/>
              <a:t>Dünya'dan yaklaşık 11 kat büyüktür.</a:t>
            </a:r>
          </a:p>
          <a:p>
            <a:r>
              <a:rPr lang="tr-TR" sz="2800" dirty="0"/>
              <a:t>• Yüzey sıcaklığı yaklaşık olarak -110 ˚</a:t>
            </a:r>
            <a:r>
              <a:rPr lang="tr-TR" sz="2800" dirty="0" err="1"/>
              <a:t>C’tur</a:t>
            </a:r>
            <a:r>
              <a:rPr lang="tr-TR" sz="2800" dirty="0"/>
              <a:t>.</a:t>
            </a:r>
          </a:p>
          <a:p>
            <a:r>
              <a:rPr lang="tr-TR" sz="2800" dirty="0"/>
              <a:t>• 79 uydusu vardır. Bunların en büyüğü "</a:t>
            </a:r>
            <a:r>
              <a:rPr lang="tr-TR" sz="2800" dirty="0" err="1"/>
              <a:t>Ganimet”tir</a:t>
            </a:r>
            <a:r>
              <a:rPr lang="tr-TR" sz="2800" dirty="0"/>
              <a:t>. Halkası vardır ancak net</a:t>
            </a:r>
          </a:p>
          <a:p>
            <a:r>
              <a:rPr lang="tr-TR" sz="2800" dirty="0"/>
              <a:t>gözükmemektedir.</a:t>
            </a:r>
          </a:p>
          <a:p>
            <a:r>
              <a:rPr lang="tr-TR" sz="2800" dirty="0"/>
              <a:t>• Kırmızı büyük lekeleri vardır.</a:t>
            </a:r>
          </a:p>
          <a:p>
            <a:r>
              <a:rPr lang="tr-TR" sz="2800" dirty="0"/>
              <a:t>• Jüpiter'de büyük oranda gaz ve sıvı madde bulunur. Etrafında toz ve taş parçalarından</a:t>
            </a:r>
          </a:p>
          <a:p>
            <a:r>
              <a:rPr lang="tr-TR" sz="2800" dirty="0"/>
              <a:t>meydana gelen bir tabaka yer alır.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625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400"/>
          </a:xfrm>
        </p:spPr>
        <p:txBody>
          <a:bodyPr/>
          <a:lstStyle/>
          <a:p>
            <a:pPr algn="ctr"/>
            <a:r>
              <a:rPr lang="tr-TR" dirty="0" smtClean="0"/>
              <a:t>GÜNEŞ SİSTEMİ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0" y="772732"/>
            <a:ext cx="1983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FF00"/>
                </a:solidFill>
              </a:rPr>
              <a:t>SATÜRN</a:t>
            </a:r>
            <a:endParaRPr lang="tr-TR" sz="2000" b="1" dirty="0">
              <a:solidFill>
                <a:srgbClr val="FFFF0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7285"/>
            <a:ext cx="6216426" cy="3996274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6216426" y="1020822"/>
            <a:ext cx="597557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/>
              <a:t>• Güneş’e yakınlık bakımından altıncı sıradadır.</a:t>
            </a:r>
          </a:p>
          <a:p>
            <a:r>
              <a:rPr lang="tr-TR" sz="3200" dirty="0"/>
              <a:t>• Sistemin ikinci büyük gezegenidir. Satürn, Dünya'dan yaklaşık</a:t>
            </a:r>
          </a:p>
          <a:p>
            <a:r>
              <a:rPr lang="tr-TR" sz="3200" dirty="0"/>
              <a:t>10 kat büyüktür.</a:t>
            </a:r>
          </a:p>
          <a:p>
            <a:r>
              <a:rPr lang="tr-TR" sz="3200" dirty="0"/>
              <a:t>• Yüzey sıcaklığı yaklaşık olarak -140 ˚</a:t>
            </a:r>
            <a:r>
              <a:rPr lang="tr-TR" sz="3200" dirty="0" err="1"/>
              <a:t>C’tur</a:t>
            </a:r>
            <a:r>
              <a:rPr lang="tr-TR" sz="3200" dirty="0"/>
              <a:t>.</a:t>
            </a:r>
          </a:p>
          <a:p>
            <a:r>
              <a:rPr lang="tr-TR" sz="3200" dirty="0"/>
              <a:t>• 62 uydusu vardır. Toz, buz ve kaya parçacıklarından oluşan 7</a:t>
            </a:r>
          </a:p>
          <a:p>
            <a:r>
              <a:rPr lang="tr-TR" sz="3200" dirty="0"/>
              <a:t>halka bulunur.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855322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400"/>
          </a:xfrm>
        </p:spPr>
        <p:txBody>
          <a:bodyPr/>
          <a:lstStyle/>
          <a:p>
            <a:pPr algn="ctr"/>
            <a:r>
              <a:rPr lang="tr-TR" dirty="0" smtClean="0"/>
              <a:t>GÜNEŞ SİSTEMİ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0" y="772732"/>
            <a:ext cx="1983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FF00"/>
                </a:solidFill>
              </a:rPr>
              <a:t>URANÜS</a:t>
            </a:r>
            <a:endParaRPr lang="tr-TR" sz="2000" b="1" dirty="0">
              <a:solidFill>
                <a:srgbClr val="FFFF0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7808"/>
            <a:ext cx="5191125" cy="3895725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5396248" y="837992"/>
            <a:ext cx="679575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• Güneş’e yakınlık bakımından yedinci sıradadır.</a:t>
            </a:r>
          </a:p>
          <a:p>
            <a:r>
              <a:rPr lang="tr-TR" sz="2800" dirty="0"/>
              <a:t>• Güneş sisteminin üçüncü büyük gezegenidir. Uranüs, Dünya'dan yaklaşık 4 </a:t>
            </a:r>
            <a:r>
              <a:rPr lang="tr-TR" sz="2800" dirty="0" smtClean="0"/>
              <a:t>kat büyüktür</a:t>
            </a:r>
            <a:r>
              <a:rPr lang="tr-TR" sz="2800" dirty="0"/>
              <a:t>.</a:t>
            </a:r>
          </a:p>
          <a:p>
            <a:r>
              <a:rPr lang="tr-TR" sz="2800" dirty="0"/>
              <a:t>• Yüzey sıcaklığı yaklaşık olarak -197 ˚</a:t>
            </a:r>
            <a:r>
              <a:rPr lang="tr-TR" sz="2800" dirty="0" err="1"/>
              <a:t>C’tur</a:t>
            </a:r>
            <a:r>
              <a:rPr lang="tr-TR" sz="2800" dirty="0"/>
              <a:t>.</a:t>
            </a:r>
          </a:p>
          <a:p>
            <a:r>
              <a:rPr lang="tr-TR" sz="2800" dirty="0"/>
              <a:t>• 27 uydusu vardır. Etrafında toz ve kayalardan oluşmuş 10 halkası bulunur.</a:t>
            </a:r>
          </a:p>
          <a:p>
            <a:r>
              <a:rPr lang="tr-TR" sz="2800" dirty="0"/>
              <a:t>• Bilimsel çalışmalardan elde edilmiş verilere göre zehirli gazlardan oluşmuş</a:t>
            </a:r>
          </a:p>
          <a:p>
            <a:r>
              <a:rPr lang="tr-TR" sz="2800" dirty="0"/>
              <a:t>bir atmosfere sahip olduğundan canlı yaşamına elverişli değildir.</a:t>
            </a:r>
          </a:p>
          <a:p>
            <a:r>
              <a:rPr lang="tr-TR" sz="2800" dirty="0"/>
              <a:t>• Uranüs yatay olarak dönen tek gezegendir.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960013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400"/>
          </a:xfrm>
        </p:spPr>
        <p:txBody>
          <a:bodyPr/>
          <a:lstStyle/>
          <a:p>
            <a:pPr algn="ctr"/>
            <a:r>
              <a:rPr lang="tr-TR" dirty="0" smtClean="0"/>
              <a:t>GÜNEŞ SİSTEMİ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0" y="772732"/>
            <a:ext cx="1983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FF00"/>
                </a:solidFill>
              </a:rPr>
              <a:t>NEPTÜN</a:t>
            </a:r>
            <a:endParaRPr lang="tr-TR" sz="2000" b="1" dirty="0">
              <a:solidFill>
                <a:srgbClr val="FFFF00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731099" y="1300766"/>
            <a:ext cx="646090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/>
              <a:t>• Güneş’e en uzak gezegendir.</a:t>
            </a:r>
          </a:p>
          <a:p>
            <a:r>
              <a:rPr lang="tr-TR" sz="3200" dirty="0"/>
              <a:t>• Güneş sisteminin dördüncü büyük gezegenidir. Neptün, Dünya'dan yaklaşık 4 </a:t>
            </a:r>
            <a:r>
              <a:rPr lang="tr-TR" sz="3200" dirty="0" smtClean="0"/>
              <a:t>kat büyüktür</a:t>
            </a:r>
            <a:r>
              <a:rPr lang="tr-TR" sz="3200" dirty="0"/>
              <a:t>. Lacivert renkli görünümü ile Uranüs’ün ikizi gibidir.</a:t>
            </a:r>
          </a:p>
          <a:p>
            <a:r>
              <a:rPr lang="tr-TR" sz="3200" dirty="0"/>
              <a:t>• Yüzey sıcaklığı yaklaşık olarak -214 ˚</a:t>
            </a:r>
            <a:r>
              <a:rPr lang="tr-TR" sz="3200" dirty="0" err="1"/>
              <a:t>C’tur</a:t>
            </a:r>
            <a:r>
              <a:rPr lang="tr-TR" sz="3200" dirty="0"/>
              <a:t>.</a:t>
            </a:r>
          </a:p>
          <a:p>
            <a:r>
              <a:rPr lang="tr-TR" sz="3200" dirty="0"/>
              <a:t>• 14 uydusu vardır. 6 halkası vardır.</a:t>
            </a:r>
          </a:p>
          <a:p>
            <a:r>
              <a:rPr lang="tr-TR" sz="3200" dirty="0"/>
              <a:t>• Zehirli gazlardan oluşur.</a:t>
            </a:r>
            <a:endParaRPr lang="tr-TR" sz="3200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5876"/>
            <a:ext cx="5684493" cy="374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05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94668"/>
            <a:ext cx="10515600" cy="871247"/>
          </a:xfrm>
        </p:spPr>
        <p:txBody>
          <a:bodyPr/>
          <a:lstStyle/>
          <a:p>
            <a:r>
              <a:rPr lang="tr-TR" dirty="0"/>
              <a:t>K</a:t>
            </a:r>
            <a:r>
              <a:rPr lang="tr-TR" dirty="0" smtClean="0"/>
              <a:t>azanımlar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0" y="1983346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/>
              <a:t>F.6.1.1.1. Güneş sistemindeki gezegenleri birbirleri ile karşılaştırır.</a:t>
            </a:r>
          </a:p>
          <a:p>
            <a:r>
              <a:rPr lang="tr-TR" sz="3600" dirty="0"/>
              <a:t>F.6.1.1.1. Güneş sistemindeki gezegenleri birbirleri ile karşılaştırır</a:t>
            </a:r>
            <a:r>
              <a:rPr lang="tr-TR" sz="3600" dirty="0" smtClean="0"/>
              <a:t>.</a:t>
            </a:r>
            <a:endParaRPr lang="tr-TR" sz="3600" dirty="0"/>
          </a:p>
          <a:p>
            <a:r>
              <a:rPr lang="tr-TR" sz="3600" dirty="0"/>
              <a:t>F.6.1.1.2. Güneş sistemindeki gezegenleri, Güneş’e yakınlıklarına göre sıralayarak bir model oluşturur.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3239489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400"/>
          </a:xfrm>
        </p:spPr>
        <p:txBody>
          <a:bodyPr/>
          <a:lstStyle/>
          <a:p>
            <a:pPr algn="ctr"/>
            <a:r>
              <a:rPr lang="tr-TR" dirty="0" smtClean="0"/>
              <a:t>GÜNEŞ SİSTEMİ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1386"/>
            <a:ext cx="12268880" cy="3496614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0" y="746975"/>
            <a:ext cx="5537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FFFF00"/>
                </a:solidFill>
              </a:rPr>
              <a:t>GEZEGENLERİN UYDULARI</a:t>
            </a:r>
            <a:endParaRPr lang="tr-TR" sz="2800" dirty="0">
              <a:solidFill>
                <a:srgbClr val="FFFF00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0" y="1270195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Bir gezegenin çevresinde, belirli bir yörüngede dolanan gök cisimlerine </a:t>
            </a:r>
            <a:r>
              <a:rPr lang="tr-TR" sz="2400" b="1" dirty="0"/>
              <a:t>uydu </a:t>
            </a:r>
            <a:r>
              <a:rPr lang="tr-TR" sz="2400" dirty="0"/>
              <a:t>denir. Bir uydu, </a:t>
            </a:r>
            <a:r>
              <a:rPr lang="tr-TR" sz="2400" dirty="0" smtClean="0"/>
              <a:t>etrafında dolandığı </a:t>
            </a:r>
            <a:r>
              <a:rPr lang="tr-TR" sz="2400" dirty="0"/>
              <a:t>gezegenden daha küçük boyuttadır fakat diğer gezegenlerden büyük olabilir. Örneğin </a:t>
            </a:r>
            <a:r>
              <a:rPr lang="tr-TR" sz="2400" dirty="0" smtClean="0"/>
              <a:t>Jüpiter’in uydularından </a:t>
            </a:r>
            <a:r>
              <a:rPr lang="tr-TR" sz="2400" dirty="0"/>
              <a:t>biri olan Ganimet, Merkür gezegeninden daha büyüktür. Dünya’nın uydusu Ay, </a:t>
            </a:r>
            <a:r>
              <a:rPr lang="tr-TR" sz="2400" dirty="0" smtClean="0"/>
              <a:t>gökyüzünde rahatlıkla </a:t>
            </a:r>
            <a:r>
              <a:rPr lang="tr-TR" sz="2400" dirty="0"/>
              <a:t>görülmektedir. Mars, Jüpiter, Satürn, Uranüs ve Neptün uydusu olan diğer </a:t>
            </a:r>
            <a:r>
              <a:rPr lang="tr-TR" sz="2400" dirty="0" smtClean="0"/>
              <a:t>gezegenlerdir. Merkür </a:t>
            </a:r>
            <a:r>
              <a:rPr lang="tr-TR" sz="2400" dirty="0"/>
              <a:t>ve Venüs gezegenlerinin ise uyduları yoktur</a:t>
            </a:r>
            <a:r>
              <a:rPr lang="tr-TR" sz="2400" dirty="0" smtClean="0"/>
              <a:t>..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225648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400"/>
          </a:xfrm>
        </p:spPr>
        <p:txBody>
          <a:bodyPr/>
          <a:lstStyle/>
          <a:p>
            <a:pPr algn="ctr"/>
            <a:r>
              <a:rPr lang="tr-TR" dirty="0" smtClean="0"/>
              <a:t>GÜNEŞ SİSTEMİ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0" y="1558344"/>
            <a:ext cx="1219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U</a:t>
            </a:r>
            <a:r>
              <a:rPr lang="tr-TR" sz="2800" dirty="0"/>
              <a:t>ydu sayıları bilim insanlarının yaptığı araştırmalar sonucunda değişebilmektedir. Örneğin;</a:t>
            </a:r>
          </a:p>
          <a:p>
            <a:r>
              <a:rPr lang="tr-TR" sz="2800" dirty="0"/>
              <a:t>Neptün gezegeninin 13 uydusu olduğu bilinirken 2013 yılında 14 uydusu olduğu </a:t>
            </a:r>
            <a:r>
              <a:rPr lang="tr-TR" sz="2800" dirty="0" smtClean="0"/>
              <a:t>tespit edilmiştir</a:t>
            </a:r>
          </a:p>
          <a:p>
            <a:r>
              <a:rPr lang="tr-TR" sz="2800" b="1" dirty="0"/>
              <a:t>G</a:t>
            </a:r>
            <a:r>
              <a:rPr lang="tr-TR" sz="2800" dirty="0"/>
              <a:t>ezegenler, Güneş’in çevresindeki belirli yörüngelerde dolanır. Bu nedenle de </a:t>
            </a:r>
            <a:r>
              <a:rPr lang="tr-TR" sz="2800" dirty="0" smtClean="0"/>
              <a:t>gezegenlerin gökyüzündeki </a:t>
            </a:r>
            <a:r>
              <a:rPr lang="tr-TR" sz="2800" dirty="0"/>
              <a:t>konumları sürekli değişir ve bazı dönemlerde onları göremeyiz. </a:t>
            </a:r>
            <a:r>
              <a:rPr lang="tr-TR" sz="2800" dirty="0" err="1" smtClean="0"/>
              <a:t>Gezegenler,Güneş’ten</a:t>
            </a:r>
            <a:r>
              <a:rPr lang="tr-TR" sz="2800" dirty="0" smtClean="0"/>
              <a:t> </a:t>
            </a:r>
            <a:r>
              <a:rPr lang="tr-TR" sz="2800" dirty="0"/>
              <a:t>aldıkları ışığı yansıttıkları için parlak görünürler. Merkür, Venüs, Mars, Jüpiter </a:t>
            </a:r>
            <a:r>
              <a:rPr lang="tr-TR" sz="2800" dirty="0" smtClean="0"/>
              <a:t>ve Satürn’ü </a:t>
            </a:r>
            <a:r>
              <a:rPr lang="tr-TR" sz="2800" dirty="0"/>
              <a:t>çıplak gözle gözlemleyebiliriz. Bir teleskopla baktığımızda Jüpiter’in dört </a:t>
            </a:r>
            <a:r>
              <a:rPr lang="tr-TR" sz="2800" dirty="0" smtClean="0"/>
              <a:t>uydusunu görebilir </a:t>
            </a:r>
            <a:r>
              <a:rPr lang="tr-TR" sz="2800" dirty="0"/>
              <a:t>hatta Uranüs’ü ve Neptün’ü de minik mavi noktacıklar olarak seçebiliriz.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4184226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400"/>
          </a:xfrm>
        </p:spPr>
        <p:txBody>
          <a:bodyPr/>
          <a:lstStyle/>
          <a:p>
            <a:pPr algn="ctr"/>
            <a:r>
              <a:rPr lang="tr-TR" dirty="0" smtClean="0"/>
              <a:t>GÜNEŞ SİSTEMİ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11" y="3729421"/>
            <a:ext cx="12221011" cy="3128579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-1" y="1468192"/>
            <a:ext cx="79462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rgbClr val="FFFF00"/>
                </a:solidFill>
              </a:rPr>
              <a:t>GEZEGENLERİN BÜYÜKLÜKLERİ</a:t>
            </a:r>
          </a:p>
          <a:p>
            <a:endParaRPr lang="tr-TR" sz="3200" dirty="0">
              <a:solidFill>
                <a:srgbClr val="FFFF00"/>
              </a:solidFill>
            </a:endParaRPr>
          </a:p>
          <a:p>
            <a:r>
              <a:rPr lang="tr-TR" sz="3200" dirty="0" smtClean="0">
                <a:solidFill>
                  <a:srgbClr val="FFFF00"/>
                </a:solidFill>
              </a:rPr>
              <a:t>Gezegenlerin büyükten küçüğe sıralaması</a:t>
            </a:r>
            <a:endParaRPr lang="tr-TR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552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400"/>
          </a:xfrm>
        </p:spPr>
        <p:txBody>
          <a:bodyPr/>
          <a:lstStyle/>
          <a:p>
            <a:pPr algn="ctr"/>
            <a:r>
              <a:rPr lang="tr-TR" dirty="0" smtClean="0"/>
              <a:t>GÜNEŞ SİSTEMİ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5468"/>
            <a:ext cx="7049646" cy="4882532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7186411" y="1687132"/>
            <a:ext cx="500558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Güneş sisteminin beş milyar yıl önceki oluşumu sırasında ortaya çıkan, aşınmış kaya ve metal parçalarına</a:t>
            </a:r>
          </a:p>
          <a:p>
            <a:r>
              <a:rPr lang="tr-TR" sz="2400" b="1" dirty="0"/>
              <a:t>asteroit </a:t>
            </a:r>
            <a:r>
              <a:rPr lang="tr-TR" sz="2400" dirty="0"/>
              <a:t>denir. Küçük gök cisimleri grubu olarak da bilinen asteroitler Güneş’in çevresinde, Jüpiter</a:t>
            </a:r>
          </a:p>
          <a:p>
            <a:r>
              <a:rPr lang="tr-TR" sz="2400" dirty="0"/>
              <a:t>ve Mars'ın yörüngeleri arasında dolanmaktadır. Fakat Güneş sisteminde farklı konumlarda da dolanabilirler.</a:t>
            </a:r>
          </a:p>
          <a:p>
            <a:r>
              <a:rPr lang="tr-TR" sz="2400" dirty="0"/>
              <a:t>Örneğin bazı asteroitler, Güneş çevresinde Dünya’ya yakın bir yörüngede dolanırlar.</a:t>
            </a:r>
            <a:endParaRPr lang="tr-TR" sz="2400" dirty="0"/>
          </a:p>
        </p:txBody>
      </p:sp>
      <p:sp>
        <p:nvSpPr>
          <p:cNvPr id="7" name="Metin kutusu 6"/>
          <p:cNvSpPr txBox="1"/>
          <p:nvPr/>
        </p:nvSpPr>
        <p:spPr>
          <a:xfrm>
            <a:off x="0" y="746975"/>
            <a:ext cx="5537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FFFF00"/>
                </a:solidFill>
              </a:rPr>
              <a:t>ASTEORİT</a:t>
            </a:r>
            <a:endParaRPr lang="tr-TR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7149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400"/>
          </a:xfrm>
        </p:spPr>
        <p:txBody>
          <a:bodyPr/>
          <a:lstStyle/>
          <a:p>
            <a:pPr algn="ctr"/>
            <a:r>
              <a:rPr lang="tr-TR" dirty="0" smtClean="0"/>
              <a:t>GÜNEŞ SİSTEMİ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0" y="746975"/>
            <a:ext cx="5537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FFFF00"/>
                </a:solidFill>
              </a:rPr>
              <a:t>GÖK TAŞI</a:t>
            </a:r>
            <a:endParaRPr lang="tr-TR" sz="2800" dirty="0">
              <a:solidFill>
                <a:srgbClr val="FFFF00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4200"/>
            <a:ext cx="6183586" cy="3462808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6183586" y="746975"/>
            <a:ext cx="603524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/>
              <a:t>Atmosferden geçerken yanarak tükenmeyip yeryüzüne kaya olarak düşen meteor parçalarına </a:t>
            </a:r>
            <a:r>
              <a:rPr lang="tr-TR" sz="3200" b="1" dirty="0"/>
              <a:t>gök</a:t>
            </a:r>
          </a:p>
          <a:p>
            <a:r>
              <a:rPr lang="tr-TR" sz="3200" b="1" dirty="0"/>
              <a:t>taşı </a:t>
            </a:r>
            <a:r>
              <a:rPr lang="tr-TR" sz="3200" dirty="0"/>
              <a:t>denir. Gök taşının yeryüzüne ulaştıktan sonra oluşturduğu çukura </a:t>
            </a:r>
            <a:r>
              <a:rPr lang="tr-TR" sz="3200" b="1" dirty="0"/>
              <a:t>göktaşı çukuru </a:t>
            </a:r>
            <a:r>
              <a:rPr lang="tr-TR" sz="3200" dirty="0"/>
              <a:t>denir. Geçmişte </a:t>
            </a:r>
            <a:r>
              <a:rPr lang="tr-TR" sz="3200" dirty="0" smtClean="0"/>
              <a:t>bazı büyük </a:t>
            </a:r>
            <a:r>
              <a:rPr lang="tr-TR" sz="3200" dirty="0"/>
              <a:t>gök taşları Dünya’ya çarpmıştır. Ülkemizde Ağrı-</a:t>
            </a:r>
            <a:r>
              <a:rPr lang="tr-TR" sz="3200" dirty="0" err="1"/>
              <a:t>Doğubeyazıt'ta</a:t>
            </a:r>
            <a:r>
              <a:rPr lang="tr-TR" sz="3200" dirty="0"/>
              <a:t> 35 metre genişliğinde, 60 metre derinliğinde</a:t>
            </a:r>
          </a:p>
          <a:p>
            <a:r>
              <a:rPr lang="tr-TR" sz="3200" dirty="0"/>
              <a:t>bir gök taşı çukuru bulunur.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6533790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400"/>
          </a:xfrm>
        </p:spPr>
        <p:txBody>
          <a:bodyPr/>
          <a:lstStyle/>
          <a:p>
            <a:pPr algn="ctr"/>
            <a:r>
              <a:rPr lang="tr-TR" dirty="0" smtClean="0"/>
              <a:t>GÜNEŞ SİSTEMİ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0" y="746975"/>
            <a:ext cx="5537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FFFF00"/>
                </a:solidFill>
              </a:rPr>
              <a:t>METEOR</a:t>
            </a:r>
            <a:endParaRPr lang="tr-TR" sz="2800" dirty="0">
              <a:solidFill>
                <a:srgbClr val="FFFF0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1375"/>
            <a:ext cx="6053070" cy="4219575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6207617" y="1532586"/>
            <a:ext cx="598438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Asteroitlerin parçalanması sonucu oluşan küçük parçaların bazıları, Dünya yüzeyine </a:t>
            </a:r>
            <a:r>
              <a:rPr lang="tr-TR" sz="2800" dirty="0" smtClean="0"/>
              <a:t>çarpmadan atmosferde </a:t>
            </a:r>
            <a:r>
              <a:rPr lang="tr-TR" sz="2800" dirty="0"/>
              <a:t>buharlaşır. Bu gök cisimlerine </a:t>
            </a:r>
            <a:r>
              <a:rPr lang="tr-TR" sz="2800" b="1" dirty="0">
                <a:solidFill>
                  <a:srgbClr val="FFFF00"/>
                </a:solidFill>
              </a:rPr>
              <a:t>meteor </a:t>
            </a:r>
            <a:r>
              <a:rPr lang="tr-TR" sz="2800" dirty="0"/>
              <a:t>denir. Meteorlar, gökyüzünde ışık demeti oluşturur. </a:t>
            </a:r>
            <a:r>
              <a:rPr lang="tr-TR" sz="2800" dirty="0" smtClean="0"/>
              <a:t>Görünüşü sebebiyle </a:t>
            </a:r>
            <a:r>
              <a:rPr lang="tr-TR" sz="2800" dirty="0"/>
              <a:t>meteorlara halk dilinde </a:t>
            </a:r>
            <a:r>
              <a:rPr lang="tr-TR" sz="2800" b="1" dirty="0">
                <a:solidFill>
                  <a:srgbClr val="FFFF00"/>
                </a:solidFill>
              </a:rPr>
              <a:t>kayan yıldız </a:t>
            </a:r>
            <a:r>
              <a:rPr lang="tr-TR" sz="2800" dirty="0"/>
              <a:t>da denir. Asteroit ve meteorlar, kaya parçalarıdır.</a:t>
            </a:r>
          </a:p>
          <a:p>
            <a:r>
              <a:rPr lang="tr-TR" sz="2800" dirty="0"/>
              <a:t>Aralarındaki fark Dünya yüzeyine yakınlığı ile ilgilidir.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4721854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0" y="30909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dirty="0" smtClean="0"/>
              <a:t>ÜNİTE I</a:t>
            </a:r>
            <a:endParaRPr lang="tr-TR" sz="9600" dirty="0"/>
          </a:p>
        </p:txBody>
      </p:sp>
      <p:sp>
        <p:nvSpPr>
          <p:cNvPr id="5" name="Metin kutusu 4"/>
          <p:cNvSpPr txBox="1"/>
          <p:nvPr/>
        </p:nvSpPr>
        <p:spPr>
          <a:xfrm>
            <a:off x="0" y="2021983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dirty="0" smtClean="0"/>
              <a:t>GÜNEŞ SİSTEMİ VE TUTULMALAR</a:t>
            </a:r>
            <a:endParaRPr lang="tr-TR" sz="72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283335" y="4533363"/>
            <a:ext cx="11668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tr-TR" sz="3200" dirty="0" smtClean="0">
                <a:solidFill>
                  <a:srgbClr val="FFFF00"/>
                </a:solidFill>
              </a:rPr>
              <a:t>GÜNEŞ VE AY TUTULMASI (II.BÖLÜM)</a:t>
            </a:r>
            <a:endParaRPr lang="tr-TR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9084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94668"/>
            <a:ext cx="10515600" cy="871247"/>
          </a:xfrm>
        </p:spPr>
        <p:txBody>
          <a:bodyPr/>
          <a:lstStyle/>
          <a:p>
            <a:r>
              <a:rPr lang="tr-TR" dirty="0"/>
              <a:t>K</a:t>
            </a:r>
            <a:r>
              <a:rPr lang="tr-TR" dirty="0" smtClean="0"/>
              <a:t>azanımlar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0" y="3116688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/>
              <a:t>F.6.1.2.1.Güneş tutulmasının nasıl oluştuğunu tahmin eder</a:t>
            </a:r>
            <a:r>
              <a:rPr lang="tr-TR" sz="3200" dirty="0" smtClean="0"/>
              <a:t>.</a:t>
            </a:r>
          </a:p>
          <a:p>
            <a:r>
              <a:rPr lang="tr-TR" sz="3200" dirty="0"/>
              <a:t>F.6.1.2.2. Ay tutulmasının nasıl oluştuğunu tahmin eder.</a:t>
            </a:r>
          </a:p>
          <a:p>
            <a:r>
              <a:rPr lang="tr-TR" sz="3200" dirty="0"/>
              <a:t>F.6.1.2.3. Güneş ve Ay tutulmasını temsil eden bir model oluşturur.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8934660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89716" y="0"/>
            <a:ext cx="10515600" cy="914400"/>
          </a:xfrm>
        </p:spPr>
        <p:txBody>
          <a:bodyPr/>
          <a:lstStyle/>
          <a:p>
            <a:pPr algn="ctr"/>
            <a:r>
              <a:rPr lang="tr-TR" dirty="0" smtClean="0"/>
              <a:t>GÜNEŞ VE AY TUTULMASI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1033"/>
            <a:ext cx="4353059" cy="4263074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481848" y="1993789"/>
            <a:ext cx="77101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Dünya üzerindeki gözlemciye göre Güneş tutulması sırasında Güneş ışınlarının önünde Ay vardır.</a:t>
            </a:r>
          </a:p>
          <a:p>
            <a:r>
              <a:rPr lang="tr-TR" sz="2800" dirty="0"/>
              <a:t>Böylece Ay'ın gölgesi Dünya üzerine düşer. Güneş tutulması boyunca Ay’ın gölgesinin düştüğü </a:t>
            </a:r>
            <a:r>
              <a:rPr lang="tr-TR" sz="2800" dirty="0" smtClean="0"/>
              <a:t>bölgelerde Güneş </a:t>
            </a:r>
            <a:r>
              <a:rPr lang="tr-TR" sz="2800" dirty="0"/>
              <a:t>görülmemektedir</a:t>
            </a:r>
            <a:r>
              <a:rPr lang="tr-TR" sz="2800" dirty="0" smtClean="0"/>
              <a:t>.</a:t>
            </a:r>
          </a:p>
          <a:p>
            <a:r>
              <a:rPr lang="tr-TR" sz="2800" dirty="0"/>
              <a:t>Ay, Güneş’in tam önüne geçip Güneş ışığının bir kısmının Dünya'ya ulaşmasını engelliyor. Ay, çok</a:t>
            </a:r>
          </a:p>
          <a:p>
            <a:r>
              <a:rPr lang="tr-TR" sz="2800" dirty="0"/>
              <a:t>daha küçük olmasına rağmen bize çok daha yakın olduğundan Güneş’i tam olarak örtebilir.</a:t>
            </a:r>
            <a:endParaRPr lang="tr-TR" sz="2800" dirty="0"/>
          </a:p>
        </p:txBody>
      </p:sp>
      <p:sp>
        <p:nvSpPr>
          <p:cNvPr id="7" name="Metin kutusu 6"/>
          <p:cNvSpPr txBox="1"/>
          <p:nvPr/>
        </p:nvSpPr>
        <p:spPr>
          <a:xfrm>
            <a:off x="0" y="746975"/>
            <a:ext cx="5537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FFFF00"/>
                </a:solidFill>
              </a:rPr>
              <a:t>GÜNEŞ TUTULMASI</a:t>
            </a:r>
            <a:endParaRPr lang="tr-TR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7170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89716" y="0"/>
            <a:ext cx="10515600" cy="914400"/>
          </a:xfrm>
        </p:spPr>
        <p:txBody>
          <a:bodyPr/>
          <a:lstStyle/>
          <a:p>
            <a:pPr algn="ctr"/>
            <a:r>
              <a:rPr lang="tr-TR" dirty="0" smtClean="0"/>
              <a:t>GÜNEŞ VE AY TUTULMASI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0" y="746975"/>
            <a:ext cx="5537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FFFF00"/>
                </a:solidFill>
              </a:rPr>
              <a:t>GÜNEŞ TUTULMASI</a:t>
            </a:r>
            <a:endParaRPr lang="tr-TR" sz="2800" dirty="0">
              <a:solidFill>
                <a:srgbClr val="FFFF0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5198"/>
            <a:ext cx="6000750" cy="3371850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6000750" y="1855964"/>
            <a:ext cx="61912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Güneş tutulması, Ay'ın gölgesinin </a:t>
            </a:r>
            <a:r>
              <a:rPr lang="tr-TR" sz="2800" dirty="0" smtClean="0"/>
              <a:t>Dünya'ya düştüğü </a:t>
            </a:r>
            <a:r>
              <a:rPr lang="tr-TR" sz="2800" dirty="0"/>
              <a:t>bölgelerde gözlenebilir. Güneş tutulması sırasında</a:t>
            </a:r>
          </a:p>
          <a:p>
            <a:r>
              <a:rPr lang="es-ES" sz="2800" dirty="0"/>
              <a:t>Ay, </a:t>
            </a:r>
            <a:r>
              <a:rPr lang="es-ES" sz="2800" b="1" dirty="0"/>
              <a:t>yeni ay </a:t>
            </a:r>
            <a:r>
              <a:rPr lang="es-ES" sz="2800" dirty="0"/>
              <a:t>evresindedir. Ancak her yeni ay </a:t>
            </a:r>
            <a:r>
              <a:rPr lang="es-ES" sz="2800" dirty="0" smtClean="0"/>
              <a:t>evresinde</a:t>
            </a:r>
            <a:r>
              <a:rPr lang="tr-TR" sz="2800" dirty="0" smtClean="0"/>
              <a:t> Güneş </a:t>
            </a:r>
            <a:r>
              <a:rPr lang="tr-TR" sz="2800" dirty="0"/>
              <a:t>tutulması gerçekleşmez</a:t>
            </a:r>
            <a:r>
              <a:rPr lang="tr-TR" sz="2800" dirty="0" smtClean="0"/>
              <a:t>.</a:t>
            </a:r>
          </a:p>
          <a:p>
            <a:r>
              <a:rPr lang="tr-TR" sz="2800" dirty="0"/>
              <a:t>Dünya, Güneş sisteminde tam bir Güneş </a:t>
            </a:r>
            <a:r>
              <a:rPr lang="tr-TR" sz="2800" dirty="0" smtClean="0"/>
              <a:t>tutulmasının gözlenebileceği </a:t>
            </a:r>
            <a:r>
              <a:rPr lang="tr-TR" sz="2800" dirty="0"/>
              <a:t>tek gezegendir.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86992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400"/>
          </a:xfrm>
        </p:spPr>
        <p:txBody>
          <a:bodyPr/>
          <a:lstStyle/>
          <a:p>
            <a:r>
              <a:rPr lang="tr-TR" dirty="0" smtClean="0"/>
              <a:t>GÜNEŞ SİSTEMİ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838200" y="2228045"/>
            <a:ext cx="87833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4000" dirty="0" smtClean="0"/>
              <a:t>GÜNEŞ SİSTEMİ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4000" dirty="0" smtClean="0"/>
              <a:t>GEZEGENLERİN TEMEL ÖZELLİKLERİ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4000" dirty="0" smtClean="0"/>
              <a:t>GEZEGENLERİN UYDULARI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4000" dirty="0" smtClean="0"/>
              <a:t>ASTEORİT,METEOR.GÖKTAŞI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11512856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89716" y="0"/>
            <a:ext cx="10515600" cy="914400"/>
          </a:xfrm>
        </p:spPr>
        <p:txBody>
          <a:bodyPr/>
          <a:lstStyle/>
          <a:p>
            <a:pPr algn="ctr"/>
            <a:r>
              <a:rPr lang="tr-TR" dirty="0" smtClean="0"/>
              <a:t>GÜNEŞ VE AY TUTULMASI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0" y="746975"/>
            <a:ext cx="5537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FFFF00"/>
                </a:solidFill>
              </a:rPr>
              <a:t>AY TUTULMASI</a:t>
            </a:r>
            <a:endParaRPr lang="tr-TR" sz="2800" dirty="0">
              <a:solidFill>
                <a:srgbClr val="FFFF0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9410"/>
            <a:ext cx="7611414" cy="3882444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7611414" y="1270195"/>
            <a:ext cx="45805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Dünya, Güneş ile Ay arasına girdiği </a:t>
            </a:r>
            <a:r>
              <a:rPr lang="tr-TR" sz="2800" dirty="0" smtClean="0"/>
              <a:t>zaman Dünya'nın </a:t>
            </a:r>
            <a:r>
              <a:rPr lang="tr-TR" sz="2800" dirty="0"/>
              <a:t>gölgesi Ay' </a:t>
            </a:r>
            <a:r>
              <a:rPr lang="tr-TR" sz="2800" dirty="0" err="1"/>
              <a:t>ın</a:t>
            </a:r>
            <a:r>
              <a:rPr lang="tr-TR" sz="2800" dirty="0"/>
              <a:t> üzerine düşer. Bu durumda </a:t>
            </a:r>
            <a:r>
              <a:rPr lang="tr-TR" sz="2800" dirty="0" smtClean="0"/>
              <a:t>Ay tutulması </a:t>
            </a:r>
            <a:r>
              <a:rPr lang="tr-TR" sz="2800" dirty="0"/>
              <a:t>olayı yaşanır. Ay tutulması sırasında Ay </a:t>
            </a:r>
            <a:r>
              <a:rPr lang="tr-TR" sz="2800" b="1" dirty="0"/>
              <a:t>dolunay</a:t>
            </a:r>
          </a:p>
          <a:p>
            <a:r>
              <a:rPr lang="tr-TR" sz="2800" dirty="0"/>
              <a:t>evresindedir. Ay tutulması sırasında Ay Dünya'dan</a:t>
            </a:r>
          </a:p>
          <a:p>
            <a:r>
              <a:rPr lang="tr-TR" sz="2800" dirty="0"/>
              <a:t>gözlenemez.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5006505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0" y="746975"/>
            <a:ext cx="5537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FFFF00"/>
                </a:solidFill>
              </a:rPr>
              <a:t>AY TUTULMASI</a:t>
            </a:r>
            <a:endParaRPr lang="tr-TR" sz="2800" dirty="0">
              <a:solidFill>
                <a:srgbClr val="FFFF00"/>
              </a:solidFill>
            </a:endParaRPr>
          </a:p>
        </p:txBody>
      </p:sp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889716" y="0"/>
            <a:ext cx="10515600" cy="914400"/>
          </a:xfrm>
        </p:spPr>
        <p:txBody>
          <a:bodyPr/>
          <a:lstStyle/>
          <a:p>
            <a:pPr algn="ctr"/>
            <a:r>
              <a:rPr lang="tr-TR" dirty="0" smtClean="0"/>
              <a:t>GÜNEŞ VE AY TUTULMASI</a:t>
            </a: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7169"/>
            <a:ext cx="7002264" cy="4100295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7002264" y="1620492"/>
            <a:ext cx="51897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Ay tutulması gerçekleştiğinde Dünya'nın </a:t>
            </a:r>
            <a:r>
              <a:rPr lang="tr-TR" sz="2400" dirty="0" smtClean="0"/>
              <a:t>karanlık bölgesinde </a:t>
            </a:r>
            <a:r>
              <a:rPr lang="tr-TR" sz="2400" dirty="0"/>
              <a:t>bulunuyorsanız Ay tutulmasını gözleyebilirsiniz</a:t>
            </a:r>
            <a:r>
              <a:rPr lang="tr-TR" sz="2400" dirty="0" smtClean="0"/>
              <a:t>.</a:t>
            </a:r>
          </a:p>
          <a:p>
            <a:r>
              <a:rPr lang="tr-TR" sz="2400" dirty="0"/>
              <a:t>Ay, Dünya'nın çevresinde sürekli dolanma hareketi yaptığı halde her ay, Ay tutulması </a:t>
            </a:r>
            <a:r>
              <a:rPr lang="tr-TR" sz="2400" dirty="0" err="1" smtClean="0"/>
              <a:t>gözlenmez.Çünkü</a:t>
            </a:r>
            <a:r>
              <a:rPr lang="tr-TR" sz="2400" dirty="0" smtClean="0"/>
              <a:t> </a:t>
            </a:r>
            <a:r>
              <a:rPr lang="tr-TR" sz="2400" dirty="0"/>
              <a:t>Ay her zaman Dünya'nın gölgesinde kalmaz. Ay'ın Dünya çevresindeki yörüngesi, Dünya'nın </a:t>
            </a:r>
            <a:r>
              <a:rPr lang="tr-TR" sz="2400" dirty="0" smtClean="0"/>
              <a:t>Güneş çevresindeki </a:t>
            </a:r>
            <a:r>
              <a:rPr lang="tr-TR" sz="2400" dirty="0"/>
              <a:t>yörüngesine göre eğiktir. Ay, Dünya'nın arkasında olabilir fakat hala Güneş'ten ışık </a:t>
            </a:r>
            <a:r>
              <a:rPr lang="tr-TR" sz="2400" dirty="0" smtClean="0"/>
              <a:t>almaya devam </a:t>
            </a:r>
            <a:r>
              <a:rPr lang="tr-TR" sz="2400" dirty="0"/>
              <a:t>eder.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5082529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89716" y="0"/>
            <a:ext cx="10515600" cy="914400"/>
          </a:xfrm>
        </p:spPr>
        <p:txBody>
          <a:bodyPr/>
          <a:lstStyle/>
          <a:p>
            <a:pPr algn="ctr"/>
            <a:r>
              <a:rPr lang="tr-TR" dirty="0" smtClean="0"/>
              <a:t>GÜNEŞ VE AY TUTULMASI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0" y="746975"/>
            <a:ext cx="7469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FFFF00"/>
                </a:solidFill>
              </a:rPr>
              <a:t>GÜNEŞ VE AY TUTULMASINI KARŞILAŞTIRALIM</a:t>
            </a:r>
            <a:endParaRPr lang="tr-TR" sz="2800" dirty="0">
              <a:solidFill>
                <a:srgbClr val="FFFF0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09444"/>
            <a:ext cx="12312203" cy="535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0151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0" y="940158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rgbClr val="FFC000"/>
                </a:solidFill>
              </a:rPr>
              <a:t>BU SLAYT MİLLİ EĞİTİM BAKANLIĞI 7.SINIF DERS KİTABINDAN YARARLANILARAK HAZIRLANMIŞTIR.</a:t>
            </a:r>
            <a:endParaRPr lang="tr-TR" sz="2800" dirty="0">
              <a:solidFill>
                <a:srgbClr val="FFC0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67425" y="2446986"/>
            <a:ext cx="118099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FF00"/>
                </a:solidFill>
              </a:rPr>
              <a:t>SLAYTTAKİ RESİMLER İNTERNET ORTAMINDAN ALINMIŞ OLUP SLAYT SADECE OKULLARDA EĞİTİM AMAÇLI KULLANILACAKTIR.SLAYTI İNDİRENLER FARKLI AMAÇLARLA KULLANACAK OLURLARSA YASAL SORUMLULUK TAMAMEN KENDİLERİNE AİTTİR.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0" y="4610637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SERPİL ÇIRAKOĞLU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294338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400"/>
          </a:xfrm>
        </p:spPr>
        <p:txBody>
          <a:bodyPr/>
          <a:lstStyle/>
          <a:p>
            <a:pPr algn="ctr"/>
            <a:r>
              <a:rPr lang="tr-TR" dirty="0" smtClean="0"/>
              <a:t>GÜNEŞ SİSTEMİ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785" y="2206970"/>
            <a:ext cx="7434215" cy="4651030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1" y="1596980"/>
            <a:ext cx="468791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Bir yıldız olan Güneş ile onun etrafında dolanan gezegenler, gezegenlerin uyduları, kuyruklu yıldızlar ve diğer gök cisimlerinden oluşan topluluğa </a:t>
            </a:r>
            <a:r>
              <a:rPr lang="tr-TR" sz="2400" b="1" dirty="0">
                <a:solidFill>
                  <a:srgbClr val="FFFF00"/>
                </a:solidFill>
              </a:rPr>
              <a:t>Güneş sistemi </a:t>
            </a:r>
            <a:r>
              <a:rPr lang="tr-TR" sz="2400" dirty="0"/>
              <a:t>denir.</a:t>
            </a:r>
          </a:p>
          <a:p>
            <a:r>
              <a:rPr lang="tr-TR" sz="2400" dirty="0"/>
              <a:t>Hem kendi etrafında dönen hem de bağlı olduğu yıldızın çevresinde dolanan belirli büyüklükteki gök cisimlerine </a:t>
            </a:r>
            <a:r>
              <a:rPr lang="tr-TR" sz="2400" b="1" dirty="0">
                <a:solidFill>
                  <a:srgbClr val="FFFF00"/>
                </a:solidFill>
              </a:rPr>
              <a:t>gezegen</a:t>
            </a:r>
            <a:r>
              <a:rPr lang="tr-TR" sz="2400" b="1" dirty="0"/>
              <a:t> </a:t>
            </a:r>
            <a:r>
              <a:rPr lang="tr-TR" sz="2400" dirty="0"/>
              <a:t>denir. Güneş sisteminde sekiz tane gezegen vardır. Bu gezegenler Güneş çevresinde belirli yörüngelerde dolanır.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903672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400"/>
          </a:xfrm>
        </p:spPr>
        <p:txBody>
          <a:bodyPr/>
          <a:lstStyle/>
          <a:p>
            <a:pPr algn="ctr"/>
            <a:r>
              <a:rPr lang="tr-TR" dirty="0" smtClean="0"/>
              <a:t>GÜNEŞ SİSTEMİ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0" y="914401"/>
            <a:ext cx="1219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Gezegenler</a:t>
            </a:r>
            <a:r>
              <a:rPr lang="tr-TR" sz="2400" dirty="0"/>
              <a:t>; Güneş'e farklı uzaklıkta, elips şeklindeki yörüngelerinde aynı yönde dolanırken </a:t>
            </a:r>
            <a:r>
              <a:rPr lang="tr-TR" sz="2400" dirty="0" smtClean="0"/>
              <a:t>kendi eksenleri </a:t>
            </a:r>
            <a:r>
              <a:rPr lang="tr-TR" sz="2400" dirty="0"/>
              <a:t>etrafında da dönme hareketi yapar</a:t>
            </a:r>
            <a:r>
              <a:rPr lang="tr-TR" sz="2400" dirty="0" smtClean="0"/>
              <a:t>.</a:t>
            </a:r>
          </a:p>
          <a:p>
            <a:endParaRPr lang="tr-TR" sz="2400" dirty="0"/>
          </a:p>
          <a:p>
            <a:r>
              <a:rPr lang="tr-TR" sz="2400" dirty="0"/>
              <a:t>Güneş sisteminde bulunan gezegenler, Güneş’e yakından uzağa doğru: Merkür, Venüs, Dünya,</a:t>
            </a:r>
          </a:p>
          <a:p>
            <a:r>
              <a:rPr lang="tr-TR" sz="2400" dirty="0"/>
              <a:t>Mars, Jüpiter, Satürn, Uranüs ve Neptün şeklinde sıralanır. Gezegenler, kendi eksenleri etrafında </a:t>
            </a:r>
            <a:r>
              <a:rPr lang="tr-TR" sz="2400" dirty="0" err="1" smtClean="0"/>
              <a:t>dönme;Güneş</a:t>
            </a:r>
            <a:r>
              <a:rPr lang="tr-TR" sz="2400" dirty="0" smtClean="0"/>
              <a:t> </a:t>
            </a:r>
            <a:r>
              <a:rPr lang="tr-TR" sz="2400" dirty="0"/>
              <a:t>etrafında dolanma hareketi yapar. Venüs ve Uranüs gezegenleri hariç diğer gezegenlerin kendi </a:t>
            </a:r>
            <a:r>
              <a:rPr lang="tr-TR" sz="2400" dirty="0" smtClean="0"/>
              <a:t>ekseni etrafındaki </a:t>
            </a:r>
            <a:r>
              <a:rPr lang="tr-TR" sz="2400" dirty="0"/>
              <a:t>dönüşü, saatin dönme yönüne terstir.</a:t>
            </a:r>
            <a:endParaRPr lang="tr-TR" sz="2400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564" y="3592057"/>
            <a:ext cx="7919307" cy="326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50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400"/>
          </a:xfrm>
        </p:spPr>
        <p:txBody>
          <a:bodyPr/>
          <a:lstStyle/>
          <a:p>
            <a:pPr algn="ctr"/>
            <a:r>
              <a:rPr lang="tr-TR" dirty="0" smtClean="0"/>
              <a:t>GÜNEŞ SİSTEMİ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0" y="1596980"/>
            <a:ext cx="1219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/>
              <a:t>Gezegenler iki gruba ayrılır:</a:t>
            </a:r>
          </a:p>
          <a:p>
            <a:r>
              <a:rPr lang="tr-TR" sz="3200" b="1" dirty="0">
                <a:solidFill>
                  <a:srgbClr val="FFFF00"/>
                </a:solidFill>
              </a:rPr>
              <a:t>İç gezegenler</a:t>
            </a:r>
            <a:r>
              <a:rPr lang="tr-TR" sz="3200" b="1" dirty="0"/>
              <a:t>, </a:t>
            </a:r>
            <a:r>
              <a:rPr lang="tr-TR" sz="3200" dirty="0"/>
              <a:t>büyüklük ve yapı olarak birbirine benzer ve kayalık yapıdadır. Bazılarının </a:t>
            </a:r>
            <a:r>
              <a:rPr lang="tr-TR" sz="3200" dirty="0" smtClean="0"/>
              <a:t>uydusu vardır</a:t>
            </a:r>
            <a:r>
              <a:rPr lang="tr-TR" sz="3200" dirty="0"/>
              <a:t>. Hiçbirinin halkası yoktur. İç gezegenlerin en büyüğü Dünya’dır</a:t>
            </a:r>
            <a:r>
              <a:rPr lang="tr-TR" sz="3200" dirty="0" smtClean="0"/>
              <a:t>.</a:t>
            </a:r>
          </a:p>
          <a:p>
            <a:endParaRPr lang="tr-TR" sz="3200" dirty="0" smtClean="0"/>
          </a:p>
          <a:p>
            <a:r>
              <a:rPr lang="tr-TR" sz="3200" dirty="0" smtClean="0"/>
              <a:t>İç Gezegenler;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dirty="0" smtClean="0"/>
              <a:t>Merkür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dirty="0" smtClean="0"/>
              <a:t>Venüs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dirty="0" smtClean="0"/>
              <a:t>Dünya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dirty="0" smtClean="0"/>
              <a:t>Mars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736934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400"/>
          </a:xfrm>
        </p:spPr>
        <p:txBody>
          <a:bodyPr/>
          <a:lstStyle/>
          <a:p>
            <a:pPr algn="ctr"/>
            <a:r>
              <a:rPr lang="tr-TR" dirty="0" smtClean="0"/>
              <a:t>GÜNEŞ SİSTEMİ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0" y="1455313"/>
            <a:ext cx="1219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FF00"/>
                </a:solidFill>
              </a:rPr>
              <a:t>Dış gezegenler</a:t>
            </a:r>
            <a:r>
              <a:rPr lang="tr-TR" sz="3200" b="1" dirty="0"/>
              <a:t>, </a:t>
            </a:r>
            <a:r>
              <a:rPr lang="tr-TR" sz="3200" dirty="0"/>
              <a:t>büyüklük olarak birbirine benzer. Her biri, kalın bir atmosfere sahiptir. Dış </a:t>
            </a:r>
            <a:r>
              <a:rPr lang="tr-TR" sz="3200" dirty="0" err="1" smtClean="0"/>
              <a:t>gezegenler,iç</a:t>
            </a:r>
            <a:r>
              <a:rPr lang="tr-TR" sz="3200" dirty="0" smtClean="0"/>
              <a:t> </a:t>
            </a:r>
            <a:r>
              <a:rPr lang="tr-TR" sz="3200" dirty="0"/>
              <a:t>gezegenlerden çok daha büyüktür. Hepsinin halkası ve çok sayıda uydusu vardır. Dış </a:t>
            </a:r>
            <a:r>
              <a:rPr lang="tr-TR" sz="3200" dirty="0" smtClean="0"/>
              <a:t>gezegenlerin sıcaklığı</a:t>
            </a:r>
            <a:r>
              <a:rPr lang="tr-TR" sz="3200" dirty="0"/>
              <a:t>, iç gezegenlerin sıcaklığına göre daha düşüktür</a:t>
            </a:r>
            <a:r>
              <a:rPr lang="tr-TR" sz="3200" dirty="0" smtClean="0"/>
              <a:t>.</a:t>
            </a:r>
          </a:p>
          <a:p>
            <a:r>
              <a:rPr lang="tr-TR" sz="3200" dirty="0" smtClean="0"/>
              <a:t>Dış gezegenler;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dirty="0" smtClean="0"/>
              <a:t>Jüpiter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dirty="0" smtClean="0"/>
              <a:t>Satürn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dirty="0" smtClean="0"/>
              <a:t>Uranüs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dirty="0" smtClean="0"/>
              <a:t>Neptün</a:t>
            </a:r>
          </a:p>
          <a:p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865530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400"/>
          </a:xfrm>
        </p:spPr>
        <p:txBody>
          <a:bodyPr/>
          <a:lstStyle/>
          <a:p>
            <a:pPr algn="ctr"/>
            <a:r>
              <a:rPr lang="tr-TR" dirty="0" smtClean="0"/>
              <a:t>GÜNEŞ SİSTEMİ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30" y="957134"/>
            <a:ext cx="5563673" cy="590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86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400"/>
          </a:xfrm>
        </p:spPr>
        <p:txBody>
          <a:bodyPr/>
          <a:lstStyle/>
          <a:p>
            <a:pPr algn="ctr"/>
            <a:r>
              <a:rPr lang="tr-TR" dirty="0" smtClean="0"/>
              <a:t>GÜNEŞ SİSTEMİ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896" y="1551222"/>
            <a:ext cx="4980208" cy="530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206672"/>
      </p:ext>
    </p:extLst>
  </p:cSld>
  <p:clrMapOvr>
    <a:masterClrMapping/>
  </p:clrMapOvr>
</p:sld>
</file>

<file path=ppt/theme/theme1.xml><?xml version="1.0" encoding="utf-8"?>
<a:theme xmlns:a="http://schemas.openxmlformats.org/drawingml/2006/main" name="Derinlik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Derinlik</Template>
  <TotalTime>127</TotalTime>
  <Words>1577</Words>
  <Application>Microsoft Office PowerPoint</Application>
  <PresentationFormat>Geniş ekran</PresentationFormat>
  <Paragraphs>177</Paragraphs>
  <Slides>33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7" baseType="lpstr">
      <vt:lpstr>Arial</vt:lpstr>
      <vt:lpstr>Calibri</vt:lpstr>
      <vt:lpstr>Corbel</vt:lpstr>
      <vt:lpstr>Derinlik</vt:lpstr>
      <vt:lpstr>PowerPoint Sunusu</vt:lpstr>
      <vt:lpstr>Kazanımlar</vt:lpstr>
      <vt:lpstr>GÜNEŞ SİSTEMİ</vt:lpstr>
      <vt:lpstr>GÜNEŞ SİSTEMİ</vt:lpstr>
      <vt:lpstr>GÜNEŞ SİSTEMİ</vt:lpstr>
      <vt:lpstr>GÜNEŞ SİSTEMİ</vt:lpstr>
      <vt:lpstr>GÜNEŞ SİSTEMİ</vt:lpstr>
      <vt:lpstr>GÜNEŞ SİSTEMİ</vt:lpstr>
      <vt:lpstr>GÜNEŞ SİSTEMİ</vt:lpstr>
      <vt:lpstr>GÜNEŞ SİSTEMİ</vt:lpstr>
      <vt:lpstr>GÜNEŞ SİSTEMİ</vt:lpstr>
      <vt:lpstr>GÜNEŞ SİSTEMİ</vt:lpstr>
      <vt:lpstr>GÜNEŞ SİSTEMİ</vt:lpstr>
      <vt:lpstr>GÜNEŞ SİSTEMİ</vt:lpstr>
      <vt:lpstr>GÜNEŞ SİSTEMİ</vt:lpstr>
      <vt:lpstr>GÜNEŞ SİSTEMİ</vt:lpstr>
      <vt:lpstr>GÜNEŞ SİSTEMİ</vt:lpstr>
      <vt:lpstr>GÜNEŞ SİSTEMİ</vt:lpstr>
      <vt:lpstr>GÜNEŞ SİSTEMİ</vt:lpstr>
      <vt:lpstr>GÜNEŞ SİSTEMİ</vt:lpstr>
      <vt:lpstr>GÜNEŞ SİSTEMİ</vt:lpstr>
      <vt:lpstr>GÜNEŞ SİSTEMİ</vt:lpstr>
      <vt:lpstr>GÜNEŞ SİSTEMİ</vt:lpstr>
      <vt:lpstr>GÜNEŞ SİSTEMİ</vt:lpstr>
      <vt:lpstr>GÜNEŞ SİSTEMİ</vt:lpstr>
      <vt:lpstr>PowerPoint Sunusu</vt:lpstr>
      <vt:lpstr>Kazanımlar</vt:lpstr>
      <vt:lpstr>GÜNEŞ VE AY TUTULMASI</vt:lpstr>
      <vt:lpstr>GÜNEŞ VE AY TUTULMASI</vt:lpstr>
      <vt:lpstr>GÜNEŞ VE AY TUTULMASI</vt:lpstr>
      <vt:lpstr>GÜNEŞ VE AY TUTULMASI</vt:lpstr>
      <vt:lpstr>GÜNEŞ VE AY TUTULMASI</vt:lpstr>
      <vt:lpstr>PowerPoint Sunusu</vt:lpstr>
    </vt:vector>
  </TitlesOfParts>
  <Company>SilentAll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Windows Kullanıcısı</dc:creator>
  <cp:lastModifiedBy>Windows Kullanıcısı</cp:lastModifiedBy>
  <cp:revision>20</cp:revision>
  <dcterms:created xsi:type="dcterms:W3CDTF">2019-09-07T21:14:33Z</dcterms:created>
  <dcterms:modified xsi:type="dcterms:W3CDTF">2019-09-07T23:21:53Z</dcterms:modified>
</cp:coreProperties>
</file>