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32A1D-24EA-45CB-876A-5A4FA884A631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4A111-0154-4BCD-9511-BF3D8B7B36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2316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32A1D-24EA-45CB-876A-5A4FA884A631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4A111-0154-4BCD-9511-BF3D8B7B36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6142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32A1D-24EA-45CB-876A-5A4FA884A631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4A111-0154-4BCD-9511-BF3D8B7B36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9243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32A1D-24EA-45CB-876A-5A4FA884A631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4A111-0154-4BCD-9511-BF3D8B7B36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0282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32A1D-24EA-45CB-876A-5A4FA884A631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4A111-0154-4BCD-9511-BF3D8B7B36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5009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32A1D-24EA-45CB-876A-5A4FA884A631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4A111-0154-4BCD-9511-BF3D8B7B36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494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32A1D-24EA-45CB-876A-5A4FA884A631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4A111-0154-4BCD-9511-BF3D8B7B36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1026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32A1D-24EA-45CB-876A-5A4FA884A631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4A111-0154-4BCD-9511-BF3D8B7B36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6608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32A1D-24EA-45CB-876A-5A4FA884A631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4A111-0154-4BCD-9511-BF3D8B7B36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8900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32A1D-24EA-45CB-876A-5A4FA884A631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4A111-0154-4BCD-9511-BF3D8B7B36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4393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32A1D-24EA-45CB-876A-5A4FA884A631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4A111-0154-4BCD-9511-BF3D8B7B36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9198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32A1D-24EA-45CB-876A-5A4FA884A631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4A111-0154-4BCD-9511-BF3D8B7B36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7306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hp\Desktop\Ekran Alıntısı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0600" y="322263"/>
            <a:ext cx="7669213" cy="6211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62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87927" y="160194"/>
            <a:ext cx="11353799" cy="2339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b="1" dirty="0" smtClean="0">
                <a:solidFill>
                  <a:srgbClr val="F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ELEKTRİK AKIMI</a:t>
            </a:r>
            <a:endParaRPr lang="tr-TR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sz="2000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Negatif yüklerin titreşimi sonucunda oluşan enerji aktarımına </a:t>
            </a:r>
            <a:r>
              <a:rPr lang="tr-TR" sz="2000" b="1" i="1" dirty="0" smtClean="0">
                <a:solidFill>
                  <a:srgbClr val="F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elektrik akımı</a:t>
            </a:r>
            <a:r>
              <a:rPr lang="tr-TR" sz="2000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denir.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sz="2000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Devredeki akım şiddeti </a:t>
            </a:r>
            <a:r>
              <a:rPr lang="tr-TR" sz="2000" b="1" dirty="0" smtClean="0">
                <a:solidFill>
                  <a:srgbClr val="F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“I”</a:t>
            </a:r>
            <a:r>
              <a:rPr lang="tr-TR" sz="2000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harfi ile gösterilir.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sz="2000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Birimi </a:t>
            </a:r>
            <a:r>
              <a:rPr lang="tr-TR" sz="2000" b="1" i="1" dirty="0" err="1" smtClean="0">
                <a:solidFill>
                  <a:srgbClr val="F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Amper</a:t>
            </a:r>
            <a:r>
              <a:rPr lang="tr-TR" sz="2000" b="1" i="1" dirty="0" err="1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lang="tr-TR" sz="2000" dirty="0" err="1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dirBirim</a:t>
            </a:r>
            <a:r>
              <a:rPr lang="tr-TR" sz="2000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kısaca </a:t>
            </a:r>
            <a:r>
              <a:rPr lang="tr-TR" sz="2000" b="1" i="1" dirty="0" smtClean="0">
                <a:solidFill>
                  <a:srgbClr val="F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“A”</a:t>
            </a:r>
            <a:r>
              <a:rPr lang="tr-TR" sz="2000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ile gösterilir.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sz="2000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Elektrik akımı </a:t>
            </a:r>
            <a:r>
              <a:rPr lang="tr-TR" sz="2000" b="1" i="1" dirty="0" smtClean="0">
                <a:solidFill>
                  <a:srgbClr val="F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ampermetre</a:t>
            </a:r>
            <a:r>
              <a:rPr lang="tr-TR" sz="2000" b="1" i="1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ile ölçülür.</a:t>
            </a:r>
            <a:endParaRPr lang="tr-T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Resim 9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98" y="2942935"/>
            <a:ext cx="1740766" cy="241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Resim 10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7928" y="5627863"/>
            <a:ext cx="2135764" cy="71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Resim 1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5059" y="2411370"/>
            <a:ext cx="5011279" cy="3449111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3291187" y="5860481"/>
            <a:ext cx="46570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 smtClean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HelveticaT"/>
              </a:rPr>
              <a:t>Devreye seri olarak bağlanır</a:t>
            </a:r>
            <a:endParaRPr lang="tr-TR" sz="2400" b="1" dirty="0">
              <a:latin typeface="Bookman Old Style" panose="02050604050505020204" pitchFamily="18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8339774" y="1662893"/>
            <a:ext cx="359808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z="2400" dirty="0" smtClean="0">
                <a:effectLst/>
                <a:latin typeface="Calibri" panose="020F0502020204030204" pitchFamily="34" charset="0"/>
                <a:cs typeface="HelveticaT"/>
              </a:rPr>
              <a:t>Ampermetre devreye paralel olarak bağlanırsa devredeki akımı ölçemez.</a:t>
            </a:r>
          </a:p>
          <a:p>
            <a:pPr lvl="0">
              <a:spcAft>
                <a:spcPts val="0"/>
              </a:spcAft>
            </a:pPr>
            <a:r>
              <a:rPr lang="tr-TR" sz="2400" dirty="0" smtClean="0">
                <a:effectLst/>
                <a:latin typeface="Calibri" panose="020F0502020204030204" pitchFamily="34" charset="0"/>
                <a:cs typeface="HelveticaT"/>
              </a:rPr>
              <a:t> 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z="2400" dirty="0" smtClean="0">
                <a:effectLst/>
                <a:latin typeface="Calibri" panose="020F0502020204030204" pitchFamily="34" charset="0"/>
                <a:cs typeface="HelveticaT"/>
              </a:rPr>
              <a:t>Çünkü ampermetrenin </a:t>
            </a:r>
            <a:r>
              <a:rPr lang="tr-TR" sz="240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cs typeface="HelveticaT"/>
              </a:rPr>
              <a:t>direnci çok küçük </a:t>
            </a:r>
            <a:r>
              <a:rPr lang="tr-TR" sz="2400" dirty="0" smtClean="0">
                <a:effectLst/>
                <a:latin typeface="Calibri" panose="020F0502020204030204" pitchFamily="34" charset="0"/>
                <a:cs typeface="HelveticaT"/>
              </a:rPr>
              <a:t>olduğu için, akım ampermetrenin içinden geçip devreden geçemez</a:t>
            </a:r>
            <a:r>
              <a:rPr lang="tr-TR" sz="2000" dirty="0" smtClean="0">
                <a:effectLst/>
                <a:latin typeface="Calibri" panose="020F0502020204030204" pitchFamily="34" charset="0"/>
                <a:cs typeface="HelveticaT"/>
              </a:rPr>
              <a:t>.</a:t>
            </a:r>
            <a:endParaRPr lang="tr-TR" sz="2000" dirty="0">
              <a:effectLst/>
            </a:endParaRPr>
          </a:p>
        </p:txBody>
      </p:sp>
      <p:pic>
        <p:nvPicPr>
          <p:cNvPr id="15" name="Picture 2" descr="F:\DÖKÜMANLAR\YENİ MÜFREDAT SUNULARI\Resim1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0142" y="1563645"/>
            <a:ext cx="817563" cy="84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2591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422700" y="529006"/>
            <a:ext cx="100727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/>
              <a:t>Elektrik </a:t>
            </a:r>
            <a:r>
              <a:rPr lang="tr-TR" sz="2400" dirty="0"/>
              <a:t>akımının yönü pozitif (+) kutuptan </a:t>
            </a:r>
            <a:r>
              <a:rPr lang="tr-TR" sz="2400" dirty="0" smtClean="0"/>
              <a:t>negatif </a:t>
            </a:r>
            <a:r>
              <a:rPr lang="tr-TR" sz="2400" dirty="0"/>
              <a:t>(-) kutba </a:t>
            </a:r>
            <a:r>
              <a:rPr lang="tr-TR" sz="2400" dirty="0" smtClean="0"/>
              <a:t>doğrudur.</a:t>
            </a:r>
          </a:p>
          <a:p>
            <a:r>
              <a:rPr lang="tr-TR" sz="2400" dirty="0"/>
              <a:t>Elektron akışının yönü negatif (-) kutuptan </a:t>
            </a:r>
            <a:r>
              <a:rPr lang="tr-TR" sz="2400" dirty="0" smtClean="0"/>
              <a:t>pozitif </a:t>
            </a:r>
            <a:r>
              <a:rPr lang="tr-TR" sz="2400" dirty="0"/>
              <a:t>(+) kutba </a:t>
            </a:r>
            <a:r>
              <a:rPr lang="tr-TR" sz="2400" dirty="0" smtClean="0"/>
              <a:t>doğrudur</a:t>
            </a:r>
            <a:r>
              <a:rPr lang="tr-TR" sz="2400" dirty="0"/>
              <a:t>.</a:t>
            </a:r>
          </a:p>
        </p:txBody>
      </p:sp>
      <p:pic>
        <p:nvPicPr>
          <p:cNvPr id="1026" name="Picture 2" descr="F:\DÖKÜMANLAR\YENİ MÜFREDAT SUNULARI\Resim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37" y="512278"/>
            <a:ext cx="817563" cy="84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Resim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8657" y="1767283"/>
            <a:ext cx="4027823" cy="3864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Resim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9012" y="1941077"/>
            <a:ext cx="5086668" cy="4056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06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400" y="1194822"/>
            <a:ext cx="6563360" cy="526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ikdörtgen 4"/>
          <p:cNvSpPr/>
          <p:nvPr/>
        </p:nvSpPr>
        <p:spPr>
          <a:xfrm>
            <a:off x="2072640" y="240715"/>
            <a:ext cx="8229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cap="all" dirty="0" smtClean="0">
                <a:solidFill>
                  <a:srgbClr val="FF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 tesisatı ile elektrik devresi arasında benzerlik ve farklılıklar</a:t>
            </a:r>
            <a:endParaRPr lang="tr-TR" sz="2800" b="1" cap="all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6969760" y="1194822"/>
            <a:ext cx="5140960" cy="49146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2000" b="1" dirty="0" smtClean="0">
                <a:solidFill>
                  <a:srgbClr val="F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Farklılıklar:</a:t>
            </a:r>
            <a:endParaRPr lang="tr-TR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tr-TR" sz="2000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 tesisatında vana kapandığında suyun akışı bir müddet devam eder. Ancak elektrik devresinde bağlantı kesildiğinde </a:t>
            </a:r>
            <a:r>
              <a:rPr lang="tr-TR" sz="2000" b="1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akım anında kesilir</a:t>
            </a:r>
            <a:r>
              <a:rPr lang="tr-TR" sz="2000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endParaRPr lang="tr-TR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tr-TR" sz="2000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 tesisatında su borular içerisinde belirgin bir şekilde hareket eder. Ancak, elektrik devresinde </a:t>
            </a:r>
            <a:r>
              <a:rPr lang="tr-TR" sz="2000" b="1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yüklerin belirgin bir hareketi yoktur. </a:t>
            </a:r>
            <a:r>
              <a:rPr lang="tr-TR" sz="2000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Negatif yükler </a:t>
            </a:r>
            <a:r>
              <a:rPr lang="tr-TR" sz="2000" b="1" i="1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titreşerek </a:t>
            </a:r>
            <a:r>
              <a:rPr lang="tr-TR" sz="2000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enerjilerini birbirlerini aktarır.</a:t>
            </a:r>
            <a:endParaRPr lang="tr-TR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169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45440" y="270107"/>
            <a:ext cx="11297920" cy="2600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b="1" dirty="0" smtClean="0">
                <a:solidFill>
                  <a:srgbClr val="F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GERİLİM(POTANSİYEL FARK)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sz="2400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Bir elektrik devresinin iki kutbu arasındaki enerji farkının göstergesine </a:t>
            </a:r>
            <a:r>
              <a:rPr lang="tr-TR" sz="2400" b="1" i="1" dirty="0" smtClean="0">
                <a:solidFill>
                  <a:srgbClr val="F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gerilim (potansiyel fark)</a:t>
            </a:r>
            <a:r>
              <a:rPr lang="tr-TR" sz="2400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denir.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sz="2400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Birimi </a:t>
            </a:r>
            <a:r>
              <a:rPr lang="tr-TR" sz="2400" b="1" i="1" dirty="0" err="1" smtClean="0">
                <a:solidFill>
                  <a:srgbClr val="F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Volt</a:t>
            </a:r>
            <a:r>
              <a:rPr lang="tr-TR" sz="2400" b="1" i="1" dirty="0" err="1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lang="tr-TR" sz="2400" dirty="0" err="1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turBirim</a:t>
            </a:r>
            <a:r>
              <a:rPr lang="tr-TR" sz="2400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kısaca </a:t>
            </a:r>
            <a:r>
              <a:rPr lang="tr-TR" sz="2400" b="1" i="1" dirty="0" smtClean="0">
                <a:solidFill>
                  <a:srgbClr val="F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“V”</a:t>
            </a:r>
            <a:r>
              <a:rPr lang="tr-TR" sz="2400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ile gösterilir.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sz="2400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Gerilim </a:t>
            </a:r>
            <a:r>
              <a:rPr lang="tr-TR" sz="2400" b="1" i="1" dirty="0" smtClean="0">
                <a:solidFill>
                  <a:srgbClr val="F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voltmetre</a:t>
            </a:r>
            <a:r>
              <a:rPr lang="tr-TR" sz="2400" dirty="0" smtClean="0">
                <a:solidFill>
                  <a:srgbClr val="F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ile ölçülür.</a:t>
            </a:r>
            <a:endParaRPr lang="tr-TR" sz="2400" dirty="0"/>
          </a:p>
        </p:txBody>
      </p:sp>
      <p:pic>
        <p:nvPicPr>
          <p:cNvPr id="3" name="Resim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226" y="2870819"/>
            <a:ext cx="2416493" cy="2568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Resim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4227" y="5797566"/>
            <a:ext cx="1888490" cy="643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Resim 4"/>
          <p:cNvPicPr/>
          <p:nvPr/>
        </p:nvPicPr>
        <p:blipFill>
          <a:blip r:embed="rId4"/>
          <a:stretch>
            <a:fillRect/>
          </a:stretch>
        </p:blipFill>
        <p:spPr>
          <a:xfrm>
            <a:off x="3682364" y="2870819"/>
            <a:ext cx="4608196" cy="2940701"/>
          </a:xfrm>
          <a:prstGeom prst="rect">
            <a:avLst/>
          </a:prstGeom>
        </p:spPr>
      </p:pic>
      <p:sp>
        <p:nvSpPr>
          <p:cNvPr id="6" name="Dikdörtgen 5"/>
          <p:cNvSpPr/>
          <p:nvPr/>
        </p:nvSpPr>
        <p:spPr>
          <a:xfrm>
            <a:off x="3948724" y="5918219"/>
            <a:ext cx="40754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tr-TR" sz="28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Devreye paralel bağlanır.</a:t>
            </a:r>
            <a:r>
              <a:rPr lang="tr-TR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2800" dirty="0"/>
          </a:p>
        </p:txBody>
      </p:sp>
      <p:sp>
        <p:nvSpPr>
          <p:cNvPr id="7" name="Dikdörtgen 6"/>
          <p:cNvSpPr/>
          <p:nvPr/>
        </p:nvSpPr>
        <p:spPr>
          <a:xfrm>
            <a:off x="8367078" y="1670944"/>
            <a:ext cx="363410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tr-TR" sz="2400" b="1" dirty="0" smtClean="0">
                <a:solidFill>
                  <a:srgbClr val="000000"/>
                </a:solidFill>
                <a:effectLst/>
              </a:rPr>
              <a:t>Voltmetre devreye seri bağlanırsa ampuller yanmaz .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tr-TR" sz="2400" b="1" dirty="0" smtClean="0">
                <a:solidFill>
                  <a:srgbClr val="000000"/>
                </a:solidFill>
                <a:effectLst/>
              </a:rPr>
              <a:t>Çünkü voltmetrenin </a:t>
            </a:r>
            <a:r>
              <a:rPr lang="tr-TR" sz="2400" b="1" dirty="0" smtClean="0">
                <a:solidFill>
                  <a:srgbClr val="FF0000"/>
                </a:solidFill>
                <a:effectLst/>
              </a:rPr>
              <a:t>direnci çok büyük</a:t>
            </a:r>
            <a:r>
              <a:rPr lang="tr-TR" sz="2400" b="1" dirty="0" smtClean="0">
                <a:solidFill>
                  <a:srgbClr val="000000"/>
                </a:solidFill>
                <a:effectLst/>
              </a:rPr>
              <a:t> olduğu için akımın geçmesine izin vermez.</a:t>
            </a:r>
            <a:endParaRPr lang="tr-TR" sz="2400" dirty="0">
              <a:effectLst/>
            </a:endParaRPr>
          </a:p>
        </p:txBody>
      </p:sp>
      <p:pic>
        <p:nvPicPr>
          <p:cNvPr id="8" name="Picture 2" descr="F:\DÖKÜMANLAR\YENİ MÜFREDAT SUNULARI\Resim1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9515" y="1545882"/>
            <a:ext cx="817563" cy="84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9054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3544473" y="318254"/>
            <a:ext cx="42402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 smtClean="0">
                <a:solidFill>
                  <a:srgbClr val="FF0000"/>
                </a:solidFill>
              </a:rPr>
              <a:t>DİRENÇ –AKIM-GERİLİM İLİŞKİSİ</a:t>
            </a:r>
            <a:endParaRPr lang="tr-TR" sz="2400" b="1" dirty="0">
              <a:solidFill>
                <a:srgbClr val="FF000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426720" y="779919"/>
            <a:ext cx="11399520" cy="1410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2000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Bir elektrik devresinde gerilim </a:t>
            </a:r>
            <a:r>
              <a:rPr lang="tr-TR" sz="2000" u="sng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arttıkça akım da aynı oranda artar</a:t>
            </a:r>
            <a:r>
              <a:rPr lang="tr-TR" sz="2000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2000" u="sng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Gerilim/Akım oranı sabittir</a:t>
            </a:r>
            <a:r>
              <a:rPr lang="tr-TR" sz="2000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ve bu sabit oran devre elemanının </a:t>
            </a:r>
            <a:r>
              <a:rPr lang="tr-TR" sz="2000" dirty="0" smtClean="0">
                <a:solidFill>
                  <a:srgbClr val="0070C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direncini</a:t>
            </a:r>
            <a:r>
              <a:rPr lang="tr-TR" sz="2000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verir.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2000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Direnç birimi olarak </a:t>
            </a:r>
            <a:r>
              <a:rPr lang="tr-TR" sz="2000" b="1" dirty="0" smtClean="0">
                <a:solidFill>
                  <a:srgbClr val="F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volt/amper</a:t>
            </a:r>
            <a:r>
              <a:rPr lang="tr-TR" sz="2000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kullanıldığı gibi </a:t>
            </a:r>
            <a:r>
              <a:rPr lang="tr-TR" sz="2000" b="1" dirty="0" err="1" smtClean="0">
                <a:solidFill>
                  <a:srgbClr val="F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ohm</a:t>
            </a:r>
            <a:r>
              <a:rPr lang="tr-TR" sz="2000" b="1" dirty="0" smtClean="0">
                <a:solidFill>
                  <a:srgbClr val="F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l-GR" sz="2000" b="1" dirty="0" smtClean="0">
                <a:solidFill>
                  <a:srgbClr val="F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Ω</a:t>
            </a:r>
            <a:r>
              <a:rPr lang="tr-TR" sz="2000" b="1" dirty="0" smtClean="0">
                <a:solidFill>
                  <a:srgbClr val="F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tr-TR" sz="2000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 kullanılır.</a:t>
            </a:r>
            <a:r>
              <a:rPr lang="tr-TR" sz="20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Resim 5" descr="C:\Users\Oinceyol\Desktop\c8fcb-1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73937" y="2428706"/>
            <a:ext cx="4452303" cy="3423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Resim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422" y="2428707"/>
            <a:ext cx="7089457" cy="3423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39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7364" y="2786543"/>
            <a:ext cx="8523433" cy="4071457"/>
          </a:xfrm>
          <a:prstGeom prst="rect">
            <a:avLst/>
          </a:prstGeom>
        </p:spPr>
      </p:pic>
      <p:pic>
        <p:nvPicPr>
          <p:cNvPr id="3" name="Resim 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94" y="576413"/>
            <a:ext cx="4298867" cy="2210130"/>
          </a:xfrm>
          <a:prstGeom prst="rect">
            <a:avLst/>
          </a:prstGeom>
        </p:spPr>
      </p:pic>
      <p:pic>
        <p:nvPicPr>
          <p:cNvPr id="4" name="Resim 3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0763" y="234509"/>
            <a:ext cx="4231414" cy="2552034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267320" y="3800103"/>
            <a:ext cx="1515158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= I</a:t>
            </a:r>
            <a:r>
              <a:rPr lang="tr-TR" b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I</a:t>
            </a:r>
            <a:r>
              <a:rPr lang="tr-TR" b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I</a:t>
            </a:r>
            <a:r>
              <a:rPr lang="tr-TR" b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67320" y="6160842"/>
            <a:ext cx="1951175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tr-TR" b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eş</a:t>
            </a: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R</a:t>
            </a:r>
            <a:r>
              <a:rPr lang="tr-TR" b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R</a:t>
            </a:r>
            <a:r>
              <a:rPr lang="tr-TR" b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R</a:t>
            </a:r>
            <a:r>
              <a:rPr lang="tr-TR" b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226161" y="4736400"/>
            <a:ext cx="1808099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 = V</a:t>
            </a:r>
            <a:r>
              <a:rPr lang="tr-TR" b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V</a:t>
            </a:r>
            <a:r>
              <a:rPr lang="tr-TR" b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V</a:t>
            </a:r>
            <a:r>
              <a:rPr lang="tr-TR" b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10274598" y="3800103"/>
            <a:ext cx="1515158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= I</a:t>
            </a:r>
            <a:r>
              <a:rPr lang="tr-TR" b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I</a:t>
            </a:r>
            <a:r>
              <a:rPr lang="tr-TR" b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I</a:t>
            </a:r>
            <a:r>
              <a:rPr lang="tr-TR" b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10227145" y="4736400"/>
            <a:ext cx="1806264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 = V</a:t>
            </a:r>
            <a:r>
              <a:rPr lang="tr-TR" b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V</a:t>
            </a:r>
            <a:r>
              <a:rPr lang="tr-TR" b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V</a:t>
            </a:r>
            <a:r>
              <a:rPr lang="tr-TR" b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9522680" y="6160842"/>
            <a:ext cx="2669320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1/</a:t>
            </a:r>
            <a:r>
              <a:rPr lang="tr-TR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tr-TR" b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eş</a:t>
            </a: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1/R</a:t>
            </a:r>
            <a:r>
              <a:rPr lang="tr-TR" b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+ 1/R</a:t>
            </a:r>
            <a:r>
              <a:rPr lang="tr-TR" b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+ 1/R</a:t>
            </a:r>
            <a:r>
              <a:rPr lang="tr-TR" b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452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386080" y="0"/>
            <a:ext cx="11379200" cy="1070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2800" b="1" dirty="0" smtClean="0">
                <a:solidFill>
                  <a:srgbClr val="F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Kısa Devre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2000" b="1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Akımın dirençsiz yolu tercih ederek devreyi tamamlamasına </a:t>
            </a:r>
            <a:r>
              <a:rPr lang="tr-TR" sz="2000" b="1" i="1" dirty="0" smtClean="0">
                <a:solidFill>
                  <a:srgbClr val="F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kısa devre</a:t>
            </a:r>
            <a:r>
              <a:rPr lang="tr-TR" sz="2000" b="1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denir</a:t>
            </a:r>
            <a:r>
              <a:rPr lang="tr-TR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tr-TR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6080" y="1118960"/>
            <a:ext cx="6868160" cy="4997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4240" y="1520915"/>
            <a:ext cx="4334828" cy="1533525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86650" y="3501480"/>
            <a:ext cx="4278630" cy="2614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71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302</Words>
  <Application>Microsoft Office PowerPoint</Application>
  <PresentationFormat>Geniş ekran</PresentationFormat>
  <Paragraphs>36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8" baseType="lpstr">
      <vt:lpstr>Arial</vt:lpstr>
      <vt:lpstr>Bookman Old Style</vt:lpstr>
      <vt:lpstr>Calibri</vt:lpstr>
      <vt:lpstr>Calibri Light</vt:lpstr>
      <vt:lpstr>HelveticaT</vt:lpstr>
      <vt:lpstr>Symbol</vt:lpstr>
      <vt:lpstr>Times New Roman</vt:lpstr>
      <vt:lpstr>Verdana</vt:lpstr>
      <vt:lpstr>Wingdings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Samsung</dc:creator>
  <cp:lastModifiedBy>Samsung</cp:lastModifiedBy>
  <cp:revision>1</cp:revision>
  <dcterms:created xsi:type="dcterms:W3CDTF">2020-04-30T18:27:23Z</dcterms:created>
  <dcterms:modified xsi:type="dcterms:W3CDTF">2020-04-30T18:27:49Z</dcterms:modified>
</cp:coreProperties>
</file>