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ink/ink1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ink/ink2.xml" ContentType="application/inkml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ink/ink3.xml" ContentType="application/inkml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  <p:sldMasterId id="2147483941" r:id="rId2"/>
  </p:sldMasterIdLst>
  <p:sldIdLst>
    <p:sldId id="256" r:id="rId3"/>
    <p:sldId id="417" r:id="rId4"/>
    <p:sldId id="402" r:id="rId5"/>
    <p:sldId id="418" r:id="rId6"/>
    <p:sldId id="423" r:id="rId7"/>
    <p:sldId id="419" r:id="rId8"/>
    <p:sldId id="421" r:id="rId9"/>
    <p:sldId id="422" r:id="rId10"/>
    <p:sldId id="404" r:id="rId11"/>
    <p:sldId id="438" r:id="rId12"/>
    <p:sldId id="439" r:id="rId13"/>
    <p:sldId id="426" r:id="rId14"/>
    <p:sldId id="430" r:id="rId15"/>
    <p:sldId id="431" r:id="rId16"/>
    <p:sldId id="432" r:id="rId17"/>
    <p:sldId id="434" r:id="rId18"/>
    <p:sldId id="435" r:id="rId19"/>
    <p:sldId id="436" r:id="rId20"/>
    <p:sldId id="437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Orta Stil 3 - Vurgu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Orta Stil 3 - 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0-04-28T14:52:36.0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19869 9575 0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0-04-28T15:00:15.0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21307 9624 0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0-04-28T15:07:45.8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22324 3349 0</inkml:trace>
  <inkml:trace contextRef="#ctx0" brushRef="#br0" timeOffset="37410.0921">12874 15329 0,'24'0'125,"1"0"-109,99 0-1,-25 0 1,1 0-16,-26 0 31,25 0-31,50 0 16,74 0-1,-49 0-15,0 0 47,-26 0-47,-73 0 16,-25 0-1,-1 0 17,75 0-17,-49 0 1,-26 0-16,-24 0 31,0 0-31,24 0 0,-24 0 31,0 0-15,0 0 0,0 0-1,24 0 1,-24 0 0,0 0-1,0 0 16,-1 0 1,1 0-32,0 0 47,0 0-32</inkml:trace>
  <inkml:trace contextRef="#ctx0" brushRef="#br0" timeOffset="39492.4383">18058 15379 0,'25'0'125,"-1"0"-110,26 0 1,24 0-16,1 0 16,-50 0-1,74 0 1,-50 0-16,26 0 16,-25 0 15,-1 25-16,1-25 1,24 0 0,1 0-1,222 0 1,-247 0-16,24 0 16,1 0-1,73 0 16,1 0-15,-25-25 0,25 0-1,-99 25 1,-1-25-16,26 25 16,-50 0-1,49 0 1,0 0-16,1 0 15,-26 0 1,51 0 0,-26 0-1,-24 0 1,-26 0-16,26 0 16,-25 0-1,0 0 1,24 0-16,-24 0 15,50 0 1,-51 0 0,1 0-16,0 0 15,0 0 1,0 0 0,-1 0 77,-24-25-46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690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2672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9273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81" y="802300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6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189" indent="0" algn="ctr">
              <a:buNone/>
              <a:defRPr sz="18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1" y="329309"/>
            <a:ext cx="4973915" cy="30920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5" y="798973"/>
            <a:ext cx="811019" cy="503578"/>
          </a:xfrm>
        </p:spPr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41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888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5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7"/>
            <a:ext cx="8630447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658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91"/>
            <a:ext cx="9605635" cy="105930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9"/>
            <a:ext cx="4645152" cy="344859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825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2" y="804165"/>
            <a:ext cx="9607661" cy="10563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51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71"/>
            <a:ext cx="4645152" cy="264445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3" y="2023005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3" y="2821491"/>
            <a:ext cx="4645152" cy="2637371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446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308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7745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2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1" cy="4658826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2" y="3205493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184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6131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8" y="482172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7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4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30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3" y="5469858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DD368CC-BE03-4CD1-B45B-452FDA5C988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3" y="318642"/>
            <a:ext cx="5541004" cy="320931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3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232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37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5"/>
            <a:ext cx="1615743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3" y="798975"/>
            <a:ext cx="7828831" cy="465988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5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752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3911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8681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6185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0198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4179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7429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68CC-BE03-4CD1-B45B-452FDA5C988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569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368CC-BE03-4CD1-B45B-452FDA5C988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653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8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80" y="804521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80" y="2015734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368CC-BE03-4CD1-B45B-452FDA5C988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9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1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6496859-193A-4387-B278-63EFEE549100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371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16.emf"/><Relationship Id="rId5" Type="http://schemas.openxmlformats.org/officeDocument/2006/relationships/customXml" Target="../ink/ink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26.png"/><Relationship Id="rId5" Type="http://schemas.openxmlformats.org/officeDocument/2006/relationships/image" Target="../media/image13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26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image" Target="../media/image26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image" Target="../media/image26.png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5.emf"/><Relationship Id="rId4" Type="http://schemas.openxmlformats.org/officeDocument/2006/relationships/customXml" Target="../ink/ink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8.emf"/><Relationship Id="rId4" Type="http://schemas.openxmlformats.org/officeDocument/2006/relationships/customXml" Target="../ink/ink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Yarım Çerçeve 20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22" name="Yarım Çerçeve 21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23" name="Yarım Çerçeve 22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24" name="Yarım Çerçeve 23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pic>
        <p:nvPicPr>
          <p:cNvPr id="1038" name="Picture 14" descr="Yazı Tahtası Modelle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98" y="384821"/>
            <a:ext cx="10945703" cy="509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Yuvarlatılmış Dikdörtgen 9"/>
          <p:cNvSpPr/>
          <p:nvPr/>
        </p:nvSpPr>
        <p:spPr>
          <a:xfrm>
            <a:off x="1106833" y="735606"/>
            <a:ext cx="10096500" cy="4201236"/>
          </a:xfrm>
          <a:prstGeom prst="roundRect">
            <a:avLst>
              <a:gd name="adj" fmla="val 170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/>
          </a:p>
        </p:txBody>
      </p:sp>
      <p:pic>
        <p:nvPicPr>
          <p:cNvPr id="1034" name="Picture 10" descr="Teacher Animation School Education Cartoon - teacher png download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53349" y="1498047"/>
            <a:ext cx="4438651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Metin kutusu 41"/>
          <p:cNvSpPr txBox="1"/>
          <p:nvPr/>
        </p:nvSpPr>
        <p:spPr>
          <a:xfrm>
            <a:off x="1548583" y="923660"/>
            <a:ext cx="904683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5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Kalam Bold" panose="02000000000000000000" pitchFamily="2" charset="-94"/>
                <a:cs typeface="Kalam Bold" panose="02000000000000000000" pitchFamily="2" charset="-94"/>
              </a:rPr>
              <a:t>DERS: FEN BİLGİSİ</a:t>
            </a:r>
          </a:p>
          <a:p>
            <a:pPr>
              <a:lnSpc>
                <a:spcPct val="150000"/>
              </a:lnSpc>
            </a:pPr>
            <a:r>
              <a:rPr lang="tr-TR" sz="5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Kalam Bold" panose="02000000000000000000" pitchFamily="2" charset="-94"/>
                <a:cs typeface="Kalam Bold" panose="02000000000000000000" pitchFamily="2" charset="-94"/>
              </a:rPr>
              <a:t>ÜNİTE : </a:t>
            </a:r>
            <a:r>
              <a:rPr lang="tr-TR" sz="5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Kalam Bold" panose="02000000000000000000" pitchFamily="2" charset="-94"/>
                <a:cs typeface="Kalam Bold" panose="02000000000000000000" pitchFamily="2" charset="-94"/>
              </a:rPr>
              <a:t>BASINÇ</a:t>
            </a:r>
            <a:endParaRPr lang="tr-TR" sz="5400" b="1" dirty="0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Kalam Bold" panose="02000000000000000000" pitchFamily="2" charset="-94"/>
              <a:cs typeface="Kalam Bold" panose="02000000000000000000" pitchFamily="2" charset="-94"/>
            </a:endParaRPr>
          </a:p>
          <a:p>
            <a:pPr>
              <a:lnSpc>
                <a:spcPct val="150000"/>
              </a:lnSpc>
            </a:pPr>
            <a:r>
              <a:rPr lang="tr-TR" sz="4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Kalam Bold" panose="02000000000000000000" pitchFamily="2" charset="-94"/>
                <a:cs typeface="Kalam Bold" panose="02000000000000000000" pitchFamily="2" charset="-94"/>
              </a:rPr>
              <a:t>KONU : </a:t>
            </a:r>
            <a:r>
              <a:rPr lang="tr-TR" sz="44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Kalam Bold" panose="02000000000000000000" pitchFamily="2" charset="-94"/>
                <a:cs typeface="Kalam Bold" panose="02000000000000000000" pitchFamily="2" charset="-94"/>
              </a:rPr>
              <a:t>Katı Basıncı</a:t>
            </a:r>
            <a:endParaRPr lang="tr-TR" sz="44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Kalam Bold" panose="02000000000000000000" pitchFamily="2" charset="-94"/>
              <a:cs typeface="Kalam Bold" panose="02000000000000000000" pitchFamily="2" charset="-94"/>
            </a:endParaRPr>
          </a:p>
        </p:txBody>
      </p:sp>
      <p:grpSp>
        <p:nvGrpSpPr>
          <p:cNvPr id="13" name="8 Grup"/>
          <p:cNvGrpSpPr/>
          <p:nvPr/>
        </p:nvGrpSpPr>
        <p:grpSpPr>
          <a:xfrm>
            <a:off x="9428231" y="832843"/>
            <a:ext cx="1976434" cy="495439"/>
            <a:chOff x="8526920" y="4437112"/>
            <a:chExt cx="3816424" cy="863800"/>
          </a:xfrm>
        </p:grpSpPr>
        <p:sp>
          <p:nvSpPr>
            <p:cNvPr id="14" name="Dikdörtgen 7"/>
            <p:cNvSpPr/>
            <p:nvPr/>
          </p:nvSpPr>
          <p:spPr>
            <a:xfrm>
              <a:off x="8526920" y="4817963"/>
              <a:ext cx="3816424" cy="4829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rPr>
                <a:t>FENBİL </a:t>
              </a:r>
              <a:r>
                <a:rPr lang="tr-TR" sz="1200" b="1" dirty="0" smtClean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rPr>
                <a:t>AKADEMİ</a:t>
              </a:r>
              <a:endParaRPr lang="tr-TR" sz="1200" b="1" dirty="0">
                <a:ln w="3175">
                  <a:noFill/>
                </a:ln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endParaRPr>
            </a:p>
          </p:txBody>
        </p:sp>
        <p:pic>
          <p:nvPicPr>
            <p:cNvPr id="15" name="Picture 4" descr="youtube logo PNG ile ilgili gÃ¶rsel sonucu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99" r="63416" b="31941"/>
            <a:stretch>
              <a:fillRect/>
            </a:stretch>
          </p:blipFill>
          <p:spPr bwMode="auto">
            <a:xfrm>
              <a:off x="9436492" y="4462180"/>
              <a:ext cx="576978" cy="43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Metin kutusu 2"/>
            <p:cNvSpPr txBox="1">
              <a:spLocks noChangeArrowheads="1"/>
            </p:cNvSpPr>
            <p:nvPr/>
          </p:nvSpPr>
          <p:spPr bwMode="auto">
            <a:xfrm>
              <a:off x="9923748" y="4437112"/>
              <a:ext cx="1942036" cy="45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tr-TR" altLang="tr-TR" sz="1100" b="1" dirty="0" err="1">
                  <a:ln w="3175">
                    <a:noFill/>
                  </a:ln>
                  <a:latin typeface="Arial Black" panose="020B0A04020102020204" pitchFamily="34" charset="0"/>
                </a:rPr>
                <a:t>YouTube</a:t>
              </a:r>
              <a:endParaRPr lang="tr-TR" altLang="tr-TR" sz="1400" b="1" dirty="0">
                <a:ln w="3175">
                  <a:noFill/>
                </a:ln>
                <a:latin typeface="Arial Black" panose="020B0A040201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0727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45" name="Grup 44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46" name="Grup 45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54" name="Düz Bağlayıcı 5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Metin kutusu 54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4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5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51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sp>
        <p:nvSpPr>
          <p:cNvPr id="28" name="Metin kutusu 27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KATI BASINCI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5" name="Resim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01" y="1881971"/>
            <a:ext cx="3012190" cy="3785197"/>
          </a:xfrm>
          <a:prstGeom prst="rect">
            <a:avLst/>
          </a:prstGeom>
        </p:spPr>
      </p:pic>
      <p:sp>
        <p:nvSpPr>
          <p:cNvPr id="26" name="Yuvarlatılmış Dikdörtgen 25"/>
          <p:cNvSpPr/>
          <p:nvPr/>
        </p:nvSpPr>
        <p:spPr>
          <a:xfrm>
            <a:off x="3619891" y="1512205"/>
            <a:ext cx="8100676" cy="4556762"/>
          </a:xfrm>
          <a:prstGeom prst="roundRect">
            <a:avLst>
              <a:gd name="adj" fmla="val 174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9" name="Yuvarlatılmış Dikdörtgen 28"/>
          <p:cNvSpPr/>
          <p:nvPr/>
        </p:nvSpPr>
        <p:spPr>
          <a:xfrm>
            <a:off x="3619891" y="1319684"/>
            <a:ext cx="1270843" cy="459914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tr-TR" sz="1401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NOT:</a:t>
            </a:r>
          </a:p>
        </p:txBody>
      </p:sp>
      <p:sp>
        <p:nvSpPr>
          <p:cNvPr id="38" name="Dikdörtgen 37"/>
          <p:cNvSpPr/>
          <p:nvPr/>
        </p:nvSpPr>
        <p:spPr>
          <a:xfrm>
            <a:off x="3775202" y="1960971"/>
            <a:ext cx="8014194" cy="3601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Katı basıncı cismin ağırlığı ile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……….....….,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yüzey alanı 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orantılı olduğundan katı basıncını;</a:t>
            </a:r>
          </a:p>
          <a:p>
            <a:pPr marL="342900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tr-TR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Clr>
                <a:srgbClr val="FF0000"/>
              </a:buClr>
            </a:pPr>
            <a:endParaRPr lang="tr-TR" sz="3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Clr>
                <a:srgbClr val="FF0000"/>
              </a:buClr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bağıntısından da bulabilirsiniz.</a:t>
            </a:r>
          </a:p>
        </p:txBody>
      </p:sp>
      <p:sp>
        <p:nvSpPr>
          <p:cNvPr id="39" name="Dikdörtgen 38"/>
          <p:cNvSpPr/>
          <p:nvPr/>
        </p:nvSpPr>
        <p:spPr>
          <a:xfrm>
            <a:off x="7257602" y="2124010"/>
            <a:ext cx="838691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doğru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Dikdörtgen 39"/>
          <p:cNvSpPr/>
          <p:nvPr/>
        </p:nvSpPr>
        <p:spPr>
          <a:xfrm>
            <a:off x="9726457" y="2139372"/>
            <a:ext cx="607859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ters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Yuvarlatılmış Dikdörtgen 23"/>
          <p:cNvSpPr/>
          <p:nvPr/>
        </p:nvSpPr>
        <p:spPr>
          <a:xfrm>
            <a:off x="6789684" y="3454545"/>
            <a:ext cx="3814474" cy="1150141"/>
          </a:xfrm>
          <a:prstGeom prst="roundRect">
            <a:avLst/>
          </a:prstGeom>
          <a:solidFill>
            <a:srgbClr val="FF0000">
              <a:alpha val="1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Dikdörtgen 26"/>
          <p:cNvSpPr/>
          <p:nvPr/>
        </p:nvSpPr>
        <p:spPr>
          <a:xfrm>
            <a:off x="6844256" y="3769125"/>
            <a:ext cx="18501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Katı Basıncı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tr-TR" dirty="0"/>
          </a:p>
        </p:txBody>
      </p:sp>
      <p:cxnSp>
        <p:nvCxnSpPr>
          <p:cNvPr id="34" name="Düz Bağlayıcı 33"/>
          <p:cNvCxnSpPr/>
          <p:nvPr/>
        </p:nvCxnSpPr>
        <p:spPr>
          <a:xfrm>
            <a:off x="8650103" y="3991283"/>
            <a:ext cx="168421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Dikdörtgen 34"/>
          <p:cNvSpPr/>
          <p:nvPr/>
        </p:nvSpPr>
        <p:spPr>
          <a:xfrm>
            <a:off x="8630434" y="3740343"/>
            <a:ext cx="17235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</a:t>
            </a:r>
            <a:endParaRPr lang="tr-TR" sz="1200" dirty="0"/>
          </a:p>
        </p:txBody>
      </p:sp>
      <p:sp>
        <p:nvSpPr>
          <p:cNvPr id="36" name="Dikdörtgen 35"/>
          <p:cNvSpPr/>
          <p:nvPr/>
        </p:nvSpPr>
        <p:spPr>
          <a:xfrm>
            <a:off x="8610767" y="4156916"/>
            <a:ext cx="17235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</a:t>
            </a:r>
            <a:endParaRPr lang="tr-TR" sz="1200" dirty="0"/>
          </a:p>
        </p:txBody>
      </p:sp>
      <p:sp>
        <p:nvSpPr>
          <p:cNvPr id="37" name="Dikdörtgen 36"/>
          <p:cNvSpPr/>
          <p:nvPr/>
        </p:nvSpPr>
        <p:spPr>
          <a:xfrm>
            <a:off x="8973186" y="3591651"/>
            <a:ext cx="902811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Ağırlık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Dikdörtgen 41"/>
          <p:cNvSpPr/>
          <p:nvPr/>
        </p:nvSpPr>
        <p:spPr>
          <a:xfrm>
            <a:off x="8771498" y="4032188"/>
            <a:ext cx="1441420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Yüzey alanı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Serbest Form 42"/>
          <p:cNvSpPr/>
          <p:nvPr/>
        </p:nvSpPr>
        <p:spPr>
          <a:xfrm>
            <a:off x="4113131" y="3976617"/>
            <a:ext cx="1894175" cy="822520"/>
          </a:xfrm>
          <a:custGeom>
            <a:avLst/>
            <a:gdLst>
              <a:gd name="connsiteX0" fmla="*/ 1841863 w 2403565"/>
              <a:gd name="connsiteY0" fmla="*/ 0 h 1515292"/>
              <a:gd name="connsiteX1" fmla="*/ 1881051 w 2403565"/>
              <a:gd name="connsiteY1" fmla="*/ 65314 h 1515292"/>
              <a:gd name="connsiteX2" fmla="*/ 1907177 w 2403565"/>
              <a:gd name="connsiteY2" fmla="*/ 104503 h 1515292"/>
              <a:gd name="connsiteX3" fmla="*/ 1972491 w 2403565"/>
              <a:gd name="connsiteY3" fmla="*/ 117566 h 1515292"/>
              <a:gd name="connsiteX4" fmla="*/ 2076994 w 2403565"/>
              <a:gd name="connsiteY4" fmla="*/ 130629 h 1515292"/>
              <a:gd name="connsiteX5" fmla="*/ 2103120 w 2403565"/>
              <a:gd name="connsiteY5" fmla="*/ 209006 h 1515292"/>
              <a:gd name="connsiteX6" fmla="*/ 2155371 w 2403565"/>
              <a:gd name="connsiteY6" fmla="*/ 274320 h 1515292"/>
              <a:gd name="connsiteX7" fmla="*/ 2194560 w 2403565"/>
              <a:gd name="connsiteY7" fmla="*/ 287383 h 1515292"/>
              <a:gd name="connsiteX8" fmla="*/ 2259874 w 2403565"/>
              <a:gd name="connsiteY8" fmla="*/ 365760 h 1515292"/>
              <a:gd name="connsiteX9" fmla="*/ 2272937 w 2403565"/>
              <a:gd name="connsiteY9" fmla="*/ 404949 h 1515292"/>
              <a:gd name="connsiteX10" fmla="*/ 2312125 w 2403565"/>
              <a:gd name="connsiteY10" fmla="*/ 418012 h 1515292"/>
              <a:gd name="connsiteX11" fmla="*/ 2377440 w 2403565"/>
              <a:gd name="connsiteY11" fmla="*/ 522514 h 1515292"/>
              <a:gd name="connsiteX12" fmla="*/ 2390503 w 2403565"/>
              <a:gd name="connsiteY12" fmla="*/ 574766 h 1515292"/>
              <a:gd name="connsiteX13" fmla="*/ 2403565 w 2403565"/>
              <a:gd name="connsiteY13" fmla="*/ 613954 h 1515292"/>
              <a:gd name="connsiteX14" fmla="*/ 2390503 w 2403565"/>
              <a:gd name="connsiteY14" fmla="*/ 822960 h 1515292"/>
              <a:gd name="connsiteX15" fmla="*/ 2351314 w 2403565"/>
              <a:gd name="connsiteY15" fmla="*/ 862149 h 1515292"/>
              <a:gd name="connsiteX16" fmla="*/ 2325188 w 2403565"/>
              <a:gd name="connsiteY16" fmla="*/ 940526 h 1515292"/>
              <a:gd name="connsiteX17" fmla="*/ 2299063 w 2403565"/>
              <a:gd name="connsiteY17" fmla="*/ 1018903 h 1515292"/>
              <a:gd name="connsiteX18" fmla="*/ 2286000 w 2403565"/>
              <a:gd name="connsiteY18" fmla="*/ 1058092 h 1515292"/>
              <a:gd name="connsiteX19" fmla="*/ 2272937 w 2403565"/>
              <a:gd name="connsiteY19" fmla="*/ 1123406 h 1515292"/>
              <a:gd name="connsiteX20" fmla="*/ 2259874 w 2403565"/>
              <a:gd name="connsiteY20" fmla="*/ 1214846 h 1515292"/>
              <a:gd name="connsiteX21" fmla="*/ 2155371 w 2403565"/>
              <a:gd name="connsiteY21" fmla="*/ 1293223 h 1515292"/>
              <a:gd name="connsiteX22" fmla="*/ 2116183 w 2403565"/>
              <a:gd name="connsiteY22" fmla="*/ 1332412 h 1515292"/>
              <a:gd name="connsiteX23" fmla="*/ 1959428 w 2403565"/>
              <a:gd name="connsiteY23" fmla="*/ 1345474 h 1515292"/>
              <a:gd name="connsiteX24" fmla="*/ 1815737 w 2403565"/>
              <a:gd name="connsiteY24" fmla="*/ 1384663 h 1515292"/>
              <a:gd name="connsiteX25" fmla="*/ 1763485 w 2403565"/>
              <a:gd name="connsiteY25" fmla="*/ 1410789 h 1515292"/>
              <a:gd name="connsiteX26" fmla="*/ 1685108 w 2403565"/>
              <a:gd name="connsiteY26" fmla="*/ 1436914 h 1515292"/>
              <a:gd name="connsiteX27" fmla="*/ 1632857 w 2403565"/>
              <a:gd name="connsiteY27" fmla="*/ 1463040 h 1515292"/>
              <a:gd name="connsiteX28" fmla="*/ 1476103 w 2403565"/>
              <a:gd name="connsiteY28" fmla="*/ 1502229 h 1515292"/>
              <a:gd name="connsiteX29" fmla="*/ 1436914 w 2403565"/>
              <a:gd name="connsiteY29" fmla="*/ 1515292 h 1515292"/>
              <a:gd name="connsiteX30" fmla="*/ 1306285 w 2403565"/>
              <a:gd name="connsiteY30" fmla="*/ 1502229 h 1515292"/>
              <a:gd name="connsiteX31" fmla="*/ 1227908 w 2403565"/>
              <a:gd name="connsiteY31" fmla="*/ 1436914 h 1515292"/>
              <a:gd name="connsiteX32" fmla="*/ 914400 w 2403565"/>
              <a:gd name="connsiteY32" fmla="*/ 1423852 h 1515292"/>
              <a:gd name="connsiteX33" fmla="*/ 875211 w 2403565"/>
              <a:gd name="connsiteY33" fmla="*/ 1410789 h 1515292"/>
              <a:gd name="connsiteX34" fmla="*/ 548640 w 2403565"/>
              <a:gd name="connsiteY34" fmla="*/ 1436914 h 1515292"/>
              <a:gd name="connsiteX35" fmla="*/ 300445 w 2403565"/>
              <a:gd name="connsiteY35" fmla="*/ 1423852 h 1515292"/>
              <a:gd name="connsiteX36" fmla="*/ 287383 w 2403565"/>
              <a:gd name="connsiteY36" fmla="*/ 1371600 h 1515292"/>
              <a:gd name="connsiteX37" fmla="*/ 117565 w 2403565"/>
              <a:gd name="connsiteY37" fmla="*/ 1358537 h 1515292"/>
              <a:gd name="connsiteX38" fmla="*/ 78377 w 2403565"/>
              <a:gd name="connsiteY38" fmla="*/ 1345474 h 1515292"/>
              <a:gd name="connsiteX39" fmla="*/ 13063 w 2403565"/>
              <a:gd name="connsiteY39" fmla="*/ 1227909 h 1515292"/>
              <a:gd name="connsiteX40" fmla="*/ 0 w 2403565"/>
              <a:gd name="connsiteY40" fmla="*/ 1188720 h 1515292"/>
              <a:gd name="connsiteX41" fmla="*/ 13063 w 2403565"/>
              <a:gd name="connsiteY41" fmla="*/ 1031966 h 1515292"/>
              <a:gd name="connsiteX42" fmla="*/ 52251 w 2403565"/>
              <a:gd name="connsiteY42" fmla="*/ 979714 h 1515292"/>
              <a:gd name="connsiteX43" fmla="*/ 130628 w 2403565"/>
              <a:gd name="connsiteY43" fmla="*/ 914400 h 1515292"/>
              <a:gd name="connsiteX44" fmla="*/ 169817 w 2403565"/>
              <a:gd name="connsiteY44" fmla="*/ 809897 h 1515292"/>
              <a:gd name="connsiteX45" fmla="*/ 156754 w 2403565"/>
              <a:gd name="connsiteY45" fmla="*/ 731520 h 1515292"/>
              <a:gd name="connsiteX46" fmla="*/ 209005 w 2403565"/>
              <a:gd name="connsiteY46" fmla="*/ 653143 h 1515292"/>
              <a:gd name="connsiteX47" fmla="*/ 222068 w 2403565"/>
              <a:gd name="connsiteY47" fmla="*/ 653143 h 151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403565" h="1515292">
                <a:moveTo>
                  <a:pt x="1841863" y="0"/>
                </a:moveTo>
                <a:cubicBezTo>
                  <a:pt x="1854926" y="21771"/>
                  <a:pt x="1867595" y="43784"/>
                  <a:pt x="1881051" y="65314"/>
                </a:cubicBezTo>
                <a:cubicBezTo>
                  <a:pt x="1889372" y="78627"/>
                  <a:pt x="1893546" y="96714"/>
                  <a:pt x="1907177" y="104503"/>
                </a:cubicBezTo>
                <a:cubicBezTo>
                  <a:pt x="1926454" y="115519"/>
                  <a:pt x="1950547" y="114190"/>
                  <a:pt x="1972491" y="117566"/>
                </a:cubicBezTo>
                <a:cubicBezTo>
                  <a:pt x="2007188" y="122904"/>
                  <a:pt x="2042160" y="126275"/>
                  <a:pt x="2076994" y="130629"/>
                </a:cubicBezTo>
                <a:lnTo>
                  <a:pt x="2103120" y="209006"/>
                </a:lnTo>
                <a:cubicBezTo>
                  <a:pt x="2118186" y="254203"/>
                  <a:pt x="2108103" y="250686"/>
                  <a:pt x="2155371" y="274320"/>
                </a:cubicBezTo>
                <a:cubicBezTo>
                  <a:pt x="2167687" y="280478"/>
                  <a:pt x="2181497" y="283029"/>
                  <a:pt x="2194560" y="287383"/>
                </a:cubicBezTo>
                <a:cubicBezTo>
                  <a:pt x="2223447" y="316271"/>
                  <a:pt x="2241689" y="329390"/>
                  <a:pt x="2259874" y="365760"/>
                </a:cubicBezTo>
                <a:cubicBezTo>
                  <a:pt x="2266032" y="378076"/>
                  <a:pt x="2263201" y="395212"/>
                  <a:pt x="2272937" y="404949"/>
                </a:cubicBezTo>
                <a:cubicBezTo>
                  <a:pt x="2282673" y="414685"/>
                  <a:pt x="2299062" y="413658"/>
                  <a:pt x="2312125" y="418012"/>
                </a:cubicBezTo>
                <a:cubicBezTo>
                  <a:pt x="2342950" y="459111"/>
                  <a:pt x="2359509" y="474699"/>
                  <a:pt x="2377440" y="522514"/>
                </a:cubicBezTo>
                <a:cubicBezTo>
                  <a:pt x="2383744" y="539324"/>
                  <a:pt x="2385571" y="557503"/>
                  <a:pt x="2390503" y="574766"/>
                </a:cubicBezTo>
                <a:cubicBezTo>
                  <a:pt x="2394286" y="588005"/>
                  <a:pt x="2399211" y="600891"/>
                  <a:pt x="2403565" y="613954"/>
                </a:cubicBezTo>
                <a:cubicBezTo>
                  <a:pt x="2399211" y="683623"/>
                  <a:pt x="2404883" y="754653"/>
                  <a:pt x="2390503" y="822960"/>
                </a:cubicBezTo>
                <a:cubicBezTo>
                  <a:pt x="2386697" y="841038"/>
                  <a:pt x="2360286" y="846000"/>
                  <a:pt x="2351314" y="862149"/>
                </a:cubicBezTo>
                <a:cubicBezTo>
                  <a:pt x="2337940" y="886222"/>
                  <a:pt x="2333897" y="914400"/>
                  <a:pt x="2325188" y="940526"/>
                </a:cubicBezTo>
                <a:lnTo>
                  <a:pt x="2299063" y="1018903"/>
                </a:lnTo>
                <a:cubicBezTo>
                  <a:pt x="2294709" y="1031966"/>
                  <a:pt x="2288700" y="1044590"/>
                  <a:pt x="2286000" y="1058092"/>
                </a:cubicBezTo>
                <a:cubicBezTo>
                  <a:pt x="2281646" y="1079863"/>
                  <a:pt x="2276587" y="1101506"/>
                  <a:pt x="2272937" y="1123406"/>
                </a:cubicBezTo>
                <a:cubicBezTo>
                  <a:pt x="2267875" y="1153777"/>
                  <a:pt x="2274618" y="1187816"/>
                  <a:pt x="2259874" y="1214846"/>
                </a:cubicBezTo>
                <a:cubicBezTo>
                  <a:pt x="2243994" y="1243959"/>
                  <a:pt x="2183019" y="1270183"/>
                  <a:pt x="2155371" y="1293223"/>
                </a:cubicBezTo>
                <a:cubicBezTo>
                  <a:pt x="2141179" y="1305050"/>
                  <a:pt x="2134033" y="1327652"/>
                  <a:pt x="2116183" y="1332412"/>
                </a:cubicBezTo>
                <a:cubicBezTo>
                  <a:pt x="2065521" y="1345922"/>
                  <a:pt x="2011680" y="1341120"/>
                  <a:pt x="1959428" y="1345474"/>
                </a:cubicBezTo>
                <a:cubicBezTo>
                  <a:pt x="1859988" y="1378621"/>
                  <a:pt x="1908055" y="1366199"/>
                  <a:pt x="1815737" y="1384663"/>
                </a:cubicBezTo>
                <a:cubicBezTo>
                  <a:pt x="1798320" y="1393372"/>
                  <a:pt x="1781565" y="1403557"/>
                  <a:pt x="1763485" y="1410789"/>
                </a:cubicBezTo>
                <a:cubicBezTo>
                  <a:pt x="1737916" y="1421017"/>
                  <a:pt x="1709739" y="1424598"/>
                  <a:pt x="1685108" y="1436914"/>
                </a:cubicBezTo>
                <a:cubicBezTo>
                  <a:pt x="1667691" y="1445623"/>
                  <a:pt x="1651157" y="1456385"/>
                  <a:pt x="1632857" y="1463040"/>
                </a:cubicBezTo>
                <a:cubicBezTo>
                  <a:pt x="1536853" y="1497951"/>
                  <a:pt x="1560745" y="1481068"/>
                  <a:pt x="1476103" y="1502229"/>
                </a:cubicBezTo>
                <a:cubicBezTo>
                  <a:pt x="1462745" y="1505569"/>
                  <a:pt x="1449977" y="1510938"/>
                  <a:pt x="1436914" y="1515292"/>
                </a:cubicBezTo>
                <a:cubicBezTo>
                  <a:pt x="1393371" y="1510938"/>
                  <a:pt x="1348110" y="1515098"/>
                  <a:pt x="1306285" y="1502229"/>
                </a:cubicBezTo>
                <a:cubicBezTo>
                  <a:pt x="1260319" y="1488085"/>
                  <a:pt x="1278794" y="1442568"/>
                  <a:pt x="1227908" y="1436914"/>
                </a:cubicBezTo>
                <a:cubicBezTo>
                  <a:pt x="1123954" y="1425364"/>
                  <a:pt x="1018903" y="1428206"/>
                  <a:pt x="914400" y="1423852"/>
                </a:cubicBezTo>
                <a:cubicBezTo>
                  <a:pt x="901337" y="1419498"/>
                  <a:pt x="888981" y="1410789"/>
                  <a:pt x="875211" y="1410789"/>
                </a:cubicBezTo>
                <a:cubicBezTo>
                  <a:pt x="638629" y="1410789"/>
                  <a:pt x="678784" y="1404380"/>
                  <a:pt x="548640" y="1436914"/>
                </a:cubicBezTo>
                <a:cubicBezTo>
                  <a:pt x="465908" y="1432560"/>
                  <a:pt x="380818" y="1443945"/>
                  <a:pt x="300445" y="1423852"/>
                </a:cubicBezTo>
                <a:cubicBezTo>
                  <a:pt x="283028" y="1419498"/>
                  <a:pt x="304290" y="1377638"/>
                  <a:pt x="287383" y="1371600"/>
                </a:cubicBezTo>
                <a:cubicBezTo>
                  <a:pt x="233917" y="1352505"/>
                  <a:pt x="174171" y="1362891"/>
                  <a:pt x="117565" y="1358537"/>
                </a:cubicBezTo>
                <a:cubicBezTo>
                  <a:pt x="104502" y="1354183"/>
                  <a:pt x="89834" y="1353112"/>
                  <a:pt x="78377" y="1345474"/>
                </a:cubicBezTo>
                <a:cubicBezTo>
                  <a:pt x="28094" y="1311952"/>
                  <a:pt x="32539" y="1286337"/>
                  <a:pt x="13063" y="1227909"/>
                </a:cubicBezTo>
                <a:lnTo>
                  <a:pt x="0" y="1188720"/>
                </a:lnTo>
                <a:cubicBezTo>
                  <a:pt x="4354" y="1136469"/>
                  <a:pt x="346" y="1082833"/>
                  <a:pt x="13063" y="1031966"/>
                </a:cubicBezTo>
                <a:cubicBezTo>
                  <a:pt x="18343" y="1010845"/>
                  <a:pt x="38082" y="996244"/>
                  <a:pt x="52251" y="979714"/>
                </a:cubicBezTo>
                <a:cubicBezTo>
                  <a:pt x="85775" y="940603"/>
                  <a:pt x="90318" y="941274"/>
                  <a:pt x="130628" y="914400"/>
                </a:cubicBezTo>
                <a:cubicBezTo>
                  <a:pt x="145492" y="884673"/>
                  <a:pt x="169817" y="845469"/>
                  <a:pt x="169817" y="809897"/>
                </a:cubicBezTo>
                <a:cubicBezTo>
                  <a:pt x="169817" y="783411"/>
                  <a:pt x="161108" y="757646"/>
                  <a:pt x="156754" y="731520"/>
                </a:cubicBezTo>
                <a:cubicBezTo>
                  <a:pt x="170813" y="661227"/>
                  <a:pt x="149811" y="667942"/>
                  <a:pt x="209005" y="653143"/>
                </a:cubicBezTo>
                <a:cubicBezTo>
                  <a:pt x="213229" y="652087"/>
                  <a:pt x="217714" y="653143"/>
                  <a:pt x="222068" y="653143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4" name="Küp 43"/>
          <p:cNvSpPr/>
          <p:nvPr/>
        </p:nvSpPr>
        <p:spPr>
          <a:xfrm>
            <a:off x="4335338" y="3401419"/>
            <a:ext cx="1255103" cy="1116453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0180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37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45" name="Grup 44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46" name="Grup 45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54" name="Düz Bağlayıcı 5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Metin kutusu 54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4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5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51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grpSp>
        <p:nvGrpSpPr>
          <p:cNvPr id="27" name="Grup 26"/>
          <p:cNvGrpSpPr/>
          <p:nvPr/>
        </p:nvGrpSpPr>
        <p:grpSpPr>
          <a:xfrm>
            <a:off x="635210" y="901598"/>
            <a:ext cx="10807429" cy="1236158"/>
            <a:chOff x="947671" y="703256"/>
            <a:chExt cx="10807429" cy="1236158"/>
          </a:xfrm>
        </p:grpSpPr>
        <p:sp>
          <p:nvSpPr>
            <p:cNvPr id="35" name="Dikdörtgen 34"/>
            <p:cNvSpPr/>
            <p:nvPr/>
          </p:nvSpPr>
          <p:spPr>
            <a:xfrm>
              <a:off x="955766" y="1067380"/>
              <a:ext cx="10799334" cy="872034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Aşağıdaki tabloda ağırlıkları ve taban alanları verilen K, L, M ve N cisimlerinin zemine uyguladıkları basınçları hesaplayınız </a:t>
              </a:r>
              <a:endParaRPr lang="tr-TR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Yuvarlatılmış Dikdörtgen 35"/>
            <p:cNvSpPr/>
            <p:nvPr/>
          </p:nvSpPr>
          <p:spPr>
            <a:xfrm>
              <a:off x="947671" y="703256"/>
              <a:ext cx="1357740" cy="374571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tr-TR" sz="16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ETKİNLİK-7</a:t>
              </a:r>
              <a:endParaRPr lang="tr-TR" sz="16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1137532" y="2485552"/>
          <a:ext cx="9568135" cy="40517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99359">
                  <a:extLst>
                    <a:ext uri="{9D8B030D-6E8A-4147-A177-3AD203B41FA5}">
                      <a16:colId xmlns:a16="http://schemas.microsoft.com/office/drawing/2014/main" val="1400883243"/>
                    </a:ext>
                  </a:extLst>
                </a:gridCol>
                <a:gridCol w="1667194">
                  <a:extLst>
                    <a:ext uri="{9D8B030D-6E8A-4147-A177-3AD203B41FA5}">
                      <a16:colId xmlns:a16="http://schemas.microsoft.com/office/drawing/2014/main" val="91151819"/>
                    </a:ext>
                  </a:extLst>
                </a:gridCol>
                <a:gridCol w="1667194">
                  <a:extLst>
                    <a:ext uri="{9D8B030D-6E8A-4147-A177-3AD203B41FA5}">
                      <a16:colId xmlns:a16="http://schemas.microsoft.com/office/drawing/2014/main" val="4098070288"/>
                    </a:ext>
                  </a:extLst>
                </a:gridCol>
                <a:gridCol w="1667194">
                  <a:extLst>
                    <a:ext uri="{9D8B030D-6E8A-4147-A177-3AD203B41FA5}">
                      <a16:colId xmlns:a16="http://schemas.microsoft.com/office/drawing/2014/main" val="2919981449"/>
                    </a:ext>
                  </a:extLst>
                </a:gridCol>
                <a:gridCol w="1667194">
                  <a:extLst>
                    <a:ext uri="{9D8B030D-6E8A-4147-A177-3AD203B41FA5}">
                      <a16:colId xmlns:a16="http://schemas.microsoft.com/office/drawing/2014/main" val="621681221"/>
                    </a:ext>
                  </a:extLst>
                </a:gridCol>
              </a:tblGrid>
              <a:tr h="1012933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Cisim</a:t>
                      </a:r>
                      <a:endParaRPr lang="tr-T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K</a:t>
                      </a:r>
                      <a:endParaRPr lang="tr-T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L</a:t>
                      </a:r>
                      <a:endParaRPr lang="tr-T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</a:t>
                      </a:r>
                      <a:endParaRPr lang="tr-T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N</a:t>
                      </a:r>
                      <a:endParaRPr lang="tr-T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052751"/>
                  </a:ext>
                </a:extLst>
              </a:tr>
              <a:tr h="1012933">
                <a:tc>
                  <a:txBody>
                    <a:bodyPr/>
                    <a:lstStyle/>
                    <a:p>
                      <a:r>
                        <a:rPr lang="tr-TR" dirty="0" smtClean="0"/>
                        <a:t>  Ağırlık (N)</a:t>
                      </a:r>
                      <a:endParaRPr lang="tr-T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100</a:t>
                      </a:r>
                      <a:endParaRPr lang="tr-TR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150</a:t>
                      </a:r>
                      <a:endParaRPr lang="tr-TR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150</a:t>
                      </a:r>
                      <a:endParaRPr lang="tr-TR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80</a:t>
                      </a:r>
                      <a:endParaRPr lang="tr-TR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5368442"/>
                  </a:ext>
                </a:extLst>
              </a:tr>
              <a:tr h="1012933">
                <a:tc>
                  <a:txBody>
                    <a:bodyPr/>
                    <a:lstStyle/>
                    <a:p>
                      <a:r>
                        <a:rPr lang="tr-TR" dirty="0" smtClean="0"/>
                        <a:t>  Yüzey Alanı (m²)</a:t>
                      </a:r>
                      <a:endParaRPr lang="tr-T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25</a:t>
                      </a:r>
                      <a:endParaRPr lang="tr-TR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</a:t>
                      </a:r>
                      <a:endParaRPr lang="tr-TR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8037889"/>
                  </a:ext>
                </a:extLst>
              </a:tr>
              <a:tr h="1012933">
                <a:tc>
                  <a:txBody>
                    <a:bodyPr/>
                    <a:lstStyle/>
                    <a:p>
                      <a:r>
                        <a:rPr lang="tr-TR" dirty="0" smtClean="0"/>
                        <a:t>  Basınç (N/m²)</a:t>
                      </a:r>
                      <a:endParaRPr lang="tr-T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800" dirty="0" smtClean="0"/>
                    </a:p>
                    <a:p>
                      <a:pPr algn="ctr"/>
                      <a:r>
                        <a:rPr lang="tr-TR" sz="1800" dirty="0" smtClean="0"/>
                        <a:t>……………….</a:t>
                      </a:r>
                      <a:endParaRPr lang="tr-TR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800" dirty="0" smtClean="0"/>
                    </a:p>
                    <a:p>
                      <a:pPr algn="ctr"/>
                      <a:r>
                        <a:rPr lang="tr-TR" sz="1800" dirty="0" smtClean="0"/>
                        <a:t>……………….</a:t>
                      </a:r>
                      <a:endParaRPr lang="tr-TR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800" dirty="0" smtClean="0"/>
                    </a:p>
                    <a:p>
                      <a:pPr algn="ctr"/>
                      <a:r>
                        <a:rPr lang="tr-TR" sz="1800" dirty="0" smtClean="0"/>
                        <a:t>……………….</a:t>
                      </a:r>
                      <a:endParaRPr lang="tr-TR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800" dirty="0" smtClean="0"/>
                    </a:p>
                    <a:p>
                      <a:pPr algn="ctr"/>
                      <a:r>
                        <a:rPr lang="tr-TR" sz="1800" dirty="0" smtClean="0"/>
                        <a:t>……………….</a:t>
                      </a:r>
                      <a:endParaRPr lang="tr-TR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9514944"/>
                  </a:ext>
                </a:extLst>
              </a:tr>
            </a:tbl>
          </a:graphicData>
        </a:graphic>
      </p:graphicFrame>
      <p:sp>
        <p:nvSpPr>
          <p:cNvPr id="22" name="Dikdörtgen 21"/>
          <p:cNvSpPr/>
          <p:nvPr/>
        </p:nvSpPr>
        <p:spPr>
          <a:xfrm>
            <a:off x="4663792" y="5922383"/>
            <a:ext cx="441146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6261289" y="5922383"/>
            <a:ext cx="312906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Dikdörtgen 23"/>
          <p:cNvSpPr/>
          <p:nvPr/>
        </p:nvSpPr>
        <p:spPr>
          <a:xfrm>
            <a:off x="7986485" y="5930284"/>
            <a:ext cx="441146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Dikdörtgen 25"/>
          <p:cNvSpPr/>
          <p:nvPr/>
        </p:nvSpPr>
        <p:spPr>
          <a:xfrm>
            <a:off x="9663388" y="5926153"/>
            <a:ext cx="441146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KATI BASINCI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031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Yuvarlatılmış Dikdörtgen 51"/>
          <p:cNvSpPr/>
          <p:nvPr/>
        </p:nvSpPr>
        <p:spPr>
          <a:xfrm>
            <a:off x="2292925" y="2300428"/>
            <a:ext cx="4228213" cy="1186665"/>
          </a:xfrm>
          <a:prstGeom prst="roundRect">
            <a:avLst>
              <a:gd name="adj" fmla="val 2538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45" name="Grup 44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46" name="Grup 45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54" name="Düz Bağlayıcı 5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Metin kutusu 54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4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5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51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sp>
        <p:nvSpPr>
          <p:cNvPr id="6" name="Dikdörtgen 5"/>
          <p:cNvSpPr/>
          <p:nvPr/>
        </p:nvSpPr>
        <p:spPr>
          <a:xfrm>
            <a:off x="591359" y="1381834"/>
            <a:ext cx="6622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Katı cisimler kendilerine uygulanan </a:t>
            </a:r>
            <a:r>
              <a:rPr lang="tr-TR" sz="12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………………….</a:t>
            </a:r>
            <a:r>
              <a:rPr lang="tr-TR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aynı yönde ve aynı şiddette iletir. </a:t>
            </a:r>
            <a:endParaRPr lang="tr-TR" dirty="0"/>
          </a:p>
        </p:txBody>
      </p:sp>
      <p:sp>
        <p:nvSpPr>
          <p:cNvPr id="40" name="Dikdörtgen 39"/>
          <p:cNvSpPr/>
          <p:nvPr/>
        </p:nvSpPr>
        <p:spPr>
          <a:xfrm>
            <a:off x="4595710" y="1332933"/>
            <a:ext cx="979755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kuvveti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565997" y="2464536"/>
            <a:ext cx="3801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O zaman kuvvetler arasındaki ilişki </a:t>
            </a:r>
            <a:endParaRPr lang="tr-TR" dirty="0"/>
          </a:p>
        </p:txBody>
      </p:sp>
      <p:sp>
        <p:nvSpPr>
          <p:cNvPr id="42" name="Dikdörtgen 41"/>
          <p:cNvSpPr/>
          <p:nvPr/>
        </p:nvSpPr>
        <p:spPr>
          <a:xfrm>
            <a:off x="3684169" y="2944948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tr-TR" sz="12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1 …… </a:t>
            </a:r>
            <a:r>
              <a:rPr lang="tr-TR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tr-TR" sz="12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tr-TR" dirty="0"/>
          </a:p>
        </p:txBody>
      </p:sp>
      <p:sp>
        <p:nvSpPr>
          <p:cNvPr id="44" name="Dikdörtgen 43"/>
          <p:cNvSpPr/>
          <p:nvPr/>
        </p:nvSpPr>
        <p:spPr>
          <a:xfrm>
            <a:off x="4060886" y="2935861"/>
            <a:ext cx="319318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Yuvarlatılmış Dikdörtgen 55"/>
          <p:cNvSpPr/>
          <p:nvPr/>
        </p:nvSpPr>
        <p:spPr>
          <a:xfrm>
            <a:off x="2228005" y="5050600"/>
            <a:ext cx="4228213" cy="1166695"/>
          </a:xfrm>
          <a:prstGeom prst="roundRect">
            <a:avLst>
              <a:gd name="adj" fmla="val 2538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7" name="Dikdörtgen 56"/>
          <p:cNvSpPr/>
          <p:nvPr/>
        </p:nvSpPr>
        <p:spPr>
          <a:xfrm>
            <a:off x="526439" y="4135082"/>
            <a:ext cx="6831874" cy="65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Katı cisimler karşılıklı yüzeylerin farklı olması </a:t>
            </a:r>
            <a:r>
              <a:rPr lang="tr-TR" sz="12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……………….….</a:t>
            </a:r>
            <a:r>
              <a:rPr lang="tr-TR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değişir. </a:t>
            </a:r>
            <a:endParaRPr lang="tr-TR" dirty="0"/>
          </a:p>
        </p:txBody>
      </p:sp>
      <p:sp>
        <p:nvSpPr>
          <p:cNvPr id="58" name="Dikdörtgen 57"/>
          <p:cNvSpPr/>
          <p:nvPr/>
        </p:nvSpPr>
        <p:spPr>
          <a:xfrm>
            <a:off x="5584925" y="4087830"/>
            <a:ext cx="979755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basıncı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Dikdörtgen 58"/>
          <p:cNvSpPr/>
          <p:nvPr/>
        </p:nvSpPr>
        <p:spPr>
          <a:xfrm>
            <a:off x="2454116" y="5199974"/>
            <a:ext cx="3813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O zaman basınçlar arasındaki ilişki </a:t>
            </a:r>
            <a:endParaRPr lang="tr-TR" dirty="0"/>
          </a:p>
        </p:txBody>
      </p:sp>
      <p:sp>
        <p:nvSpPr>
          <p:cNvPr id="60" name="Dikdörtgen 59"/>
          <p:cNvSpPr/>
          <p:nvPr/>
        </p:nvSpPr>
        <p:spPr>
          <a:xfrm>
            <a:off x="3585351" y="5680386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tr-TR" sz="12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1 …… </a:t>
            </a:r>
            <a:r>
              <a:rPr lang="tr-TR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tr-TR" sz="12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tr-TR" dirty="0"/>
          </a:p>
        </p:txBody>
      </p:sp>
      <p:sp>
        <p:nvSpPr>
          <p:cNvPr id="61" name="Dikdörtgen 60"/>
          <p:cNvSpPr/>
          <p:nvPr/>
        </p:nvSpPr>
        <p:spPr>
          <a:xfrm>
            <a:off x="3949005" y="5671299"/>
            <a:ext cx="319318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 12"/>
          <p:cNvGrpSpPr/>
          <p:nvPr/>
        </p:nvGrpSpPr>
        <p:grpSpPr>
          <a:xfrm flipH="1">
            <a:off x="7980826" y="1505655"/>
            <a:ext cx="4008191" cy="4711640"/>
            <a:chOff x="530114" y="1406320"/>
            <a:chExt cx="4008191" cy="4711640"/>
          </a:xfrm>
        </p:grpSpPr>
        <p:pic>
          <p:nvPicPr>
            <p:cNvPr id="8" name="Resim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178390" y="1758044"/>
              <a:ext cx="4711640" cy="4008191"/>
            </a:xfrm>
            <a:prstGeom prst="rect">
              <a:avLst/>
            </a:prstGeom>
          </p:spPr>
        </p:pic>
        <p:sp>
          <p:nvSpPr>
            <p:cNvPr id="9" name="Dikdörtgen 8"/>
            <p:cNvSpPr/>
            <p:nvPr/>
          </p:nvSpPr>
          <p:spPr>
            <a:xfrm>
              <a:off x="2694305" y="2777136"/>
              <a:ext cx="4251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dirty="0" smtClean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tr-TR" sz="1200" dirty="0" smtClean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tr-TR" dirty="0"/>
            </a:p>
          </p:txBody>
        </p:sp>
        <p:sp>
          <p:nvSpPr>
            <p:cNvPr id="41" name="Dikdörtgen 40"/>
            <p:cNvSpPr/>
            <p:nvPr/>
          </p:nvSpPr>
          <p:spPr>
            <a:xfrm>
              <a:off x="1303707" y="2796620"/>
              <a:ext cx="4106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dirty="0" smtClean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tr-TR" sz="1200" dirty="0" smtClean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tr-TR" dirty="0"/>
            </a:p>
          </p:txBody>
        </p:sp>
        <p:sp>
          <p:nvSpPr>
            <p:cNvPr id="47" name="Dikdörtgen 46"/>
            <p:cNvSpPr/>
            <p:nvPr/>
          </p:nvSpPr>
          <p:spPr>
            <a:xfrm>
              <a:off x="2244511" y="3429121"/>
              <a:ext cx="4235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dirty="0" smtClean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tr-TR" sz="1200" dirty="0" smtClean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tr-TR" dirty="0"/>
            </a:p>
          </p:txBody>
        </p:sp>
        <p:sp>
          <p:nvSpPr>
            <p:cNvPr id="49" name="Dikdörtgen 48"/>
            <p:cNvSpPr/>
            <p:nvPr/>
          </p:nvSpPr>
          <p:spPr>
            <a:xfrm>
              <a:off x="1290883" y="3421254"/>
              <a:ext cx="4235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dirty="0" smtClean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tr-TR" sz="1200" dirty="0" smtClean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tr-TR" dirty="0"/>
            </a:p>
          </p:txBody>
        </p:sp>
        <p:cxnSp>
          <p:nvCxnSpPr>
            <p:cNvPr id="12" name="Düz Ok Bağlayıcısı 11"/>
            <p:cNvCxnSpPr/>
            <p:nvPr/>
          </p:nvCxnSpPr>
          <p:spPr>
            <a:xfrm flipH="1">
              <a:off x="2503859" y="3211834"/>
              <a:ext cx="463602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Düz Ok Bağlayıcısı 61"/>
            <p:cNvCxnSpPr/>
            <p:nvPr/>
          </p:nvCxnSpPr>
          <p:spPr>
            <a:xfrm flipH="1">
              <a:off x="1258154" y="3208990"/>
              <a:ext cx="463602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Metin kutusu 62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KATI BASINCI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5826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4" grpId="0"/>
      <p:bldP spid="58" grpId="0"/>
      <p:bldP spid="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45" name="Grup 44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46" name="Grup 45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54" name="Düz Bağlayıcı 5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Metin kutusu 54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4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5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51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sp>
        <p:nvSpPr>
          <p:cNvPr id="76" name="Yuvarlatılmış Dikdörtgen 75"/>
          <p:cNvSpPr/>
          <p:nvPr/>
        </p:nvSpPr>
        <p:spPr>
          <a:xfrm>
            <a:off x="4344016" y="1085014"/>
            <a:ext cx="7146991" cy="1761391"/>
          </a:xfrm>
          <a:prstGeom prst="roundRect">
            <a:avLst>
              <a:gd name="adj" fmla="val 253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4559935" y="1406081"/>
            <a:ext cx="958520" cy="3291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5" name="Düz Bağlayıcı 4"/>
          <p:cNvCxnSpPr/>
          <p:nvPr/>
        </p:nvCxnSpPr>
        <p:spPr>
          <a:xfrm>
            <a:off x="4425423" y="1732273"/>
            <a:ext cx="1243446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ikdörtgen 21"/>
          <p:cNvSpPr/>
          <p:nvPr/>
        </p:nvSpPr>
        <p:spPr>
          <a:xfrm>
            <a:off x="5997104" y="1422975"/>
            <a:ext cx="636239" cy="3291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Dikdörtgen 22"/>
          <p:cNvSpPr/>
          <p:nvPr/>
        </p:nvSpPr>
        <p:spPr>
          <a:xfrm>
            <a:off x="6774833" y="1422974"/>
            <a:ext cx="311753" cy="3291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" name="Düz Bağlayıcı 7"/>
          <p:cNvCxnSpPr/>
          <p:nvPr/>
        </p:nvCxnSpPr>
        <p:spPr>
          <a:xfrm flipH="1">
            <a:off x="5252102" y="1229686"/>
            <a:ext cx="4919" cy="797551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Düz Bağlayıcı 19"/>
          <p:cNvCxnSpPr/>
          <p:nvPr/>
        </p:nvCxnSpPr>
        <p:spPr>
          <a:xfrm>
            <a:off x="5867243" y="1748629"/>
            <a:ext cx="1368000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Dikdörtgen 85"/>
          <p:cNvSpPr/>
          <p:nvPr/>
        </p:nvSpPr>
        <p:spPr>
          <a:xfrm>
            <a:off x="4878983" y="1777080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tr-TR" sz="1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tr-T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7" name="Dikdörtgen 86"/>
          <p:cNvSpPr/>
          <p:nvPr/>
        </p:nvSpPr>
        <p:spPr>
          <a:xfrm>
            <a:off x="6103466" y="1770780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tr-TR" sz="1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tr-T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8" name="Dikdörtgen 87"/>
          <p:cNvSpPr/>
          <p:nvPr/>
        </p:nvSpPr>
        <p:spPr>
          <a:xfrm>
            <a:off x="6713251" y="1768440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tr-TR" sz="1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tr-T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5" name="Dikdörtgen 94"/>
          <p:cNvSpPr/>
          <p:nvPr/>
        </p:nvSpPr>
        <p:spPr>
          <a:xfrm>
            <a:off x="4615987" y="2418411"/>
            <a:ext cx="23150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…………………………..………</a:t>
            </a:r>
            <a:endParaRPr lang="tr-TR" sz="1200" dirty="0"/>
          </a:p>
        </p:txBody>
      </p:sp>
      <p:sp>
        <p:nvSpPr>
          <p:cNvPr id="98" name="Dikdörtgen 97"/>
          <p:cNvSpPr/>
          <p:nvPr/>
        </p:nvSpPr>
        <p:spPr>
          <a:xfrm>
            <a:off x="7602558" y="1582044"/>
            <a:ext cx="3878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Katı bir cisim düşey doğrultuda düzgün olarak kesildiğinde her bir parçanın basıncı bütün cismin basıncına eşittir</a:t>
            </a:r>
            <a:endParaRPr lang="tr-TR" sz="1600" dirty="0"/>
          </a:p>
        </p:txBody>
      </p:sp>
      <p:sp>
        <p:nvSpPr>
          <p:cNvPr id="104" name="Dikdörtgen 103"/>
          <p:cNvSpPr/>
          <p:nvPr/>
        </p:nvSpPr>
        <p:spPr>
          <a:xfrm>
            <a:off x="4775896" y="2277365"/>
            <a:ext cx="452368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tr-TR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tr-TR" dirty="0"/>
          </a:p>
        </p:txBody>
      </p:sp>
      <p:sp>
        <p:nvSpPr>
          <p:cNvPr id="105" name="Dikdörtgen 104"/>
          <p:cNvSpPr/>
          <p:nvPr/>
        </p:nvSpPr>
        <p:spPr>
          <a:xfrm>
            <a:off x="5562006" y="2291859"/>
            <a:ext cx="437940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tr-TR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tr-TR" dirty="0"/>
          </a:p>
        </p:txBody>
      </p:sp>
      <p:sp>
        <p:nvSpPr>
          <p:cNvPr id="106" name="Dikdörtgen 105"/>
          <p:cNvSpPr/>
          <p:nvPr/>
        </p:nvSpPr>
        <p:spPr>
          <a:xfrm>
            <a:off x="6179492" y="2274422"/>
            <a:ext cx="437940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tr-TR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tr-TR" dirty="0"/>
          </a:p>
        </p:txBody>
      </p:sp>
      <p:sp>
        <p:nvSpPr>
          <p:cNvPr id="107" name="Dikdörtgen 106"/>
          <p:cNvSpPr/>
          <p:nvPr/>
        </p:nvSpPr>
        <p:spPr>
          <a:xfrm>
            <a:off x="5239263" y="2311582"/>
            <a:ext cx="319318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tr-TR" dirty="0"/>
          </a:p>
        </p:txBody>
      </p:sp>
      <p:sp>
        <p:nvSpPr>
          <p:cNvPr id="108" name="Dikdörtgen 107"/>
          <p:cNvSpPr/>
          <p:nvPr/>
        </p:nvSpPr>
        <p:spPr>
          <a:xfrm>
            <a:off x="5926028" y="2314362"/>
            <a:ext cx="319318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tr-TR" dirty="0"/>
          </a:p>
        </p:txBody>
      </p:sp>
      <p:sp>
        <p:nvSpPr>
          <p:cNvPr id="26" name="Dikdörtgen 25"/>
          <p:cNvSpPr/>
          <p:nvPr/>
        </p:nvSpPr>
        <p:spPr>
          <a:xfrm>
            <a:off x="4630261" y="3202272"/>
            <a:ext cx="1234986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7" name="Düz Bağlayıcı 26"/>
          <p:cNvCxnSpPr/>
          <p:nvPr/>
        </p:nvCxnSpPr>
        <p:spPr>
          <a:xfrm>
            <a:off x="4414334" y="3569609"/>
            <a:ext cx="1602092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Düz Bağlayıcı 27"/>
          <p:cNvCxnSpPr/>
          <p:nvPr/>
        </p:nvCxnSpPr>
        <p:spPr>
          <a:xfrm flipH="1">
            <a:off x="5314627" y="2968112"/>
            <a:ext cx="344785" cy="77846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68" name="Grup 67"/>
          <p:cNvGrpSpPr/>
          <p:nvPr/>
        </p:nvGrpSpPr>
        <p:grpSpPr>
          <a:xfrm>
            <a:off x="6185066" y="3088443"/>
            <a:ext cx="2118239" cy="488539"/>
            <a:chOff x="6585245" y="2667413"/>
            <a:chExt cx="2118239" cy="488539"/>
          </a:xfrm>
        </p:grpSpPr>
        <p:sp>
          <p:nvSpPr>
            <p:cNvPr id="10" name="Akış Çizelgesi: El İle Girdi 9"/>
            <p:cNvSpPr/>
            <p:nvPr/>
          </p:nvSpPr>
          <p:spPr>
            <a:xfrm rot="16200000" flipV="1">
              <a:off x="6932584" y="2572843"/>
              <a:ext cx="357701" cy="784035"/>
            </a:xfrm>
            <a:prstGeom prst="flowChartManualInpu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9" name="Akış Çizelgesi: El İle Girdi 38"/>
            <p:cNvSpPr/>
            <p:nvPr/>
          </p:nvSpPr>
          <p:spPr>
            <a:xfrm rot="5400000" flipV="1">
              <a:off x="7786254" y="2547804"/>
              <a:ext cx="340171" cy="834111"/>
            </a:xfrm>
            <a:prstGeom prst="flowChartManualInpu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9" name="Dikdörtgen 48"/>
            <p:cNvSpPr/>
            <p:nvPr/>
          </p:nvSpPr>
          <p:spPr>
            <a:xfrm>
              <a:off x="7978491" y="2667413"/>
              <a:ext cx="724993" cy="4644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43" name="Düz Bağlayıcı 42"/>
            <p:cNvCxnSpPr/>
            <p:nvPr/>
          </p:nvCxnSpPr>
          <p:spPr>
            <a:xfrm flipV="1">
              <a:off x="6585245" y="3141390"/>
              <a:ext cx="1584000" cy="2146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Düz Bağlayıcı 20"/>
            <p:cNvCxnSpPr/>
            <p:nvPr/>
          </p:nvCxnSpPr>
          <p:spPr>
            <a:xfrm>
              <a:off x="7966696" y="2787400"/>
              <a:ext cx="0" cy="3685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Yuvarlatılmış Dikdörtgen 78"/>
          <p:cNvSpPr/>
          <p:nvPr/>
        </p:nvSpPr>
        <p:spPr>
          <a:xfrm>
            <a:off x="4345318" y="2898730"/>
            <a:ext cx="7145689" cy="1878982"/>
          </a:xfrm>
          <a:prstGeom prst="roundRect">
            <a:avLst>
              <a:gd name="adj" fmla="val 253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9" name="Dikdörtgen 88"/>
          <p:cNvSpPr/>
          <p:nvPr/>
        </p:nvSpPr>
        <p:spPr>
          <a:xfrm>
            <a:off x="5104702" y="3602941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tr-TR" sz="1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tr-T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0" name="Dikdörtgen 89"/>
          <p:cNvSpPr/>
          <p:nvPr/>
        </p:nvSpPr>
        <p:spPr>
          <a:xfrm>
            <a:off x="6329185" y="3596641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tr-TR" sz="1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tr-T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1" name="Dikdörtgen 90"/>
          <p:cNvSpPr/>
          <p:nvPr/>
        </p:nvSpPr>
        <p:spPr>
          <a:xfrm>
            <a:off x="7179044" y="3594178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tr-TR" sz="1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tr-T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7" name="Dikdörtgen 96"/>
          <p:cNvSpPr/>
          <p:nvPr/>
        </p:nvSpPr>
        <p:spPr>
          <a:xfrm>
            <a:off x="4972854" y="4264676"/>
            <a:ext cx="23150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…………………………..………</a:t>
            </a:r>
            <a:endParaRPr lang="tr-TR" sz="1200" dirty="0"/>
          </a:p>
        </p:txBody>
      </p:sp>
      <p:sp>
        <p:nvSpPr>
          <p:cNvPr id="99" name="Dikdörtgen 98"/>
          <p:cNvSpPr/>
          <p:nvPr/>
        </p:nvSpPr>
        <p:spPr>
          <a:xfrm>
            <a:off x="8015145" y="3180750"/>
            <a:ext cx="34599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Katı bir cisim yatay doğrultuda düzgün olarak kesilmezse ağırlığının temas yüzeyine oranı </a:t>
            </a:r>
          </a:p>
          <a:p>
            <a:r>
              <a:rPr lang="tr-T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şekilde en fazla, 3 şekilde en az olacaktır.</a:t>
            </a:r>
            <a:endParaRPr lang="tr-TR" sz="1600" dirty="0"/>
          </a:p>
        </p:txBody>
      </p:sp>
      <p:sp>
        <p:nvSpPr>
          <p:cNvPr id="109" name="Dikdörtgen 108"/>
          <p:cNvSpPr/>
          <p:nvPr/>
        </p:nvSpPr>
        <p:spPr>
          <a:xfrm>
            <a:off x="5219179" y="4126144"/>
            <a:ext cx="437940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tr-TR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tr-TR" dirty="0"/>
          </a:p>
        </p:txBody>
      </p:sp>
      <p:sp>
        <p:nvSpPr>
          <p:cNvPr id="110" name="Dikdörtgen 109"/>
          <p:cNvSpPr/>
          <p:nvPr/>
        </p:nvSpPr>
        <p:spPr>
          <a:xfrm>
            <a:off x="5950697" y="4126990"/>
            <a:ext cx="437940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tr-T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tr-TR" dirty="0"/>
          </a:p>
        </p:txBody>
      </p:sp>
      <p:sp>
        <p:nvSpPr>
          <p:cNvPr id="111" name="Dikdörtgen 110"/>
          <p:cNvSpPr/>
          <p:nvPr/>
        </p:nvSpPr>
        <p:spPr>
          <a:xfrm>
            <a:off x="6568183" y="4136849"/>
            <a:ext cx="452368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tr-T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tr-TR" dirty="0"/>
          </a:p>
        </p:txBody>
      </p:sp>
      <p:sp>
        <p:nvSpPr>
          <p:cNvPr id="112" name="Dikdörtgen 111"/>
          <p:cNvSpPr/>
          <p:nvPr/>
        </p:nvSpPr>
        <p:spPr>
          <a:xfrm>
            <a:off x="5668898" y="4146713"/>
            <a:ext cx="319318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tr-TR" dirty="0"/>
          </a:p>
        </p:txBody>
      </p:sp>
      <p:sp>
        <p:nvSpPr>
          <p:cNvPr id="113" name="Dikdörtgen 112"/>
          <p:cNvSpPr/>
          <p:nvPr/>
        </p:nvSpPr>
        <p:spPr>
          <a:xfrm>
            <a:off x="6314719" y="4149493"/>
            <a:ext cx="319318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tr-TR" dirty="0"/>
          </a:p>
        </p:txBody>
      </p:sp>
      <p:sp>
        <p:nvSpPr>
          <p:cNvPr id="52" name="Dikdörtgen 51"/>
          <p:cNvSpPr/>
          <p:nvPr/>
        </p:nvSpPr>
        <p:spPr>
          <a:xfrm>
            <a:off x="4586610" y="5113591"/>
            <a:ext cx="1212431" cy="3506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56" name="Düz Bağlayıcı 55"/>
          <p:cNvCxnSpPr/>
          <p:nvPr/>
        </p:nvCxnSpPr>
        <p:spPr>
          <a:xfrm>
            <a:off x="4373044" y="5481113"/>
            <a:ext cx="1572833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Düz Bağlayıcı 56"/>
          <p:cNvCxnSpPr/>
          <p:nvPr/>
        </p:nvCxnSpPr>
        <p:spPr>
          <a:xfrm flipV="1">
            <a:off x="4468128" y="5298042"/>
            <a:ext cx="1477749" cy="87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8" name="Dikdörtgen 57"/>
          <p:cNvSpPr/>
          <p:nvPr/>
        </p:nvSpPr>
        <p:spPr>
          <a:xfrm>
            <a:off x="6383559" y="5340506"/>
            <a:ext cx="1212431" cy="1330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59" name="Düz Bağlayıcı 58"/>
          <p:cNvCxnSpPr/>
          <p:nvPr/>
        </p:nvCxnSpPr>
        <p:spPr>
          <a:xfrm>
            <a:off x="6169993" y="5490486"/>
            <a:ext cx="1572833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Yuvarlatılmış Dikdörtgen 79"/>
          <p:cNvSpPr/>
          <p:nvPr/>
        </p:nvSpPr>
        <p:spPr>
          <a:xfrm>
            <a:off x="4355072" y="4828009"/>
            <a:ext cx="7135935" cy="1772971"/>
          </a:xfrm>
          <a:prstGeom prst="roundRect">
            <a:avLst>
              <a:gd name="adj" fmla="val 253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2" name="Dikdörtgen 91"/>
          <p:cNvSpPr/>
          <p:nvPr/>
        </p:nvSpPr>
        <p:spPr>
          <a:xfrm>
            <a:off x="5042557" y="5514137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tr-TR" sz="1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tr-T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3" name="Dikdörtgen 92"/>
          <p:cNvSpPr/>
          <p:nvPr/>
        </p:nvSpPr>
        <p:spPr>
          <a:xfrm>
            <a:off x="6914825" y="5509093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tr-TR" sz="1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tr-T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6" name="Dikdörtgen 95"/>
          <p:cNvSpPr/>
          <p:nvPr/>
        </p:nvSpPr>
        <p:spPr>
          <a:xfrm>
            <a:off x="4985282" y="6167538"/>
            <a:ext cx="23150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…………………………..………</a:t>
            </a:r>
            <a:endParaRPr lang="tr-TR" sz="1200" dirty="0"/>
          </a:p>
        </p:txBody>
      </p:sp>
      <p:sp>
        <p:nvSpPr>
          <p:cNvPr id="100" name="Dikdörtgen 99"/>
          <p:cNvSpPr/>
          <p:nvPr/>
        </p:nvSpPr>
        <p:spPr>
          <a:xfrm>
            <a:off x="7979344" y="5224219"/>
            <a:ext cx="34957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Katı bir cisim yatay doğrultuda düzgün olarak kesildiğinde yüzey alanı değişmeden ağırlığı azalacağı için basıncı azalır.</a:t>
            </a:r>
            <a:endParaRPr lang="tr-TR" sz="1600" dirty="0"/>
          </a:p>
        </p:txBody>
      </p:sp>
      <p:sp>
        <p:nvSpPr>
          <p:cNvPr id="114" name="Dikdörtgen 113"/>
          <p:cNvSpPr/>
          <p:nvPr/>
        </p:nvSpPr>
        <p:spPr>
          <a:xfrm>
            <a:off x="5420076" y="6021906"/>
            <a:ext cx="437940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tr-TR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tr-TR" dirty="0"/>
          </a:p>
        </p:txBody>
      </p:sp>
      <p:sp>
        <p:nvSpPr>
          <p:cNvPr id="115" name="Dikdörtgen 114"/>
          <p:cNvSpPr/>
          <p:nvPr/>
        </p:nvSpPr>
        <p:spPr>
          <a:xfrm>
            <a:off x="6151594" y="6022752"/>
            <a:ext cx="437940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tr-TR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tr-TR" dirty="0"/>
          </a:p>
        </p:txBody>
      </p:sp>
      <p:sp>
        <p:nvSpPr>
          <p:cNvPr id="116" name="Dikdörtgen 115"/>
          <p:cNvSpPr/>
          <p:nvPr/>
        </p:nvSpPr>
        <p:spPr>
          <a:xfrm>
            <a:off x="5869795" y="6042475"/>
            <a:ext cx="319318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tr-TR" dirty="0"/>
          </a:p>
        </p:txBody>
      </p:sp>
      <p:sp>
        <p:nvSpPr>
          <p:cNvPr id="117" name="Metin kutusu 116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KATI BASINCI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2" name="Yuvarlatılmış Dikdörtgen 71"/>
          <p:cNvSpPr/>
          <p:nvPr/>
        </p:nvSpPr>
        <p:spPr>
          <a:xfrm>
            <a:off x="3568130" y="673939"/>
            <a:ext cx="976595" cy="374571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anchor="t">
            <a:spAutoFit/>
          </a:bodyPr>
          <a:lstStyle/>
          <a:p>
            <a:pPr>
              <a:buClr>
                <a:srgbClr val="FF0000"/>
              </a:buClr>
            </a:pPr>
            <a:r>
              <a:rPr lang="tr-TR" sz="1600" b="1" dirty="0" smtClean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endParaRPr lang="tr-TR" sz="1600" b="1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Yuvarlatılmış Dikdörtgen 69"/>
          <p:cNvSpPr/>
          <p:nvPr/>
        </p:nvSpPr>
        <p:spPr>
          <a:xfrm>
            <a:off x="3562971" y="966232"/>
            <a:ext cx="8106515" cy="5692804"/>
          </a:xfrm>
          <a:prstGeom prst="roundRect">
            <a:avLst>
              <a:gd name="adj" fmla="val 174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71" name="Resim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01" y="1881971"/>
            <a:ext cx="3012190" cy="378519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Mürekkep 1"/>
              <p14:cNvContentPartPr/>
              <p14:nvPr/>
            </p14:nvContentPartPr>
            <p14:xfrm>
              <a:off x="4634640" y="1205640"/>
              <a:ext cx="3402360" cy="4340160"/>
            </p14:xfrm>
          </p:contentPart>
        </mc:Choice>
        <mc:Fallback>
          <p:pic>
            <p:nvPicPr>
              <p:cNvPr id="2" name="Mürekkep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25280" y="1196280"/>
                <a:ext cx="3421080" cy="43588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34784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45" name="Grup 44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46" name="Grup 45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54" name="Düz Bağlayıcı 5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Metin kutusu 54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4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5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51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sp>
        <p:nvSpPr>
          <p:cNvPr id="16" name="Metin kutusu 15"/>
          <p:cNvSpPr txBox="1"/>
          <p:nvPr/>
        </p:nvSpPr>
        <p:spPr>
          <a:xfrm>
            <a:off x="476052" y="1320963"/>
            <a:ext cx="5728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ln w="0"/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Günlük Hayatta Basınç Örnekleri</a:t>
            </a:r>
            <a:endParaRPr lang="tr-TR" b="1" dirty="0">
              <a:ln w="0"/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Dikdörtgen 16"/>
          <p:cNvSpPr/>
          <p:nvPr/>
        </p:nvSpPr>
        <p:spPr>
          <a:xfrm>
            <a:off x="617590" y="2103610"/>
            <a:ext cx="70749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Tır ve kamyonların çok sayıda tekerinin </a:t>
            </a:r>
            <a:r>
              <a:rPr lang="tr-TR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olması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Kar </a:t>
            </a:r>
            <a:r>
              <a:rPr lang="tr-TR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ayakkabılarının geniş yüzeyli olması </a:t>
            </a:r>
            <a:endParaRPr lang="tr-TR" dirty="0" smtClean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İş </a:t>
            </a:r>
            <a:r>
              <a:rPr lang="tr-TR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makinelerinin paletlere sahip </a:t>
            </a:r>
            <a:r>
              <a:rPr lang="tr-TR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olması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Deve, fil gibi hayvanların ayaklarının geniş olması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Ördeklerinin </a:t>
            </a:r>
            <a:r>
              <a:rPr lang="tr-TR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ayaklarının perdeli olması </a:t>
            </a:r>
            <a:endParaRPr lang="tr-TR" dirty="0" smtClean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Traktörlerin </a:t>
            </a:r>
            <a:r>
              <a:rPr lang="tr-TR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arka tekerlerinin geniş </a:t>
            </a:r>
            <a:r>
              <a:rPr lang="tr-TR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olması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Çivi, toplu iğne, raptiye gibi cisimlerin uç </a:t>
            </a:r>
            <a:r>
              <a:rPr lang="tr-TR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kısımlarının sivri olması</a:t>
            </a:r>
            <a:endParaRPr lang="tr-TR" dirty="0" smtClean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Bıçakların </a:t>
            </a:r>
            <a:r>
              <a:rPr lang="tr-TR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keskin taraflarının daha ince yapılması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Kramponların </a:t>
            </a:r>
            <a:r>
              <a:rPr lang="tr-TR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tabanlarının dişli </a:t>
            </a:r>
            <a:r>
              <a:rPr lang="tr-TR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olması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Trenlerin tekerlek sayısının çok olması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5188" y="4037886"/>
            <a:ext cx="1970474" cy="1475861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2904" y="5299598"/>
            <a:ext cx="1793023" cy="136123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0762" y="2626698"/>
            <a:ext cx="1871238" cy="140342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3251" y="2953784"/>
            <a:ext cx="1947595" cy="143713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1999" y="5266520"/>
            <a:ext cx="1849857" cy="1383633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54980" y="1241706"/>
            <a:ext cx="2112820" cy="1621223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8703" y="1007302"/>
            <a:ext cx="2006895" cy="1298923"/>
          </a:xfrm>
          <a:prstGeom prst="rect">
            <a:avLst/>
          </a:prstGeom>
        </p:spPr>
      </p:pic>
      <p:sp>
        <p:nvSpPr>
          <p:cNvPr id="26" name="Metin kutusu 25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KATI BASINCI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5380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/>
          <a:srcRect b="3239"/>
          <a:stretch/>
        </p:blipFill>
        <p:spPr>
          <a:xfrm>
            <a:off x="759769" y="1534277"/>
            <a:ext cx="10967773" cy="5213035"/>
          </a:xfrm>
          <a:prstGeom prst="rect">
            <a:avLst/>
          </a:prstGeom>
        </p:spPr>
      </p:pic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370726"/>
              </p:ext>
            </p:extLst>
          </p:nvPr>
        </p:nvGraphicFramePr>
        <p:xfrm>
          <a:off x="736808" y="1617540"/>
          <a:ext cx="10807428" cy="508523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02476">
                  <a:extLst>
                    <a:ext uri="{9D8B030D-6E8A-4147-A177-3AD203B41FA5}">
                      <a16:colId xmlns:a16="http://schemas.microsoft.com/office/drawing/2014/main" val="1064683593"/>
                    </a:ext>
                  </a:extLst>
                </a:gridCol>
                <a:gridCol w="3527459">
                  <a:extLst>
                    <a:ext uri="{9D8B030D-6E8A-4147-A177-3AD203B41FA5}">
                      <a16:colId xmlns:a16="http://schemas.microsoft.com/office/drawing/2014/main" val="3536695416"/>
                    </a:ext>
                  </a:extLst>
                </a:gridCol>
                <a:gridCol w="3677493">
                  <a:extLst>
                    <a:ext uri="{9D8B030D-6E8A-4147-A177-3AD203B41FA5}">
                      <a16:colId xmlns:a16="http://schemas.microsoft.com/office/drawing/2014/main" val="863027639"/>
                    </a:ext>
                  </a:extLst>
                </a:gridCol>
              </a:tblGrid>
              <a:tr h="2542618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0573208"/>
                  </a:ext>
                </a:extLst>
              </a:tr>
              <a:tr h="2542618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391218"/>
                  </a:ext>
                </a:extLst>
              </a:tr>
            </a:tbl>
          </a:graphicData>
        </a:graphic>
      </p:graphicFrame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45" name="Grup 44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46" name="Grup 45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54" name="Düz Bağlayıcı 5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Metin kutusu 54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4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5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51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grpSp>
        <p:nvGrpSpPr>
          <p:cNvPr id="16" name="Grup 15"/>
          <p:cNvGrpSpPr/>
          <p:nvPr/>
        </p:nvGrpSpPr>
        <p:grpSpPr>
          <a:xfrm>
            <a:off x="635209" y="800000"/>
            <a:ext cx="10807430" cy="741366"/>
            <a:chOff x="947670" y="703256"/>
            <a:chExt cx="10807430" cy="741366"/>
          </a:xfrm>
        </p:grpSpPr>
        <p:sp>
          <p:nvSpPr>
            <p:cNvPr id="17" name="Dikdörtgen 16"/>
            <p:cNvSpPr/>
            <p:nvPr/>
          </p:nvSpPr>
          <p:spPr>
            <a:xfrm>
              <a:off x="955766" y="1002065"/>
              <a:ext cx="10799334" cy="442557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sz="1700" b="1" dirty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Aşağıda </a:t>
              </a:r>
              <a:r>
                <a:rPr lang="tr-TR" sz="17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ifadelerin basıncı arttırma veya azaltma durumlarını belirtiniz.</a:t>
              </a:r>
              <a:endParaRPr lang="tr-TR" sz="1700" dirty="0">
                <a:solidFill>
                  <a:schemeClr val="bg1"/>
                </a:solidFill>
              </a:endParaRPr>
            </a:p>
          </p:txBody>
        </p:sp>
        <p:sp>
          <p:nvSpPr>
            <p:cNvPr id="18" name="Yuvarlatılmış Dikdörtgen 17"/>
            <p:cNvSpPr/>
            <p:nvPr/>
          </p:nvSpPr>
          <p:spPr>
            <a:xfrm>
              <a:off x="947670" y="703256"/>
              <a:ext cx="1494379" cy="374571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tr-TR" sz="16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ETKİNLİK-10</a:t>
              </a:r>
              <a:endParaRPr lang="tr-TR" sz="16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Dikdörtgen 24"/>
          <p:cNvSpPr/>
          <p:nvPr/>
        </p:nvSpPr>
        <p:spPr>
          <a:xfrm>
            <a:off x="2256593" y="3715140"/>
            <a:ext cx="10518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azaltmak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Dikdörtgen 25"/>
          <p:cNvSpPr/>
          <p:nvPr/>
        </p:nvSpPr>
        <p:spPr>
          <a:xfrm>
            <a:off x="5269337" y="3715140"/>
            <a:ext cx="10647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arttırmak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Dikdörtgen 26"/>
          <p:cNvSpPr/>
          <p:nvPr/>
        </p:nvSpPr>
        <p:spPr>
          <a:xfrm>
            <a:off x="9041183" y="3728788"/>
            <a:ext cx="10518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azaltmak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Dikdörtgen 27"/>
          <p:cNvSpPr/>
          <p:nvPr/>
        </p:nvSpPr>
        <p:spPr>
          <a:xfrm>
            <a:off x="1615411" y="6334919"/>
            <a:ext cx="10518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azaltmak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Dikdörtgen 28"/>
          <p:cNvSpPr/>
          <p:nvPr/>
        </p:nvSpPr>
        <p:spPr>
          <a:xfrm>
            <a:off x="5315445" y="6385636"/>
            <a:ext cx="10518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azaltmak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Dikdörtgen 33"/>
          <p:cNvSpPr/>
          <p:nvPr/>
        </p:nvSpPr>
        <p:spPr>
          <a:xfrm>
            <a:off x="8838023" y="6395225"/>
            <a:ext cx="10647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arttırmak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KATI BASINCI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9021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45" name="Grup 44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46" name="Grup 45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54" name="Düz Bağlayıcı 5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Metin kutusu 54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4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5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51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grpSp>
        <p:nvGrpSpPr>
          <p:cNvPr id="16" name="Grup 15"/>
          <p:cNvGrpSpPr/>
          <p:nvPr/>
        </p:nvGrpSpPr>
        <p:grpSpPr>
          <a:xfrm>
            <a:off x="635210" y="800000"/>
            <a:ext cx="10807429" cy="784908"/>
            <a:chOff x="947671" y="703256"/>
            <a:chExt cx="10807429" cy="784908"/>
          </a:xfrm>
        </p:grpSpPr>
        <p:sp>
          <p:nvSpPr>
            <p:cNvPr id="17" name="Dikdörtgen 16"/>
            <p:cNvSpPr/>
            <p:nvPr/>
          </p:nvSpPr>
          <p:spPr>
            <a:xfrm>
              <a:off x="955766" y="1045607"/>
              <a:ext cx="10799334" cy="442557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sz="1700" b="1" dirty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Aşağıda </a:t>
              </a:r>
              <a:r>
                <a:rPr lang="tr-TR" sz="17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katı basıncı ile ilgili ifadelerin doğru ya da yanlış olduklarını belirtiniz..</a:t>
              </a:r>
              <a:endParaRPr lang="tr-TR" sz="1700" dirty="0">
                <a:solidFill>
                  <a:schemeClr val="bg1"/>
                </a:solidFill>
              </a:endParaRPr>
            </a:p>
          </p:txBody>
        </p:sp>
        <p:sp>
          <p:nvSpPr>
            <p:cNvPr id="18" name="Yuvarlatılmış Dikdörtgen 17"/>
            <p:cNvSpPr/>
            <p:nvPr/>
          </p:nvSpPr>
          <p:spPr>
            <a:xfrm>
              <a:off x="947671" y="703256"/>
              <a:ext cx="1530474" cy="374571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tr-TR" sz="16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ETKİNLİK-11</a:t>
              </a:r>
              <a:endParaRPr lang="tr-TR" sz="16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84" y="1736239"/>
            <a:ext cx="11153775" cy="4257675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10166255" y="2606808"/>
            <a:ext cx="735227" cy="547912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10166254" y="3306051"/>
            <a:ext cx="735227" cy="547912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10166253" y="3950842"/>
            <a:ext cx="735227" cy="547912"/>
          </a:xfrm>
          <a:prstGeom prst="rect">
            <a:avLst/>
          </a:prstGeom>
        </p:spPr>
      </p:pic>
      <p:pic>
        <p:nvPicPr>
          <p:cNvPr id="25" name="Resim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2" b="59934"/>
          <a:stretch/>
        </p:blipFill>
        <p:spPr>
          <a:xfrm>
            <a:off x="10901480" y="4647969"/>
            <a:ext cx="757468" cy="504179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2" b="59934"/>
          <a:stretch/>
        </p:blipFill>
        <p:spPr>
          <a:xfrm>
            <a:off x="10901982" y="5301363"/>
            <a:ext cx="757468" cy="504179"/>
          </a:xfrm>
          <a:prstGeom prst="rect">
            <a:avLst/>
          </a:prstGeom>
        </p:spPr>
      </p:pic>
      <p:sp>
        <p:nvSpPr>
          <p:cNvPr id="27" name="Metin kutusu 26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KATI BASINCI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8005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45" name="Grup 44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46" name="Grup 45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54" name="Düz Bağlayıcı 5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Metin kutusu 54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4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5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51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4"/>
          <a:srcRect b="80781"/>
          <a:stretch/>
        </p:blipFill>
        <p:spPr>
          <a:xfrm>
            <a:off x="466084" y="1736239"/>
            <a:ext cx="11153775" cy="81827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84" y="2573356"/>
            <a:ext cx="11134725" cy="3533775"/>
          </a:xfrm>
          <a:prstGeom prst="rect">
            <a:avLst/>
          </a:prstGeom>
        </p:spPr>
      </p:pic>
      <p:grpSp>
        <p:nvGrpSpPr>
          <p:cNvPr id="20" name="Grup 19"/>
          <p:cNvGrpSpPr/>
          <p:nvPr/>
        </p:nvGrpSpPr>
        <p:grpSpPr>
          <a:xfrm>
            <a:off x="635210" y="800000"/>
            <a:ext cx="10807429" cy="784908"/>
            <a:chOff x="947671" y="703256"/>
            <a:chExt cx="10807429" cy="784908"/>
          </a:xfrm>
        </p:grpSpPr>
        <p:sp>
          <p:nvSpPr>
            <p:cNvPr id="21" name="Dikdörtgen 20"/>
            <p:cNvSpPr/>
            <p:nvPr/>
          </p:nvSpPr>
          <p:spPr>
            <a:xfrm>
              <a:off x="955766" y="1045607"/>
              <a:ext cx="10799334" cy="442557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sz="1700" b="1" dirty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Aşağıda </a:t>
              </a:r>
              <a:r>
                <a:rPr lang="tr-TR" sz="17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katı basıncı ile ilgili ifadelerin doğru ya da yanlış olduklarını belirtiniz..</a:t>
              </a:r>
              <a:endParaRPr lang="tr-TR" sz="1700" dirty="0">
                <a:solidFill>
                  <a:schemeClr val="bg1"/>
                </a:solidFill>
              </a:endParaRPr>
            </a:p>
          </p:txBody>
        </p:sp>
        <p:sp>
          <p:nvSpPr>
            <p:cNvPr id="22" name="Yuvarlatılmış Dikdörtgen 21"/>
            <p:cNvSpPr/>
            <p:nvPr/>
          </p:nvSpPr>
          <p:spPr>
            <a:xfrm>
              <a:off x="947671" y="703256"/>
              <a:ext cx="1530474" cy="374571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tr-TR" sz="16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ETKİNLİK-11</a:t>
              </a:r>
              <a:endParaRPr lang="tr-TR" sz="16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Resim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2" b="59934"/>
          <a:stretch/>
        </p:blipFill>
        <p:spPr>
          <a:xfrm>
            <a:off x="10892870" y="2703729"/>
            <a:ext cx="757468" cy="504179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2" b="59934"/>
          <a:stretch/>
        </p:blipFill>
        <p:spPr>
          <a:xfrm>
            <a:off x="10901982" y="3374423"/>
            <a:ext cx="757468" cy="504179"/>
          </a:xfrm>
          <a:prstGeom prst="rect">
            <a:avLst/>
          </a:prstGeom>
        </p:spPr>
      </p:pic>
      <p:pic>
        <p:nvPicPr>
          <p:cNvPr id="27" name="Resim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2" b="59934"/>
          <a:stretch/>
        </p:blipFill>
        <p:spPr>
          <a:xfrm>
            <a:off x="10902484" y="4045117"/>
            <a:ext cx="757468" cy="504179"/>
          </a:xfrm>
          <a:prstGeom prst="rect">
            <a:avLst/>
          </a:prstGeom>
        </p:spPr>
      </p:pic>
      <p:pic>
        <p:nvPicPr>
          <p:cNvPr id="28" name="Resim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10157643" y="4713691"/>
            <a:ext cx="735227" cy="547912"/>
          </a:xfrm>
          <a:prstGeom prst="rect">
            <a:avLst/>
          </a:prstGeom>
        </p:spPr>
      </p:pic>
      <p:pic>
        <p:nvPicPr>
          <p:cNvPr id="29" name="Resim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2" b="59934"/>
          <a:stretch/>
        </p:blipFill>
        <p:spPr>
          <a:xfrm>
            <a:off x="10892870" y="5385607"/>
            <a:ext cx="757468" cy="504179"/>
          </a:xfrm>
          <a:prstGeom prst="rect">
            <a:avLst/>
          </a:prstGeom>
        </p:spPr>
      </p:pic>
      <p:sp>
        <p:nvSpPr>
          <p:cNvPr id="34" name="Metin kutusu 33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KATI BASINCI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5685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45" name="Grup 44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46" name="Grup 45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54" name="Düz Bağlayıcı 5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Metin kutusu 54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4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5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51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4"/>
          <a:srcRect b="80781"/>
          <a:stretch/>
        </p:blipFill>
        <p:spPr>
          <a:xfrm>
            <a:off x="466084" y="1736239"/>
            <a:ext cx="11153775" cy="81827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5"/>
          <a:srcRect t="1669" b="10763"/>
          <a:stretch/>
        </p:blipFill>
        <p:spPr>
          <a:xfrm>
            <a:off x="531364" y="2602568"/>
            <a:ext cx="11144250" cy="3686629"/>
          </a:xfrm>
          <a:prstGeom prst="rect">
            <a:avLst/>
          </a:prstGeom>
        </p:spPr>
      </p:pic>
      <p:grpSp>
        <p:nvGrpSpPr>
          <p:cNvPr id="21" name="Grup 20"/>
          <p:cNvGrpSpPr/>
          <p:nvPr/>
        </p:nvGrpSpPr>
        <p:grpSpPr>
          <a:xfrm>
            <a:off x="635210" y="800000"/>
            <a:ext cx="10807429" cy="784908"/>
            <a:chOff x="947671" y="703256"/>
            <a:chExt cx="10807429" cy="784908"/>
          </a:xfrm>
        </p:grpSpPr>
        <p:sp>
          <p:nvSpPr>
            <p:cNvPr id="22" name="Dikdörtgen 21"/>
            <p:cNvSpPr/>
            <p:nvPr/>
          </p:nvSpPr>
          <p:spPr>
            <a:xfrm>
              <a:off x="955766" y="1045607"/>
              <a:ext cx="10799334" cy="442557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sz="1700" b="1" dirty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Aşağıda </a:t>
              </a:r>
              <a:r>
                <a:rPr lang="tr-TR" sz="17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katı basıncı ile ilgili ifadelerin doğru ya da yanlış olduklarını belirtiniz..</a:t>
              </a:r>
              <a:endParaRPr lang="tr-TR" sz="1700" dirty="0">
                <a:solidFill>
                  <a:schemeClr val="bg1"/>
                </a:solidFill>
              </a:endParaRPr>
            </a:p>
          </p:txBody>
        </p:sp>
        <p:sp>
          <p:nvSpPr>
            <p:cNvPr id="23" name="Yuvarlatılmış Dikdörtgen 22"/>
            <p:cNvSpPr/>
            <p:nvPr/>
          </p:nvSpPr>
          <p:spPr>
            <a:xfrm>
              <a:off x="947671" y="703256"/>
              <a:ext cx="1530474" cy="374571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tr-TR" sz="16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ETKİNLİK-11</a:t>
              </a:r>
              <a:endParaRPr lang="tr-TR" sz="16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Resim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2" b="59934"/>
          <a:stretch/>
        </p:blipFill>
        <p:spPr>
          <a:xfrm>
            <a:off x="10901482" y="2650541"/>
            <a:ext cx="757468" cy="504179"/>
          </a:xfrm>
          <a:prstGeom prst="rect">
            <a:avLst/>
          </a:prstGeom>
        </p:spPr>
      </p:pic>
      <p:pic>
        <p:nvPicPr>
          <p:cNvPr id="25" name="Resim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10166255" y="3553684"/>
            <a:ext cx="735227" cy="547912"/>
          </a:xfrm>
          <a:prstGeom prst="rect">
            <a:avLst/>
          </a:prstGeom>
        </p:spPr>
      </p:pic>
      <p:pic>
        <p:nvPicPr>
          <p:cNvPr id="28" name="Resim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2" b="59934"/>
          <a:stretch/>
        </p:blipFill>
        <p:spPr>
          <a:xfrm>
            <a:off x="10862391" y="4290755"/>
            <a:ext cx="757468" cy="504179"/>
          </a:xfrm>
          <a:prstGeom prst="rect">
            <a:avLst/>
          </a:prstGeom>
        </p:spPr>
      </p:pic>
      <p:pic>
        <p:nvPicPr>
          <p:cNvPr id="34" name="Resim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2" b="59934"/>
          <a:stretch/>
        </p:blipFill>
        <p:spPr>
          <a:xfrm>
            <a:off x="10862391" y="4961443"/>
            <a:ext cx="757468" cy="504179"/>
          </a:xfrm>
          <a:prstGeom prst="rect">
            <a:avLst/>
          </a:prstGeom>
        </p:spPr>
      </p:pic>
      <p:pic>
        <p:nvPicPr>
          <p:cNvPr id="35" name="Resim 3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10166255" y="5603453"/>
            <a:ext cx="735227" cy="547912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KATI BASINCI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7146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45" name="Grup 44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46" name="Grup 45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54" name="Düz Bağlayıcı 5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Metin kutusu 54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4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5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51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4"/>
          <a:srcRect b="80781"/>
          <a:stretch/>
        </p:blipFill>
        <p:spPr>
          <a:xfrm>
            <a:off x="466084" y="1736239"/>
            <a:ext cx="11153775" cy="81827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080" y="2581765"/>
            <a:ext cx="11153775" cy="3629025"/>
          </a:xfrm>
          <a:prstGeom prst="rect">
            <a:avLst/>
          </a:prstGeom>
        </p:spPr>
      </p:pic>
      <p:grpSp>
        <p:nvGrpSpPr>
          <p:cNvPr id="22" name="Grup 21"/>
          <p:cNvGrpSpPr/>
          <p:nvPr/>
        </p:nvGrpSpPr>
        <p:grpSpPr>
          <a:xfrm>
            <a:off x="635210" y="800000"/>
            <a:ext cx="10807429" cy="784908"/>
            <a:chOff x="947671" y="703256"/>
            <a:chExt cx="10807429" cy="784908"/>
          </a:xfrm>
        </p:grpSpPr>
        <p:sp>
          <p:nvSpPr>
            <p:cNvPr id="23" name="Dikdörtgen 22"/>
            <p:cNvSpPr/>
            <p:nvPr/>
          </p:nvSpPr>
          <p:spPr>
            <a:xfrm>
              <a:off x="955766" y="1045607"/>
              <a:ext cx="10799334" cy="442557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sz="1700" b="1" dirty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Aşağıda </a:t>
              </a:r>
              <a:r>
                <a:rPr lang="tr-TR" sz="17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katı basıncı ile ilgili ifadelerin doğru ya da yanlış olduklarını belirtiniz..</a:t>
              </a:r>
              <a:endParaRPr lang="tr-TR" sz="1700" dirty="0">
                <a:solidFill>
                  <a:schemeClr val="bg1"/>
                </a:solidFill>
              </a:endParaRPr>
            </a:p>
          </p:txBody>
        </p:sp>
        <p:sp>
          <p:nvSpPr>
            <p:cNvPr id="24" name="Yuvarlatılmış Dikdörtgen 23"/>
            <p:cNvSpPr/>
            <p:nvPr/>
          </p:nvSpPr>
          <p:spPr>
            <a:xfrm>
              <a:off x="947671" y="703256"/>
              <a:ext cx="1530474" cy="374571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tr-TR" sz="16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ETKİNLİK-11</a:t>
              </a:r>
              <a:endParaRPr lang="tr-TR" sz="16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Resim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2" b="59934"/>
          <a:stretch/>
        </p:blipFill>
        <p:spPr>
          <a:xfrm>
            <a:off x="10901387" y="2685395"/>
            <a:ext cx="757468" cy="504179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10194275" y="3533835"/>
            <a:ext cx="735227" cy="547912"/>
          </a:xfrm>
          <a:prstGeom prst="rect">
            <a:avLst/>
          </a:prstGeom>
        </p:spPr>
      </p:pic>
      <p:pic>
        <p:nvPicPr>
          <p:cNvPr id="27" name="Resim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10166160" y="4438287"/>
            <a:ext cx="735227" cy="547912"/>
          </a:xfrm>
          <a:prstGeom prst="rect">
            <a:avLst/>
          </a:prstGeom>
        </p:spPr>
      </p:pic>
      <p:pic>
        <p:nvPicPr>
          <p:cNvPr id="29" name="Resim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2" b="59934"/>
          <a:stretch/>
        </p:blipFill>
        <p:spPr>
          <a:xfrm>
            <a:off x="10929502" y="5458218"/>
            <a:ext cx="757468" cy="504179"/>
          </a:xfrm>
          <a:prstGeom prst="rect">
            <a:avLst/>
          </a:prstGeom>
        </p:spPr>
      </p:pic>
      <p:sp>
        <p:nvSpPr>
          <p:cNvPr id="34" name="Metin kutusu 33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KATI BASINCI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0049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45" name="Grup 44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46" name="Grup 45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54" name="Düz Bağlayıcı 5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Metin kutusu 54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4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5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51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sp>
        <p:nvSpPr>
          <p:cNvPr id="22" name="Dikdörtgen 21"/>
          <p:cNvSpPr/>
          <p:nvPr/>
        </p:nvSpPr>
        <p:spPr>
          <a:xfrm>
            <a:off x="496129" y="1656853"/>
            <a:ext cx="11418780" cy="2586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Tüm varlıkların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dolayı, bir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vardır. Bu ağırlık sebebiyle bulundukları yüzeylere bir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uygularlar.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tr-TR" sz="180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Birim yüzeye etki eden dik kuvvete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…………….…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denir.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‘’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 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‘’ harfi ile gösterilir.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Birimi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…………………..….……    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 da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dır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80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Dikdörtgen 23"/>
          <p:cNvSpPr/>
          <p:nvPr/>
        </p:nvSpPr>
        <p:spPr>
          <a:xfrm>
            <a:off x="1178640" y="3346365"/>
            <a:ext cx="338554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4583550" y="2907056"/>
            <a:ext cx="915635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basınç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Dikdörtgen 25"/>
          <p:cNvSpPr/>
          <p:nvPr/>
        </p:nvSpPr>
        <p:spPr>
          <a:xfrm>
            <a:off x="1686471" y="3730623"/>
            <a:ext cx="1479892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Pascal  (</a:t>
            </a:r>
            <a:r>
              <a:rPr lang="tr-TR" sz="1801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Dikdörtgen 26"/>
          <p:cNvSpPr/>
          <p:nvPr/>
        </p:nvSpPr>
        <p:spPr>
          <a:xfrm>
            <a:off x="4148467" y="3712744"/>
            <a:ext cx="761747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N/m</a:t>
            </a:r>
            <a:r>
              <a:rPr lang="tr-TR" sz="1801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²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Dikdörtgen 28"/>
          <p:cNvSpPr/>
          <p:nvPr/>
        </p:nvSpPr>
        <p:spPr>
          <a:xfrm>
            <a:off x="2679444" y="1709648"/>
            <a:ext cx="1864613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 çekiminden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Dikdörtgen 34"/>
          <p:cNvSpPr/>
          <p:nvPr/>
        </p:nvSpPr>
        <p:spPr>
          <a:xfrm>
            <a:off x="2330283" y="2099396"/>
            <a:ext cx="915635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kuvvet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Dikdörtgen 35"/>
          <p:cNvSpPr/>
          <p:nvPr/>
        </p:nvSpPr>
        <p:spPr>
          <a:xfrm>
            <a:off x="5989470" y="1699487"/>
            <a:ext cx="1210588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ağırlıkları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638749"/>
              </p:ext>
            </p:extLst>
          </p:nvPr>
        </p:nvGraphicFramePr>
        <p:xfrm>
          <a:off x="2923376" y="4816772"/>
          <a:ext cx="6181435" cy="1589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3606">
                  <a:extLst>
                    <a:ext uri="{9D8B030D-6E8A-4147-A177-3AD203B41FA5}">
                      <a16:colId xmlns:a16="http://schemas.microsoft.com/office/drawing/2014/main" val="3870686455"/>
                    </a:ext>
                  </a:extLst>
                </a:gridCol>
                <a:gridCol w="1673606">
                  <a:extLst>
                    <a:ext uri="{9D8B030D-6E8A-4147-A177-3AD203B41FA5}">
                      <a16:colId xmlns:a16="http://schemas.microsoft.com/office/drawing/2014/main" val="2322705766"/>
                    </a:ext>
                  </a:extLst>
                </a:gridCol>
                <a:gridCol w="2834223">
                  <a:extLst>
                    <a:ext uri="{9D8B030D-6E8A-4147-A177-3AD203B41FA5}">
                      <a16:colId xmlns:a16="http://schemas.microsoft.com/office/drawing/2014/main" val="3165936502"/>
                    </a:ext>
                  </a:extLst>
                </a:gridCol>
              </a:tblGrid>
              <a:tr h="377433">
                <a:tc gridSpan="3"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Birim Tablosu</a:t>
                      </a:r>
                      <a:endParaRPr lang="tr-TR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869937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Kuvvet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Yüzey Alanı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Basınç</a:t>
                      </a:r>
                      <a:endParaRPr lang="tr-TR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6574082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………………….……</a:t>
                      </a:r>
                      <a:endParaRPr lang="tr-T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………………….……</a:t>
                      </a:r>
                      <a:endParaRPr lang="tr-T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200" dirty="0" smtClean="0"/>
                    </a:p>
                    <a:p>
                      <a:pPr algn="l"/>
                      <a:r>
                        <a:rPr lang="tr-TR" sz="1200" dirty="0" smtClean="0"/>
                        <a:t>………………….……</a:t>
                      </a:r>
                      <a:r>
                        <a:rPr lang="tr-TR" sz="1200" baseline="0" dirty="0" smtClean="0"/>
                        <a:t> </a:t>
                      </a:r>
                      <a:r>
                        <a:rPr lang="tr-TR" sz="1600" dirty="0" smtClean="0"/>
                        <a:t>ya da</a:t>
                      </a:r>
                      <a:r>
                        <a:rPr lang="tr-TR" sz="1600" baseline="0" dirty="0" smtClean="0"/>
                        <a:t> </a:t>
                      </a:r>
                      <a:r>
                        <a:rPr lang="tr-TR" sz="1200" dirty="0" smtClean="0"/>
                        <a:t>……………..</a:t>
                      </a:r>
                      <a:endParaRPr lang="tr-T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081339"/>
                  </a:ext>
                </a:extLst>
              </a:tr>
            </a:tbl>
          </a:graphicData>
        </a:graphic>
      </p:graphicFrame>
      <p:sp>
        <p:nvSpPr>
          <p:cNvPr id="52" name="Dikdörtgen 51"/>
          <p:cNvSpPr/>
          <p:nvPr/>
        </p:nvSpPr>
        <p:spPr>
          <a:xfrm>
            <a:off x="7850438" y="5990635"/>
            <a:ext cx="761747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N/m</a:t>
            </a:r>
            <a:r>
              <a:rPr lang="tr-TR" sz="1801" b="1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²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Metin kutusu 33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KATI BASINCI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6419986" y="5990635"/>
            <a:ext cx="915635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Pascal</a:t>
            </a:r>
            <a:endParaRPr lang="tr-TR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Mürekkep 1"/>
              <p14:cNvContentPartPr/>
              <p14:nvPr/>
            </p14:nvContentPartPr>
            <p14:xfrm>
              <a:off x="7152840" y="3447000"/>
              <a:ext cx="360" cy="360"/>
            </p14:xfrm>
          </p:contentPart>
        </mc:Choice>
        <mc:Fallback>
          <p:pic>
            <p:nvPicPr>
              <p:cNvPr id="2" name="Mürekkep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43480" y="343764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Dikdörtgen 27"/>
          <p:cNvSpPr/>
          <p:nvPr/>
        </p:nvSpPr>
        <p:spPr>
          <a:xfrm>
            <a:off x="3519390" y="5900186"/>
            <a:ext cx="351378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Dikdörtgen 36"/>
          <p:cNvSpPr/>
          <p:nvPr/>
        </p:nvSpPr>
        <p:spPr>
          <a:xfrm>
            <a:off x="5131374" y="5884748"/>
            <a:ext cx="530915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801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²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0239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1" grpId="0"/>
      <p:bldP spid="26" grpId="0"/>
      <p:bldP spid="27" grpId="0"/>
      <p:bldP spid="29" grpId="0"/>
      <p:bldP spid="35" grpId="0"/>
      <p:bldP spid="36" grpId="0"/>
      <p:bldP spid="52" grpId="0"/>
      <p:bldP spid="3" grpId="0"/>
      <p:bldP spid="28" grpId="0"/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ikdörtgen 14"/>
          <p:cNvSpPr/>
          <p:nvPr/>
        </p:nvSpPr>
        <p:spPr>
          <a:xfrm>
            <a:off x="2206947" y="2467157"/>
            <a:ext cx="74238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8000" dirty="0">
                <a:ln w="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İYİ DERSLER</a:t>
            </a:r>
          </a:p>
        </p:txBody>
      </p:sp>
      <p:sp>
        <p:nvSpPr>
          <p:cNvPr id="21" name="Yarım Çerçeve 20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22" name="Yarım Çerçeve 21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23" name="Yarım Çerçeve 22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24" name="Yarım Çerçeve 23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8" name="Grup 7"/>
          <p:cNvGrpSpPr/>
          <p:nvPr/>
        </p:nvGrpSpPr>
        <p:grpSpPr>
          <a:xfrm>
            <a:off x="6727111" y="4512419"/>
            <a:ext cx="4207468" cy="1800000"/>
            <a:chOff x="5296394" y="6024993"/>
            <a:chExt cx="1641677" cy="440244"/>
          </a:xfrm>
        </p:grpSpPr>
        <p:cxnSp>
          <p:nvCxnSpPr>
            <p:cNvPr id="10" name="Düz Bağlayıcı 9"/>
            <p:cNvCxnSpPr/>
            <p:nvPr/>
          </p:nvCxnSpPr>
          <p:spPr>
            <a:xfrm>
              <a:off x="5296394" y="6024993"/>
              <a:ext cx="0" cy="4402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Metin kutusu 10"/>
            <p:cNvSpPr txBox="1"/>
            <p:nvPr/>
          </p:nvSpPr>
          <p:spPr>
            <a:xfrm>
              <a:off x="5386800" y="6109870"/>
              <a:ext cx="1551271" cy="293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4400" dirty="0">
                  <a:ln w="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rPr>
                <a:t>Murat HOCA</a:t>
              </a:r>
            </a:p>
            <a:p>
              <a:pPr algn="ctr"/>
              <a:r>
                <a:rPr lang="tr-TR" sz="2800" b="1" dirty="0">
                  <a:ln w="0">
                    <a:solidFill>
                      <a:schemeClr val="tx1"/>
                    </a:solidFill>
                  </a:ln>
                  <a:solidFill>
                    <a:srgbClr val="00B0F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Fen Bilgisi Öğretmeni</a:t>
              </a:r>
            </a:p>
          </p:txBody>
        </p:sp>
      </p:grpSp>
      <p:sp>
        <p:nvSpPr>
          <p:cNvPr id="25" name="Dikdörtgen 7"/>
          <p:cNvSpPr/>
          <p:nvPr/>
        </p:nvSpPr>
        <p:spPr>
          <a:xfrm>
            <a:off x="205093" y="5512216"/>
            <a:ext cx="74354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b="1" dirty="0">
                <a:ln w="3175">
                  <a:noFill/>
                </a:ln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FENBİL </a:t>
            </a:r>
            <a:r>
              <a:rPr lang="tr-TR" sz="4400" b="1" dirty="0" smtClean="0">
                <a:ln w="3175">
                  <a:noFill/>
                </a:ln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AKADEMİ</a:t>
            </a:r>
            <a:endParaRPr lang="tr-TR" sz="4400" b="1" dirty="0">
              <a:ln w="3175">
                <a:noFill/>
              </a:ln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Arial Black" panose="020B0A04020102020204" pitchFamily="34" charset="0"/>
            </a:endParaRPr>
          </a:p>
        </p:txBody>
      </p:sp>
      <p:pic>
        <p:nvPicPr>
          <p:cNvPr id="26" name="Picture 4" descr="youtube logo PNG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99" r="63416" b="31941"/>
          <a:stretch>
            <a:fillRect/>
          </a:stretch>
        </p:blipFill>
        <p:spPr bwMode="auto">
          <a:xfrm>
            <a:off x="2084109" y="4838398"/>
            <a:ext cx="1124112" cy="73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Metin kutusu 2"/>
          <p:cNvSpPr txBox="1">
            <a:spLocks noChangeArrowheads="1"/>
          </p:cNvSpPr>
          <p:nvPr/>
        </p:nvSpPr>
        <p:spPr bwMode="auto">
          <a:xfrm>
            <a:off x="3208222" y="4852616"/>
            <a:ext cx="30007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tr-TR" altLang="tr-TR" sz="4000" b="1" dirty="0" err="1">
                <a:ln w="3175">
                  <a:noFill/>
                </a:ln>
                <a:latin typeface="Arial Black" panose="020B0A04020102020204" pitchFamily="34" charset="0"/>
              </a:rPr>
              <a:t>YouTube</a:t>
            </a:r>
            <a:endParaRPr lang="tr-TR" altLang="tr-TR" sz="4800" b="1" dirty="0">
              <a:ln w="3175">
                <a:noFill/>
              </a:ln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79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45" name="Grup 44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46" name="Grup 45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54" name="Düz Bağlayıcı 5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Metin kutusu 54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4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5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51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sp>
        <p:nvSpPr>
          <p:cNvPr id="2" name="Serbest Form 1"/>
          <p:cNvSpPr/>
          <p:nvPr/>
        </p:nvSpPr>
        <p:spPr>
          <a:xfrm flipH="1">
            <a:off x="8612063" y="3978211"/>
            <a:ext cx="2821577" cy="1740047"/>
          </a:xfrm>
          <a:custGeom>
            <a:avLst/>
            <a:gdLst>
              <a:gd name="connsiteX0" fmla="*/ 1841863 w 2403565"/>
              <a:gd name="connsiteY0" fmla="*/ 0 h 1515292"/>
              <a:gd name="connsiteX1" fmla="*/ 1881051 w 2403565"/>
              <a:gd name="connsiteY1" fmla="*/ 65314 h 1515292"/>
              <a:gd name="connsiteX2" fmla="*/ 1907177 w 2403565"/>
              <a:gd name="connsiteY2" fmla="*/ 104503 h 1515292"/>
              <a:gd name="connsiteX3" fmla="*/ 1972491 w 2403565"/>
              <a:gd name="connsiteY3" fmla="*/ 117566 h 1515292"/>
              <a:gd name="connsiteX4" fmla="*/ 2076994 w 2403565"/>
              <a:gd name="connsiteY4" fmla="*/ 130629 h 1515292"/>
              <a:gd name="connsiteX5" fmla="*/ 2103120 w 2403565"/>
              <a:gd name="connsiteY5" fmla="*/ 209006 h 1515292"/>
              <a:gd name="connsiteX6" fmla="*/ 2155371 w 2403565"/>
              <a:gd name="connsiteY6" fmla="*/ 274320 h 1515292"/>
              <a:gd name="connsiteX7" fmla="*/ 2194560 w 2403565"/>
              <a:gd name="connsiteY7" fmla="*/ 287383 h 1515292"/>
              <a:gd name="connsiteX8" fmla="*/ 2259874 w 2403565"/>
              <a:gd name="connsiteY8" fmla="*/ 365760 h 1515292"/>
              <a:gd name="connsiteX9" fmla="*/ 2272937 w 2403565"/>
              <a:gd name="connsiteY9" fmla="*/ 404949 h 1515292"/>
              <a:gd name="connsiteX10" fmla="*/ 2312125 w 2403565"/>
              <a:gd name="connsiteY10" fmla="*/ 418012 h 1515292"/>
              <a:gd name="connsiteX11" fmla="*/ 2377440 w 2403565"/>
              <a:gd name="connsiteY11" fmla="*/ 522514 h 1515292"/>
              <a:gd name="connsiteX12" fmla="*/ 2390503 w 2403565"/>
              <a:gd name="connsiteY12" fmla="*/ 574766 h 1515292"/>
              <a:gd name="connsiteX13" fmla="*/ 2403565 w 2403565"/>
              <a:gd name="connsiteY13" fmla="*/ 613954 h 1515292"/>
              <a:gd name="connsiteX14" fmla="*/ 2390503 w 2403565"/>
              <a:gd name="connsiteY14" fmla="*/ 822960 h 1515292"/>
              <a:gd name="connsiteX15" fmla="*/ 2351314 w 2403565"/>
              <a:gd name="connsiteY15" fmla="*/ 862149 h 1515292"/>
              <a:gd name="connsiteX16" fmla="*/ 2325188 w 2403565"/>
              <a:gd name="connsiteY16" fmla="*/ 940526 h 1515292"/>
              <a:gd name="connsiteX17" fmla="*/ 2299063 w 2403565"/>
              <a:gd name="connsiteY17" fmla="*/ 1018903 h 1515292"/>
              <a:gd name="connsiteX18" fmla="*/ 2286000 w 2403565"/>
              <a:gd name="connsiteY18" fmla="*/ 1058092 h 1515292"/>
              <a:gd name="connsiteX19" fmla="*/ 2272937 w 2403565"/>
              <a:gd name="connsiteY19" fmla="*/ 1123406 h 1515292"/>
              <a:gd name="connsiteX20" fmla="*/ 2259874 w 2403565"/>
              <a:gd name="connsiteY20" fmla="*/ 1214846 h 1515292"/>
              <a:gd name="connsiteX21" fmla="*/ 2155371 w 2403565"/>
              <a:gd name="connsiteY21" fmla="*/ 1293223 h 1515292"/>
              <a:gd name="connsiteX22" fmla="*/ 2116183 w 2403565"/>
              <a:gd name="connsiteY22" fmla="*/ 1332412 h 1515292"/>
              <a:gd name="connsiteX23" fmla="*/ 1959428 w 2403565"/>
              <a:gd name="connsiteY23" fmla="*/ 1345474 h 1515292"/>
              <a:gd name="connsiteX24" fmla="*/ 1815737 w 2403565"/>
              <a:gd name="connsiteY24" fmla="*/ 1384663 h 1515292"/>
              <a:gd name="connsiteX25" fmla="*/ 1763485 w 2403565"/>
              <a:gd name="connsiteY25" fmla="*/ 1410789 h 1515292"/>
              <a:gd name="connsiteX26" fmla="*/ 1685108 w 2403565"/>
              <a:gd name="connsiteY26" fmla="*/ 1436914 h 1515292"/>
              <a:gd name="connsiteX27" fmla="*/ 1632857 w 2403565"/>
              <a:gd name="connsiteY27" fmla="*/ 1463040 h 1515292"/>
              <a:gd name="connsiteX28" fmla="*/ 1476103 w 2403565"/>
              <a:gd name="connsiteY28" fmla="*/ 1502229 h 1515292"/>
              <a:gd name="connsiteX29" fmla="*/ 1436914 w 2403565"/>
              <a:gd name="connsiteY29" fmla="*/ 1515292 h 1515292"/>
              <a:gd name="connsiteX30" fmla="*/ 1306285 w 2403565"/>
              <a:gd name="connsiteY30" fmla="*/ 1502229 h 1515292"/>
              <a:gd name="connsiteX31" fmla="*/ 1227908 w 2403565"/>
              <a:gd name="connsiteY31" fmla="*/ 1436914 h 1515292"/>
              <a:gd name="connsiteX32" fmla="*/ 914400 w 2403565"/>
              <a:gd name="connsiteY32" fmla="*/ 1423852 h 1515292"/>
              <a:gd name="connsiteX33" fmla="*/ 875211 w 2403565"/>
              <a:gd name="connsiteY33" fmla="*/ 1410789 h 1515292"/>
              <a:gd name="connsiteX34" fmla="*/ 548640 w 2403565"/>
              <a:gd name="connsiteY34" fmla="*/ 1436914 h 1515292"/>
              <a:gd name="connsiteX35" fmla="*/ 300445 w 2403565"/>
              <a:gd name="connsiteY35" fmla="*/ 1423852 h 1515292"/>
              <a:gd name="connsiteX36" fmla="*/ 287383 w 2403565"/>
              <a:gd name="connsiteY36" fmla="*/ 1371600 h 1515292"/>
              <a:gd name="connsiteX37" fmla="*/ 117565 w 2403565"/>
              <a:gd name="connsiteY37" fmla="*/ 1358537 h 1515292"/>
              <a:gd name="connsiteX38" fmla="*/ 78377 w 2403565"/>
              <a:gd name="connsiteY38" fmla="*/ 1345474 h 1515292"/>
              <a:gd name="connsiteX39" fmla="*/ 13063 w 2403565"/>
              <a:gd name="connsiteY39" fmla="*/ 1227909 h 1515292"/>
              <a:gd name="connsiteX40" fmla="*/ 0 w 2403565"/>
              <a:gd name="connsiteY40" fmla="*/ 1188720 h 1515292"/>
              <a:gd name="connsiteX41" fmla="*/ 13063 w 2403565"/>
              <a:gd name="connsiteY41" fmla="*/ 1031966 h 1515292"/>
              <a:gd name="connsiteX42" fmla="*/ 52251 w 2403565"/>
              <a:gd name="connsiteY42" fmla="*/ 979714 h 1515292"/>
              <a:gd name="connsiteX43" fmla="*/ 130628 w 2403565"/>
              <a:gd name="connsiteY43" fmla="*/ 914400 h 1515292"/>
              <a:gd name="connsiteX44" fmla="*/ 169817 w 2403565"/>
              <a:gd name="connsiteY44" fmla="*/ 809897 h 1515292"/>
              <a:gd name="connsiteX45" fmla="*/ 156754 w 2403565"/>
              <a:gd name="connsiteY45" fmla="*/ 731520 h 1515292"/>
              <a:gd name="connsiteX46" fmla="*/ 209005 w 2403565"/>
              <a:gd name="connsiteY46" fmla="*/ 653143 h 1515292"/>
              <a:gd name="connsiteX47" fmla="*/ 222068 w 2403565"/>
              <a:gd name="connsiteY47" fmla="*/ 653143 h 151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403565" h="1515292">
                <a:moveTo>
                  <a:pt x="1841863" y="0"/>
                </a:moveTo>
                <a:cubicBezTo>
                  <a:pt x="1854926" y="21771"/>
                  <a:pt x="1867595" y="43784"/>
                  <a:pt x="1881051" y="65314"/>
                </a:cubicBezTo>
                <a:cubicBezTo>
                  <a:pt x="1889372" y="78627"/>
                  <a:pt x="1893546" y="96714"/>
                  <a:pt x="1907177" y="104503"/>
                </a:cubicBezTo>
                <a:cubicBezTo>
                  <a:pt x="1926454" y="115519"/>
                  <a:pt x="1950547" y="114190"/>
                  <a:pt x="1972491" y="117566"/>
                </a:cubicBezTo>
                <a:cubicBezTo>
                  <a:pt x="2007188" y="122904"/>
                  <a:pt x="2042160" y="126275"/>
                  <a:pt x="2076994" y="130629"/>
                </a:cubicBezTo>
                <a:lnTo>
                  <a:pt x="2103120" y="209006"/>
                </a:lnTo>
                <a:cubicBezTo>
                  <a:pt x="2118186" y="254203"/>
                  <a:pt x="2108103" y="250686"/>
                  <a:pt x="2155371" y="274320"/>
                </a:cubicBezTo>
                <a:cubicBezTo>
                  <a:pt x="2167687" y="280478"/>
                  <a:pt x="2181497" y="283029"/>
                  <a:pt x="2194560" y="287383"/>
                </a:cubicBezTo>
                <a:cubicBezTo>
                  <a:pt x="2223447" y="316271"/>
                  <a:pt x="2241689" y="329390"/>
                  <a:pt x="2259874" y="365760"/>
                </a:cubicBezTo>
                <a:cubicBezTo>
                  <a:pt x="2266032" y="378076"/>
                  <a:pt x="2263201" y="395212"/>
                  <a:pt x="2272937" y="404949"/>
                </a:cubicBezTo>
                <a:cubicBezTo>
                  <a:pt x="2282673" y="414685"/>
                  <a:pt x="2299062" y="413658"/>
                  <a:pt x="2312125" y="418012"/>
                </a:cubicBezTo>
                <a:cubicBezTo>
                  <a:pt x="2342950" y="459111"/>
                  <a:pt x="2359509" y="474699"/>
                  <a:pt x="2377440" y="522514"/>
                </a:cubicBezTo>
                <a:cubicBezTo>
                  <a:pt x="2383744" y="539324"/>
                  <a:pt x="2385571" y="557503"/>
                  <a:pt x="2390503" y="574766"/>
                </a:cubicBezTo>
                <a:cubicBezTo>
                  <a:pt x="2394286" y="588005"/>
                  <a:pt x="2399211" y="600891"/>
                  <a:pt x="2403565" y="613954"/>
                </a:cubicBezTo>
                <a:cubicBezTo>
                  <a:pt x="2399211" y="683623"/>
                  <a:pt x="2404883" y="754653"/>
                  <a:pt x="2390503" y="822960"/>
                </a:cubicBezTo>
                <a:cubicBezTo>
                  <a:pt x="2386697" y="841038"/>
                  <a:pt x="2360286" y="846000"/>
                  <a:pt x="2351314" y="862149"/>
                </a:cubicBezTo>
                <a:cubicBezTo>
                  <a:pt x="2337940" y="886222"/>
                  <a:pt x="2333897" y="914400"/>
                  <a:pt x="2325188" y="940526"/>
                </a:cubicBezTo>
                <a:lnTo>
                  <a:pt x="2299063" y="1018903"/>
                </a:lnTo>
                <a:cubicBezTo>
                  <a:pt x="2294709" y="1031966"/>
                  <a:pt x="2288700" y="1044590"/>
                  <a:pt x="2286000" y="1058092"/>
                </a:cubicBezTo>
                <a:cubicBezTo>
                  <a:pt x="2281646" y="1079863"/>
                  <a:pt x="2276587" y="1101506"/>
                  <a:pt x="2272937" y="1123406"/>
                </a:cubicBezTo>
                <a:cubicBezTo>
                  <a:pt x="2267875" y="1153777"/>
                  <a:pt x="2274618" y="1187816"/>
                  <a:pt x="2259874" y="1214846"/>
                </a:cubicBezTo>
                <a:cubicBezTo>
                  <a:pt x="2243994" y="1243959"/>
                  <a:pt x="2183019" y="1270183"/>
                  <a:pt x="2155371" y="1293223"/>
                </a:cubicBezTo>
                <a:cubicBezTo>
                  <a:pt x="2141179" y="1305050"/>
                  <a:pt x="2134033" y="1327652"/>
                  <a:pt x="2116183" y="1332412"/>
                </a:cubicBezTo>
                <a:cubicBezTo>
                  <a:pt x="2065521" y="1345922"/>
                  <a:pt x="2011680" y="1341120"/>
                  <a:pt x="1959428" y="1345474"/>
                </a:cubicBezTo>
                <a:cubicBezTo>
                  <a:pt x="1859988" y="1378621"/>
                  <a:pt x="1908055" y="1366199"/>
                  <a:pt x="1815737" y="1384663"/>
                </a:cubicBezTo>
                <a:cubicBezTo>
                  <a:pt x="1798320" y="1393372"/>
                  <a:pt x="1781565" y="1403557"/>
                  <a:pt x="1763485" y="1410789"/>
                </a:cubicBezTo>
                <a:cubicBezTo>
                  <a:pt x="1737916" y="1421017"/>
                  <a:pt x="1709739" y="1424598"/>
                  <a:pt x="1685108" y="1436914"/>
                </a:cubicBezTo>
                <a:cubicBezTo>
                  <a:pt x="1667691" y="1445623"/>
                  <a:pt x="1651157" y="1456385"/>
                  <a:pt x="1632857" y="1463040"/>
                </a:cubicBezTo>
                <a:cubicBezTo>
                  <a:pt x="1536853" y="1497951"/>
                  <a:pt x="1560745" y="1481068"/>
                  <a:pt x="1476103" y="1502229"/>
                </a:cubicBezTo>
                <a:cubicBezTo>
                  <a:pt x="1462745" y="1505569"/>
                  <a:pt x="1449977" y="1510938"/>
                  <a:pt x="1436914" y="1515292"/>
                </a:cubicBezTo>
                <a:cubicBezTo>
                  <a:pt x="1393371" y="1510938"/>
                  <a:pt x="1348110" y="1515098"/>
                  <a:pt x="1306285" y="1502229"/>
                </a:cubicBezTo>
                <a:cubicBezTo>
                  <a:pt x="1260319" y="1488085"/>
                  <a:pt x="1278794" y="1442568"/>
                  <a:pt x="1227908" y="1436914"/>
                </a:cubicBezTo>
                <a:cubicBezTo>
                  <a:pt x="1123954" y="1425364"/>
                  <a:pt x="1018903" y="1428206"/>
                  <a:pt x="914400" y="1423852"/>
                </a:cubicBezTo>
                <a:cubicBezTo>
                  <a:pt x="901337" y="1419498"/>
                  <a:pt x="888981" y="1410789"/>
                  <a:pt x="875211" y="1410789"/>
                </a:cubicBezTo>
                <a:cubicBezTo>
                  <a:pt x="638629" y="1410789"/>
                  <a:pt x="678784" y="1404380"/>
                  <a:pt x="548640" y="1436914"/>
                </a:cubicBezTo>
                <a:cubicBezTo>
                  <a:pt x="465908" y="1432560"/>
                  <a:pt x="380818" y="1443945"/>
                  <a:pt x="300445" y="1423852"/>
                </a:cubicBezTo>
                <a:cubicBezTo>
                  <a:pt x="283028" y="1419498"/>
                  <a:pt x="304290" y="1377638"/>
                  <a:pt x="287383" y="1371600"/>
                </a:cubicBezTo>
                <a:cubicBezTo>
                  <a:pt x="233917" y="1352505"/>
                  <a:pt x="174171" y="1362891"/>
                  <a:pt x="117565" y="1358537"/>
                </a:cubicBezTo>
                <a:cubicBezTo>
                  <a:pt x="104502" y="1354183"/>
                  <a:pt x="89834" y="1353112"/>
                  <a:pt x="78377" y="1345474"/>
                </a:cubicBezTo>
                <a:cubicBezTo>
                  <a:pt x="28094" y="1311952"/>
                  <a:pt x="32539" y="1286337"/>
                  <a:pt x="13063" y="1227909"/>
                </a:cubicBezTo>
                <a:lnTo>
                  <a:pt x="0" y="1188720"/>
                </a:lnTo>
                <a:cubicBezTo>
                  <a:pt x="4354" y="1136469"/>
                  <a:pt x="346" y="1082833"/>
                  <a:pt x="13063" y="1031966"/>
                </a:cubicBezTo>
                <a:cubicBezTo>
                  <a:pt x="18343" y="1010845"/>
                  <a:pt x="38082" y="996244"/>
                  <a:pt x="52251" y="979714"/>
                </a:cubicBezTo>
                <a:cubicBezTo>
                  <a:pt x="85775" y="940603"/>
                  <a:pt x="90318" y="941274"/>
                  <a:pt x="130628" y="914400"/>
                </a:cubicBezTo>
                <a:cubicBezTo>
                  <a:pt x="145492" y="884673"/>
                  <a:pt x="169817" y="845469"/>
                  <a:pt x="169817" y="809897"/>
                </a:cubicBezTo>
                <a:cubicBezTo>
                  <a:pt x="169817" y="783411"/>
                  <a:pt x="161108" y="757646"/>
                  <a:pt x="156754" y="731520"/>
                </a:cubicBezTo>
                <a:cubicBezTo>
                  <a:pt x="170813" y="661227"/>
                  <a:pt x="149811" y="667942"/>
                  <a:pt x="209005" y="653143"/>
                </a:cubicBezTo>
                <a:cubicBezTo>
                  <a:pt x="213229" y="652087"/>
                  <a:pt x="217714" y="653143"/>
                  <a:pt x="222068" y="653143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Dikdörtgen 21"/>
          <p:cNvSpPr/>
          <p:nvPr/>
        </p:nvSpPr>
        <p:spPr>
          <a:xfrm>
            <a:off x="415297" y="2933935"/>
            <a:ext cx="8015903" cy="2309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Katı cisimler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  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dolayı bulundukları zemine basınç uygularlar.</a:t>
            </a:r>
          </a:p>
          <a:p>
            <a:pPr marL="342900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Katı </a:t>
            </a: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basıncı 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cismin  </a:t>
            </a:r>
            <a:r>
              <a:rPr lang="tr-T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 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…………………………………..</a:t>
            </a:r>
            <a:r>
              <a:rPr lang="tr-TR" sz="18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bağlıdır.</a:t>
            </a:r>
          </a:p>
          <a:p>
            <a:pPr>
              <a:lnSpc>
                <a:spcPct val="200000"/>
              </a:lnSpc>
              <a:buClr>
                <a:srgbClr val="FF0000"/>
              </a:buClr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Metin kutusu 22"/>
          <p:cNvSpPr txBox="1"/>
          <p:nvPr/>
        </p:nvSpPr>
        <p:spPr>
          <a:xfrm>
            <a:off x="501645" y="1223455"/>
            <a:ext cx="4957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Arial Black" panose="020B0A04020102020204" pitchFamily="34" charset="0"/>
              </a:rPr>
              <a:t>KATI BASINCI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Dikdörtgen 23"/>
          <p:cNvSpPr/>
          <p:nvPr/>
        </p:nvSpPr>
        <p:spPr>
          <a:xfrm>
            <a:off x="2236157" y="3072688"/>
            <a:ext cx="1762021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ağırlıklarından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5229460" y="4171892"/>
            <a:ext cx="1685077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üzey alanına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Küp 25"/>
          <p:cNvSpPr/>
          <p:nvPr/>
        </p:nvSpPr>
        <p:spPr>
          <a:xfrm flipH="1">
            <a:off x="9249037" y="3189574"/>
            <a:ext cx="1958893" cy="1798073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7" name="Metin kutusu 46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KATI BASINCI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Dikdörtgen 27"/>
          <p:cNvSpPr/>
          <p:nvPr/>
        </p:nvSpPr>
        <p:spPr>
          <a:xfrm>
            <a:off x="3064165" y="4161457"/>
            <a:ext cx="1479892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ağırlıklarına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2513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Yuvarlatılmış Dikdörtgen 63"/>
          <p:cNvSpPr/>
          <p:nvPr/>
        </p:nvSpPr>
        <p:spPr>
          <a:xfrm>
            <a:off x="408948" y="1120523"/>
            <a:ext cx="5597316" cy="5457387"/>
          </a:xfrm>
          <a:prstGeom prst="roundRect">
            <a:avLst>
              <a:gd name="adj" fmla="val 2538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45" name="Grup 44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46" name="Grup 45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54" name="Düz Bağlayıcı 5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Metin kutusu 54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4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5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51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sp>
        <p:nvSpPr>
          <p:cNvPr id="47" name="Dikdörtgen 46"/>
          <p:cNvSpPr/>
          <p:nvPr/>
        </p:nvSpPr>
        <p:spPr>
          <a:xfrm>
            <a:off x="406580" y="1730395"/>
            <a:ext cx="5359128" cy="1339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Katı basıncı cismin ağırlığı ile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 </a:t>
            </a:r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orantılıdır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Cismin ağırlığı arttıkça basınç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……..…...</a:t>
            </a:r>
          </a:p>
        </p:txBody>
      </p:sp>
      <p:sp>
        <p:nvSpPr>
          <p:cNvPr id="49" name="Dikdörtgen 48"/>
          <p:cNvSpPr/>
          <p:nvPr/>
        </p:nvSpPr>
        <p:spPr>
          <a:xfrm>
            <a:off x="4022167" y="1779893"/>
            <a:ext cx="838691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doğru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Dikdörtgen 51"/>
          <p:cNvSpPr/>
          <p:nvPr/>
        </p:nvSpPr>
        <p:spPr>
          <a:xfrm>
            <a:off x="3951377" y="2607738"/>
            <a:ext cx="697627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artar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Yuvarlatılmış Dikdörtgen 2"/>
          <p:cNvSpPr/>
          <p:nvPr/>
        </p:nvSpPr>
        <p:spPr>
          <a:xfrm>
            <a:off x="1195881" y="4133906"/>
            <a:ext cx="1691788" cy="334252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1748985" y="3711200"/>
            <a:ext cx="555317" cy="4702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G</a:t>
            </a:r>
            <a:endParaRPr lang="tr-TR" dirty="0"/>
          </a:p>
        </p:txBody>
      </p:sp>
      <p:sp>
        <p:nvSpPr>
          <p:cNvPr id="56" name="Yuvarlatılmış Dikdörtgen 55"/>
          <p:cNvSpPr/>
          <p:nvPr/>
        </p:nvSpPr>
        <p:spPr>
          <a:xfrm>
            <a:off x="2981039" y="4128220"/>
            <a:ext cx="1691788" cy="334252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7" name="Dikdörtgen 56"/>
          <p:cNvSpPr/>
          <p:nvPr/>
        </p:nvSpPr>
        <p:spPr>
          <a:xfrm>
            <a:off x="3534143" y="3770829"/>
            <a:ext cx="555317" cy="4702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G</a:t>
            </a:r>
            <a:endParaRPr lang="tr-TR" dirty="0"/>
          </a:p>
        </p:txBody>
      </p:sp>
      <p:sp>
        <p:nvSpPr>
          <p:cNvPr id="58" name="Dikdörtgen 57"/>
          <p:cNvSpPr/>
          <p:nvPr/>
        </p:nvSpPr>
        <p:spPr>
          <a:xfrm>
            <a:off x="3536211" y="3307599"/>
            <a:ext cx="555317" cy="4702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G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814886" y="4521532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tr-TR" sz="1200" dirty="0"/>
          </a:p>
        </p:txBody>
      </p:sp>
      <p:sp>
        <p:nvSpPr>
          <p:cNvPr id="61" name="Dikdörtgen 60"/>
          <p:cNvSpPr/>
          <p:nvPr/>
        </p:nvSpPr>
        <p:spPr>
          <a:xfrm>
            <a:off x="3570978" y="4478406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tr-TR" sz="1200" dirty="0"/>
          </a:p>
        </p:txBody>
      </p:sp>
      <p:sp>
        <p:nvSpPr>
          <p:cNvPr id="7" name="Dikdörtgen 6"/>
          <p:cNvSpPr/>
          <p:nvPr/>
        </p:nvSpPr>
        <p:spPr>
          <a:xfrm>
            <a:off x="2171013" y="5082819"/>
            <a:ext cx="1370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</a:t>
            </a:r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 </a:t>
            </a:r>
            <a:r>
              <a:rPr lang="tr-T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</a:t>
            </a:r>
            <a:endParaRPr lang="tr-TR" sz="1200" dirty="0"/>
          </a:p>
        </p:txBody>
      </p:sp>
      <p:sp>
        <p:nvSpPr>
          <p:cNvPr id="62" name="Dikdörtgen 61"/>
          <p:cNvSpPr/>
          <p:nvPr/>
        </p:nvSpPr>
        <p:spPr>
          <a:xfrm>
            <a:off x="2296909" y="5010998"/>
            <a:ext cx="423514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tr-TR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Dikdörtgen 62"/>
          <p:cNvSpPr/>
          <p:nvPr/>
        </p:nvSpPr>
        <p:spPr>
          <a:xfrm>
            <a:off x="3035230" y="5010998"/>
            <a:ext cx="423514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tr-TR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2309811" y="5610248"/>
            <a:ext cx="3455897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tr-T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Yüzey alan sabit olmak şartıyla ağırlık arttığında basınç artar.</a:t>
            </a:r>
            <a:endParaRPr lang="tr-TR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Resim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71" y="5318593"/>
            <a:ext cx="749750" cy="942156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1096747" y="5789671"/>
            <a:ext cx="1265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Kalam Bold" panose="02000000000000000000" pitchFamily="2" charset="-94"/>
                <a:cs typeface="Kalam Bold" panose="02000000000000000000" pitchFamily="2" charset="-94"/>
              </a:rPr>
              <a:t>UYARI :</a:t>
            </a:r>
            <a:endParaRPr lang="tr-TR" sz="2800" b="1" dirty="0">
              <a:ln w="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Kalam Bold" panose="02000000000000000000" pitchFamily="2" charset="-94"/>
              <a:cs typeface="Kalam Bold" panose="02000000000000000000" pitchFamily="2" charset="-94"/>
            </a:endParaRPr>
          </a:p>
        </p:txBody>
      </p:sp>
      <p:sp>
        <p:nvSpPr>
          <p:cNvPr id="66" name="Yuvarlatılmış Dikdörtgen 65"/>
          <p:cNvSpPr/>
          <p:nvPr/>
        </p:nvSpPr>
        <p:spPr>
          <a:xfrm>
            <a:off x="6178012" y="1155377"/>
            <a:ext cx="5725640" cy="5420173"/>
          </a:xfrm>
          <a:prstGeom prst="roundRect">
            <a:avLst>
              <a:gd name="adj" fmla="val 2538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7" name="Dikdörtgen 66"/>
          <p:cNvSpPr/>
          <p:nvPr/>
        </p:nvSpPr>
        <p:spPr>
          <a:xfrm>
            <a:off x="6333649" y="1740614"/>
            <a:ext cx="5272820" cy="1339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18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Katı basıncı cismin yüzey alanı ile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 </a:t>
            </a:r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orantılıdır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Cismin yüzey alanı  arttıkça basınç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……..…...</a:t>
            </a:r>
          </a:p>
        </p:txBody>
      </p:sp>
      <p:sp>
        <p:nvSpPr>
          <p:cNvPr id="68" name="Dikdörtgen 67"/>
          <p:cNvSpPr/>
          <p:nvPr/>
        </p:nvSpPr>
        <p:spPr>
          <a:xfrm>
            <a:off x="10321643" y="1815533"/>
            <a:ext cx="607859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ters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Dikdörtgen 68"/>
          <p:cNvSpPr/>
          <p:nvPr/>
        </p:nvSpPr>
        <p:spPr>
          <a:xfrm>
            <a:off x="10306799" y="2617739"/>
            <a:ext cx="774571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azalır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Yuvarlatılmış Dikdörtgen 69"/>
          <p:cNvSpPr/>
          <p:nvPr/>
        </p:nvSpPr>
        <p:spPr>
          <a:xfrm>
            <a:off x="7132956" y="4172257"/>
            <a:ext cx="1691788" cy="334252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1" name="Dikdörtgen 70"/>
          <p:cNvSpPr/>
          <p:nvPr/>
        </p:nvSpPr>
        <p:spPr>
          <a:xfrm>
            <a:off x="7686059" y="3303326"/>
            <a:ext cx="555317" cy="10077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2G</a:t>
            </a:r>
            <a:endParaRPr lang="tr-TR" dirty="0"/>
          </a:p>
        </p:txBody>
      </p:sp>
      <p:sp>
        <p:nvSpPr>
          <p:cNvPr id="72" name="Yuvarlatılmış Dikdörtgen 71"/>
          <p:cNvSpPr/>
          <p:nvPr/>
        </p:nvSpPr>
        <p:spPr>
          <a:xfrm>
            <a:off x="8918114" y="4166571"/>
            <a:ext cx="1691788" cy="334252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5" name="Dikdörtgen 74"/>
          <p:cNvSpPr/>
          <p:nvPr/>
        </p:nvSpPr>
        <p:spPr>
          <a:xfrm>
            <a:off x="7751961" y="4559883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tr-TR" sz="1200" dirty="0"/>
          </a:p>
        </p:txBody>
      </p:sp>
      <p:sp>
        <p:nvSpPr>
          <p:cNvPr id="76" name="Dikdörtgen 75"/>
          <p:cNvSpPr/>
          <p:nvPr/>
        </p:nvSpPr>
        <p:spPr>
          <a:xfrm>
            <a:off x="9508053" y="4516757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tr-TR" sz="1200" dirty="0"/>
          </a:p>
        </p:txBody>
      </p:sp>
      <p:sp>
        <p:nvSpPr>
          <p:cNvPr id="77" name="Dikdörtgen 76"/>
          <p:cNvSpPr/>
          <p:nvPr/>
        </p:nvSpPr>
        <p:spPr>
          <a:xfrm>
            <a:off x="8237559" y="5081488"/>
            <a:ext cx="1370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</a:t>
            </a:r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 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</a:t>
            </a:r>
            <a:endParaRPr lang="tr-TR" sz="1200" dirty="0"/>
          </a:p>
        </p:txBody>
      </p:sp>
      <p:sp>
        <p:nvSpPr>
          <p:cNvPr id="78" name="Dikdörtgen 77"/>
          <p:cNvSpPr/>
          <p:nvPr/>
        </p:nvSpPr>
        <p:spPr>
          <a:xfrm>
            <a:off x="8363455" y="5009667"/>
            <a:ext cx="423514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tr-T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Dikdörtgen 78"/>
          <p:cNvSpPr/>
          <p:nvPr/>
        </p:nvSpPr>
        <p:spPr>
          <a:xfrm>
            <a:off x="9101776" y="5009667"/>
            <a:ext cx="423514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tr-TR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Dikdörtgen 79"/>
          <p:cNvSpPr/>
          <p:nvPr/>
        </p:nvSpPr>
        <p:spPr>
          <a:xfrm>
            <a:off x="8130901" y="5607914"/>
            <a:ext cx="3455897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tr-T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Ağırlık sabit olmak şartıyla yüzey arttığında basınç azalır.</a:t>
            </a:r>
            <a:endParaRPr lang="tr-TR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" name="Resim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635" y="5316233"/>
            <a:ext cx="749750" cy="942156"/>
          </a:xfrm>
          <a:prstGeom prst="rect">
            <a:avLst/>
          </a:prstGeom>
        </p:spPr>
      </p:pic>
      <p:sp>
        <p:nvSpPr>
          <p:cNvPr id="82" name="Dikdörtgen 81"/>
          <p:cNvSpPr/>
          <p:nvPr/>
        </p:nvSpPr>
        <p:spPr>
          <a:xfrm>
            <a:off x="6865811" y="5787311"/>
            <a:ext cx="1265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Kalam Bold" panose="02000000000000000000" pitchFamily="2" charset="-94"/>
                <a:cs typeface="Kalam Bold" panose="02000000000000000000" pitchFamily="2" charset="-94"/>
              </a:rPr>
              <a:t>UYARI :</a:t>
            </a:r>
            <a:endParaRPr lang="tr-TR" sz="2800" b="1" dirty="0">
              <a:ln w="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Kalam Bold" panose="02000000000000000000" pitchFamily="2" charset="-94"/>
              <a:cs typeface="Kalam Bold" panose="02000000000000000000" pitchFamily="2" charset="-94"/>
            </a:endParaRPr>
          </a:p>
        </p:txBody>
      </p:sp>
      <p:sp>
        <p:nvSpPr>
          <p:cNvPr id="83" name="Dikdörtgen 82"/>
          <p:cNvSpPr/>
          <p:nvPr/>
        </p:nvSpPr>
        <p:spPr>
          <a:xfrm rot="5400000">
            <a:off x="9573103" y="3490752"/>
            <a:ext cx="555317" cy="10077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dirty="0" smtClean="0"/>
              <a:t>2G</a:t>
            </a:r>
            <a:endParaRPr lang="tr-TR" dirty="0"/>
          </a:p>
        </p:txBody>
      </p:sp>
      <p:sp>
        <p:nvSpPr>
          <p:cNvPr id="59" name="Metin kutusu 58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KATI BASINCI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0" name="Metin kutusu 59"/>
          <p:cNvSpPr txBox="1"/>
          <p:nvPr/>
        </p:nvSpPr>
        <p:spPr>
          <a:xfrm>
            <a:off x="1049219" y="1253046"/>
            <a:ext cx="4957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n w="0"/>
                <a:solidFill>
                  <a:srgbClr val="002060"/>
                </a:solidFill>
                <a:latin typeface="Arial Black" panose="020B0A04020102020204" pitchFamily="34" charset="0"/>
              </a:rPr>
              <a:t>Katı Basıncı – Ağırlık İlişkisi</a:t>
            </a:r>
            <a:endParaRPr lang="tr-TR" sz="1600" dirty="0">
              <a:ln w="0"/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73" name="Metin kutusu 72"/>
          <p:cNvSpPr txBox="1"/>
          <p:nvPr/>
        </p:nvSpPr>
        <p:spPr>
          <a:xfrm>
            <a:off x="6807837" y="1258979"/>
            <a:ext cx="4957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n w="0"/>
                <a:solidFill>
                  <a:srgbClr val="002060"/>
                </a:solidFill>
                <a:latin typeface="Arial Black" panose="020B0A04020102020204" pitchFamily="34" charset="0"/>
              </a:rPr>
              <a:t>Katı Basıncı – Yüzey Alanı İlişkisi</a:t>
            </a:r>
            <a:endParaRPr lang="tr-TR" sz="1600" dirty="0">
              <a:ln w="0"/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4998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2" grpId="0"/>
      <p:bldP spid="62" grpId="0"/>
      <p:bldP spid="63" grpId="0"/>
      <p:bldP spid="68" grpId="0"/>
      <p:bldP spid="69" grpId="0"/>
      <p:bldP spid="78" grpId="0"/>
      <p:bldP spid="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Yuvarlatılmış Dikdörtgen 61"/>
          <p:cNvSpPr/>
          <p:nvPr/>
        </p:nvSpPr>
        <p:spPr>
          <a:xfrm>
            <a:off x="1092257" y="3074674"/>
            <a:ext cx="2928133" cy="2031384"/>
          </a:xfrm>
          <a:prstGeom prst="roundRect">
            <a:avLst>
              <a:gd name="adj" fmla="val 2538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45" name="Grup 44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46" name="Grup 45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54" name="Düz Bağlayıcı 5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Metin kutusu 54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4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5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51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grpSp>
        <p:nvGrpSpPr>
          <p:cNvPr id="27" name="Grup 26"/>
          <p:cNvGrpSpPr/>
          <p:nvPr/>
        </p:nvGrpSpPr>
        <p:grpSpPr>
          <a:xfrm>
            <a:off x="635210" y="901598"/>
            <a:ext cx="10807429" cy="1209076"/>
            <a:chOff x="947671" y="703256"/>
            <a:chExt cx="10807429" cy="1209076"/>
          </a:xfrm>
        </p:grpSpPr>
        <p:sp>
          <p:nvSpPr>
            <p:cNvPr id="35" name="Dikdörtgen 34"/>
            <p:cNvSpPr/>
            <p:nvPr/>
          </p:nvSpPr>
          <p:spPr>
            <a:xfrm>
              <a:off x="955766" y="989002"/>
              <a:ext cx="10799334" cy="92333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b="1" dirty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Aşağıda verilen </a:t>
              </a:r>
              <a:r>
                <a:rPr lang="tr-TR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düzeneklerde cisimler özdeş küplerden oluşmaktadır.</a:t>
              </a:r>
            </a:p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Her bir düzenekteki cisimlerin yüzeye yaptıkları basınçları büyükten küçüğe doğru sıralayınız.</a:t>
              </a:r>
              <a:endParaRPr lang="tr-TR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Yuvarlatılmış Dikdörtgen 35"/>
            <p:cNvSpPr/>
            <p:nvPr/>
          </p:nvSpPr>
          <p:spPr>
            <a:xfrm>
              <a:off x="947671" y="703256"/>
              <a:ext cx="1357740" cy="374571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tr-TR" sz="16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ETKİNLİK-1</a:t>
              </a:r>
              <a:endParaRPr lang="tr-TR" sz="16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Dikdörtgen 1"/>
          <p:cNvSpPr/>
          <p:nvPr/>
        </p:nvSpPr>
        <p:spPr>
          <a:xfrm>
            <a:off x="1091612" y="3113430"/>
            <a:ext cx="100700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tr-TR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düzeneği</a:t>
            </a:r>
            <a:endParaRPr lang="tr-TR" sz="1200" b="1" dirty="0"/>
          </a:p>
        </p:txBody>
      </p:sp>
      <p:graphicFrame>
        <p:nvGraphicFramePr>
          <p:cNvPr id="3" name="Tablo 2"/>
          <p:cNvGraphicFramePr>
            <a:graphicFrameLocks noGrp="1"/>
          </p:cNvGraphicFramePr>
          <p:nvPr/>
        </p:nvGraphicFramePr>
        <p:xfrm>
          <a:off x="1238308" y="3664797"/>
          <a:ext cx="756000" cy="7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00">
                  <a:extLst>
                    <a:ext uri="{9D8B030D-6E8A-4147-A177-3AD203B41FA5}">
                      <a16:colId xmlns:a16="http://schemas.microsoft.com/office/drawing/2014/main" val="4211084578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4215621813"/>
                    </a:ext>
                  </a:extLst>
                </a:gridCol>
              </a:tblGrid>
              <a:tr h="37800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983533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955973"/>
                  </a:ext>
                </a:extLst>
              </a:tr>
            </a:tbl>
          </a:graphicData>
        </a:graphic>
      </p:graphicFrame>
      <p:graphicFrame>
        <p:nvGraphicFramePr>
          <p:cNvPr id="63" name="Tablo 62"/>
          <p:cNvGraphicFramePr>
            <a:graphicFrameLocks noGrp="1"/>
          </p:cNvGraphicFramePr>
          <p:nvPr/>
        </p:nvGraphicFramePr>
        <p:xfrm>
          <a:off x="2105100" y="4048591"/>
          <a:ext cx="756000" cy="37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00">
                  <a:extLst>
                    <a:ext uri="{9D8B030D-6E8A-4147-A177-3AD203B41FA5}">
                      <a16:colId xmlns:a16="http://schemas.microsoft.com/office/drawing/2014/main" val="4211084578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4215621813"/>
                    </a:ext>
                  </a:extLst>
                </a:gridCol>
              </a:tblGrid>
              <a:tr h="37800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955973"/>
                  </a:ext>
                </a:extLst>
              </a:tr>
            </a:tbl>
          </a:graphicData>
        </a:graphic>
      </p:graphicFrame>
      <p:graphicFrame>
        <p:nvGraphicFramePr>
          <p:cNvPr id="64" name="Tablo 63"/>
          <p:cNvGraphicFramePr>
            <a:graphicFrameLocks noGrp="1"/>
          </p:cNvGraphicFramePr>
          <p:nvPr/>
        </p:nvGraphicFramePr>
        <p:xfrm>
          <a:off x="2985189" y="3286797"/>
          <a:ext cx="756000" cy="11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00">
                  <a:extLst>
                    <a:ext uri="{9D8B030D-6E8A-4147-A177-3AD203B41FA5}">
                      <a16:colId xmlns:a16="http://schemas.microsoft.com/office/drawing/2014/main" val="4211084578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4215621813"/>
                    </a:ext>
                  </a:extLst>
                </a:gridCol>
              </a:tblGrid>
              <a:tr h="37800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403020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983533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955973"/>
                  </a:ext>
                </a:extLst>
              </a:tr>
            </a:tbl>
          </a:graphicData>
        </a:graphic>
      </p:graphicFrame>
      <p:sp>
        <p:nvSpPr>
          <p:cNvPr id="9" name="Dikdörtgen 8"/>
          <p:cNvSpPr/>
          <p:nvPr/>
        </p:nvSpPr>
        <p:spPr>
          <a:xfrm>
            <a:off x="1481141" y="4439180"/>
            <a:ext cx="2279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tr-TR" sz="1200" dirty="0"/>
          </a:p>
        </p:txBody>
      </p:sp>
      <p:sp>
        <p:nvSpPr>
          <p:cNvPr id="65" name="Dikdörtgen 64"/>
          <p:cNvSpPr/>
          <p:nvPr/>
        </p:nvSpPr>
        <p:spPr>
          <a:xfrm>
            <a:off x="2369126" y="4439180"/>
            <a:ext cx="2712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tr-TR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tr-TR" sz="1200" dirty="0"/>
          </a:p>
        </p:txBody>
      </p:sp>
      <p:sp>
        <p:nvSpPr>
          <p:cNvPr id="66" name="Dikdörtgen 65"/>
          <p:cNvSpPr/>
          <p:nvPr/>
        </p:nvSpPr>
        <p:spPr>
          <a:xfrm>
            <a:off x="3219582" y="4439179"/>
            <a:ext cx="3145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endParaRPr lang="tr-TR" sz="1200" dirty="0"/>
          </a:p>
        </p:txBody>
      </p:sp>
      <p:sp>
        <p:nvSpPr>
          <p:cNvPr id="67" name="Dikdörtgen 66"/>
          <p:cNvSpPr/>
          <p:nvPr/>
        </p:nvSpPr>
        <p:spPr>
          <a:xfrm>
            <a:off x="1344750" y="4819986"/>
            <a:ext cx="24119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 …………………</a:t>
            </a:r>
            <a:endParaRPr lang="tr-TR" sz="1200" dirty="0"/>
          </a:p>
        </p:txBody>
      </p:sp>
      <p:sp>
        <p:nvSpPr>
          <p:cNvPr id="68" name="Yuvarlatılmış Dikdörtgen 67"/>
          <p:cNvSpPr/>
          <p:nvPr/>
        </p:nvSpPr>
        <p:spPr>
          <a:xfrm>
            <a:off x="4581522" y="3093786"/>
            <a:ext cx="2928133" cy="2031384"/>
          </a:xfrm>
          <a:prstGeom prst="roundRect">
            <a:avLst>
              <a:gd name="adj" fmla="val 2538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9" name="Dikdörtgen 68"/>
          <p:cNvSpPr/>
          <p:nvPr/>
        </p:nvSpPr>
        <p:spPr>
          <a:xfrm>
            <a:off x="4598818" y="3120362"/>
            <a:ext cx="98821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tr-TR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tr-TR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düzeneği</a:t>
            </a:r>
            <a:endParaRPr lang="tr-TR" sz="1200" b="1" dirty="0"/>
          </a:p>
        </p:txBody>
      </p:sp>
      <p:graphicFrame>
        <p:nvGraphicFramePr>
          <p:cNvPr id="70" name="Tablo 69"/>
          <p:cNvGraphicFramePr>
            <a:graphicFrameLocks noGrp="1"/>
          </p:cNvGraphicFramePr>
          <p:nvPr/>
        </p:nvGraphicFramePr>
        <p:xfrm>
          <a:off x="4747937" y="4078580"/>
          <a:ext cx="378000" cy="37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00">
                  <a:extLst>
                    <a:ext uri="{9D8B030D-6E8A-4147-A177-3AD203B41FA5}">
                      <a16:colId xmlns:a16="http://schemas.microsoft.com/office/drawing/2014/main" val="4211084578"/>
                    </a:ext>
                  </a:extLst>
                </a:gridCol>
              </a:tblGrid>
              <a:tr h="37800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955973"/>
                  </a:ext>
                </a:extLst>
              </a:tr>
            </a:tbl>
          </a:graphicData>
        </a:graphic>
      </p:graphicFrame>
      <p:graphicFrame>
        <p:nvGraphicFramePr>
          <p:cNvPr id="71" name="Tablo 70"/>
          <p:cNvGraphicFramePr>
            <a:graphicFrameLocks noGrp="1"/>
          </p:cNvGraphicFramePr>
          <p:nvPr/>
        </p:nvGraphicFramePr>
        <p:xfrm>
          <a:off x="5354668" y="4066508"/>
          <a:ext cx="756000" cy="37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00">
                  <a:extLst>
                    <a:ext uri="{9D8B030D-6E8A-4147-A177-3AD203B41FA5}">
                      <a16:colId xmlns:a16="http://schemas.microsoft.com/office/drawing/2014/main" val="4211084578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4215621813"/>
                    </a:ext>
                  </a:extLst>
                </a:gridCol>
              </a:tblGrid>
              <a:tr h="37800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955973"/>
                  </a:ext>
                </a:extLst>
              </a:tr>
            </a:tbl>
          </a:graphicData>
        </a:graphic>
      </p:graphicFrame>
      <p:graphicFrame>
        <p:nvGraphicFramePr>
          <p:cNvPr id="72" name="Tablo 71"/>
          <p:cNvGraphicFramePr>
            <a:graphicFrameLocks noGrp="1"/>
          </p:cNvGraphicFramePr>
          <p:nvPr/>
        </p:nvGraphicFramePr>
        <p:xfrm>
          <a:off x="6278377" y="4065718"/>
          <a:ext cx="1116000" cy="37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000">
                  <a:extLst>
                    <a:ext uri="{9D8B030D-6E8A-4147-A177-3AD203B41FA5}">
                      <a16:colId xmlns:a16="http://schemas.microsoft.com/office/drawing/2014/main" val="4211084578"/>
                    </a:ext>
                  </a:extLst>
                </a:gridCol>
                <a:gridCol w="372000">
                  <a:extLst>
                    <a:ext uri="{9D8B030D-6E8A-4147-A177-3AD203B41FA5}">
                      <a16:colId xmlns:a16="http://schemas.microsoft.com/office/drawing/2014/main" val="3185268265"/>
                    </a:ext>
                  </a:extLst>
                </a:gridCol>
                <a:gridCol w="372000">
                  <a:extLst>
                    <a:ext uri="{9D8B030D-6E8A-4147-A177-3AD203B41FA5}">
                      <a16:colId xmlns:a16="http://schemas.microsoft.com/office/drawing/2014/main" val="4215621813"/>
                    </a:ext>
                  </a:extLst>
                </a:gridCol>
              </a:tblGrid>
              <a:tr h="37800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955973"/>
                  </a:ext>
                </a:extLst>
              </a:tr>
            </a:tbl>
          </a:graphicData>
        </a:graphic>
      </p:graphicFrame>
      <p:sp>
        <p:nvSpPr>
          <p:cNvPr id="73" name="Dikdörtgen 72"/>
          <p:cNvSpPr/>
          <p:nvPr/>
        </p:nvSpPr>
        <p:spPr>
          <a:xfrm>
            <a:off x="4833926" y="4458292"/>
            <a:ext cx="2279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tr-TR" sz="1200" dirty="0"/>
          </a:p>
        </p:txBody>
      </p:sp>
      <p:sp>
        <p:nvSpPr>
          <p:cNvPr id="74" name="Dikdörtgen 73"/>
          <p:cNvSpPr/>
          <p:nvPr/>
        </p:nvSpPr>
        <p:spPr>
          <a:xfrm>
            <a:off x="5608441" y="4437805"/>
            <a:ext cx="2712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tr-TR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tr-TR" sz="1200" dirty="0"/>
          </a:p>
        </p:txBody>
      </p:sp>
      <p:sp>
        <p:nvSpPr>
          <p:cNvPr id="75" name="Dikdörtgen 74"/>
          <p:cNvSpPr/>
          <p:nvPr/>
        </p:nvSpPr>
        <p:spPr>
          <a:xfrm>
            <a:off x="6626959" y="4458291"/>
            <a:ext cx="3145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endParaRPr lang="tr-TR" sz="1200" dirty="0"/>
          </a:p>
        </p:txBody>
      </p:sp>
      <p:sp>
        <p:nvSpPr>
          <p:cNvPr id="77" name="Yuvarlatılmış Dikdörtgen 76"/>
          <p:cNvSpPr/>
          <p:nvPr/>
        </p:nvSpPr>
        <p:spPr>
          <a:xfrm>
            <a:off x="8142026" y="3125111"/>
            <a:ext cx="2928133" cy="2031384"/>
          </a:xfrm>
          <a:prstGeom prst="roundRect">
            <a:avLst>
              <a:gd name="adj" fmla="val 2538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8" name="Dikdörtgen 77"/>
          <p:cNvSpPr/>
          <p:nvPr/>
        </p:nvSpPr>
        <p:spPr>
          <a:xfrm>
            <a:off x="8159322" y="3151687"/>
            <a:ext cx="102463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tr-TR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düzeneği</a:t>
            </a:r>
            <a:endParaRPr lang="tr-TR" sz="1200" b="1" dirty="0"/>
          </a:p>
        </p:txBody>
      </p:sp>
      <p:graphicFrame>
        <p:nvGraphicFramePr>
          <p:cNvPr id="79" name="Tablo 78"/>
          <p:cNvGraphicFramePr>
            <a:graphicFrameLocks noGrp="1"/>
          </p:cNvGraphicFramePr>
          <p:nvPr/>
        </p:nvGraphicFramePr>
        <p:xfrm>
          <a:off x="8322712" y="3727318"/>
          <a:ext cx="378000" cy="7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00">
                  <a:extLst>
                    <a:ext uri="{9D8B030D-6E8A-4147-A177-3AD203B41FA5}">
                      <a16:colId xmlns:a16="http://schemas.microsoft.com/office/drawing/2014/main" val="4211084578"/>
                    </a:ext>
                  </a:extLst>
                </a:gridCol>
              </a:tblGrid>
              <a:tr h="37800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509433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955973"/>
                  </a:ext>
                </a:extLst>
              </a:tr>
            </a:tbl>
          </a:graphicData>
        </a:graphic>
      </p:graphicFrame>
      <p:graphicFrame>
        <p:nvGraphicFramePr>
          <p:cNvPr id="80" name="Tablo 79"/>
          <p:cNvGraphicFramePr>
            <a:graphicFrameLocks noGrp="1"/>
          </p:cNvGraphicFramePr>
          <p:nvPr/>
        </p:nvGraphicFramePr>
        <p:xfrm>
          <a:off x="8915172" y="4097833"/>
          <a:ext cx="756000" cy="37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00">
                  <a:extLst>
                    <a:ext uri="{9D8B030D-6E8A-4147-A177-3AD203B41FA5}">
                      <a16:colId xmlns:a16="http://schemas.microsoft.com/office/drawing/2014/main" val="4211084578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4215621813"/>
                    </a:ext>
                  </a:extLst>
                </a:gridCol>
              </a:tblGrid>
              <a:tr h="37800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955973"/>
                  </a:ext>
                </a:extLst>
              </a:tr>
            </a:tbl>
          </a:graphicData>
        </a:graphic>
      </p:graphicFrame>
      <p:graphicFrame>
        <p:nvGraphicFramePr>
          <p:cNvPr id="81" name="Tablo 80"/>
          <p:cNvGraphicFramePr>
            <a:graphicFrameLocks noGrp="1"/>
          </p:cNvGraphicFramePr>
          <p:nvPr/>
        </p:nvGraphicFramePr>
        <p:xfrm>
          <a:off x="9924945" y="4097833"/>
          <a:ext cx="744000" cy="37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000">
                  <a:extLst>
                    <a:ext uri="{9D8B030D-6E8A-4147-A177-3AD203B41FA5}">
                      <a16:colId xmlns:a16="http://schemas.microsoft.com/office/drawing/2014/main" val="4211084578"/>
                    </a:ext>
                  </a:extLst>
                </a:gridCol>
                <a:gridCol w="372000">
                  <a:extLst>
                    <a:ext uri="{9D8B030D-6E8A-4147-A177-3AD203B41FA5}">
                      <a16:colId xmlns:a16="http://schemas.microsoft.com/office/drawing/2014/main" val="3185268265"/>
                    </a:ext>
                  </a:extLst>
                </a:gridCol>
              </a:tblGrid>
              <a:tr h="37800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955973"/>
                  </a:ext>
                </a:extLst>
              </a:tr>
            </a:tbl>
          </a:graphicData>
        </a:graphic>
      </p:graphicFrame>
      <p:sp>
        <p:nvSpPr>
          <p:cNvPr id="82" name="Dikdörtgen 81"/>
          <p:cNvSpPr/>
          <p:nvPr/>
        </p:nvSpPr>
        <p:spPr>
          <a:xfrm>
            <a:off x="8394430" y="4489617"/>
            <a:ext cx="2279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tr-TR" sz="1200" dirty="0"/>
          </a:p>
        </p:txBody>
      </p:sp>
      <p:sp>
        <p:nvSpPr>
          <p:cNvPr id="83" name="Dikdörtgen 82"/>
          <p:cNvSpPr/>
          <p:nvPr/>
        </p:nvSpPr>
        <p:spPr>
          <a:xfrm>
            <a:off x="9168945" y="4469130"/>
            <a:ext cx="2712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tr-TR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tr-TR" sz="1200" dirty="0"/>
          </a:p>
        </p:txBody>
      </p:sp>
      <p:sp>
        <p:nvSpPr>
          <p:cNvPr id="84" name="Dikdörtgen 83"/>
          <p:cNvSpPr/>
          <p:nvPr/>
        </p:nvSpPr>
        <p:spPr>
          <a:xfrm>
            <a:off x="10187463" y="4489616"/>
            <a:ext cx="3145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endParaRPr lang="tr-TR" sz="1200" dirty="0"/>
          </a:p>
        </p:txBody>
      </p:sp>
      <p:graphicFrame>
        <p:nvGraphicFramePr>
          <p:cNvPr id="86" name="Tablo 85"/>
          <p:cNvGraphicFramePr>
            <a:graphicFrameLocks noGrp="1"/>
          </p:cNvGraphicFramePr>
          <p:nvPr/>
        </p:nvGraphicFramePr>
        <p:xfrm>
          <a:off x="10289292" y="3334366"/>
          <a:ext cx="378000" cy="7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00">
                  <a:extLst>
                    <a:ext uri="{9D8B030D-6E8A-4147-A177-3AD203B41FA5}">
                      <a16:colId xmlns:a16="http://schemas.microsoft.com/office/drawing/2014/main" val="4211084578"/>
                    </a:ext>
                  </a:extLst>
                </a:gridCol>
              </a:tblGrid>
              <a:tr h="37800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509433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955973"/>
                  </a:ext>
                </a:extLst>
              </a:tr>
            </a:tbl>
          </a:graphicData>
        </a:graphic>
      </p:graphicFrame>
      <p:sp>
        <p:nvSpPr>
          <p:cNvPr id="4" name="Dikdörtgen 3"/>
          <p:cNvSpPr/>
          <p:nvPr/>
        </p:nvSpPr>
        <p:spPr>
          <a:xfrm>
            <a:off x="1397750" y="4680587"/>
            <a:ext cx="530915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tr-TR" sz="1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ııı</a:t>
            </a:r>
            <a:endParaRPr lang="tr-TR" dirty="0"/>
          </a:p>
        </p:txBody>
      </p:sp>
      <p:sp>
        <p:nvSpPr>
          <p:cNvPr id="47" name="Dikdörtgen 46"/>
          <p:cNvSpPr/>
          <p:nvPr/>
        </p:nvSpPr>
        <p:spPr>
          <a:xfrm>
            <a:off x="2183860" y="4695081"/>
            <a:ext cx="396262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tr-TR" sz="1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endParaRPr lang="tr-TR" dirty="0"/>
          </a:p>
        </p:txBody>
      </p:sp>
      <p:sp>
        <p:nvSpPr>
          <p:cNvPr id="49" name="Dikdörtgen 48"/>
          <p:cNvSpPr/>
          <p:nvPr/>
        </p:nvSpPr>
        <p:spPr>
          <a:xfrm>
            <a:off x="2801346" y="4677644"/>
            <a:ext cx="453970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tr-TR" sz="1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ıı</a:t>
            </a:r>
            <a:endParaRPr lang="tr-TR" dirty="0"/>
          </a:p>
        </p:txBody>
      </p:sp>
      <p:sp>
        <p:nvSpPr>
          <p:cNvPr id="52" name="Dikdörtgen 51"/>
          <p:cNvSpPr/>
          <p:nvPr/>
        </p:nvSpPr>
        <p:spPr>
          <a:xfrm>
            <a:off x="1902061" y="4714804"/>
            <a:ext cx="319318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tr-TR" dirty="0"/>
          </a:p>
        </p:txBody>
      </p:sp>
      <p:sp>
        <p:nvSpPr>
          <p:cNvPr id="56" name="Dikdörtgen 55"/>
          <p:cNvSpPr/>
          <p:nvPr/>
        </p:nvSpPr>
        <p:spPr>
          <a:xfrm>
            <a:off x="2547882" y="4717584"/>
            <a:ext cx="319318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tr-TR" dirty="0"/>
          </a:p>
        </p:txBody>
      </p:sp>
      <p:sp>
        <p:nvSpPr>
          <p:cNvPr id="57" name="Dikdörtgen 56"/>
          <p:cNvSpPr/>
          <p:nvPr/>
        </p:nvSpPr>
        <p:spPr>
          <a:xfrm>
            <a:off x="5064299" y="4833021"/>
            <a:ext cx="24119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 …………………</a:t>
            </a:r>
            <a:endParaRPr lang="tr-TR" sz="1200" dirty="0"/>
          </a:p>
        </p:txBody>
      </p:sp>
      <p:sp>
        <p:nvSpPr>
          <p:cNvPr id="58" name="Dikdörtgen 57"/>
          <p:cNvSpPr/>
          <p:nvPr/>
        </p:nvSpPr>
        <p:spPr>
          <a:xfrm>
            <a:off x="5117299" y="4693622"/>
            <a:ext cx="396262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tr-TR" sz="1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endParaRPr lang="tr-TR" dirty="0"/>
          </a:p>
        </p:txBody>
      </p:sp>
      <p:sp>
        <p:nvSpPr>
          <p:cNvPr id="59" name="Dikdörtgen 58"/>
          <p:cNvSpPr/>
          <p:nvPr/>
        </p:nvSpPr>
        <p:spPr>
          <a:xfrm>
            <a:off x="5903409" y="4708116"/>
            <a:ext cx="460382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tr-TR" sz="1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ıı</a:t>
            </a:r>
            <a:endParaRPr lang="tr-TR" dirty="0"/>
          </a:p>
        </p:txBody>
      </p:sp>
      <p:sp>
        <p:nvSpPr>
          <p:cNvPr id="60" name="Dikdörtgen 59"/>
          <p:cNvSpPr/>
          <p:nvPr/>
        </p:nvSpPr>
        <p:spPr>
          <a:xfrm>
            <a:off x="6520895" y="4690679"/>
            <a:ext cx="511679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tr-TR" sz="1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ııı</a:t>
            </a:r>
            <a:endParaRPr lang="tr-TR" dirty="0"/>
          </a:p>
        </p:txBody>
      </p:sp>
      <p:sp>
        <p:nvSpPr>
          <p:cNvPr id="61" name="Dikdörtgen 60"/>
          <p:cNvSpPr/>
          <p:nvPr/>
        </p:nvSpPr>
        <p:spPr>
          <a:xfrm>
            <a:off x="5621610" y="4727839"/>
            <a:ext cx="319318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tr-TR" dirty="0"/>
          </a:p>
        </p:txBody>
      </p:sp>
      <p:sp>
        <p:nvSpPr>
          <p:cNvPr id="87" name="Dikdörtgen 86"/>
          <p:cNvSpPr/>
          <p:nvPr/>
        </p:nvSpPr>
        <p:spPr>
          <a:xfrm>
            <a:off x="6267431" y="4730619"/>
            <a:ext cx="319318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tr-TR" dirty="0"/>
          </a:p>
        </p:txBody>
      </p:sp>
      <p:sp>
        <p:nvSpPr>
          <p:cNvPr id="88" name="Dikdörtgen 87"/>
          <p:cNvSpPr/>
          <p:nvPr/>
        </p:nvSpPr>
        <p:spPr>
          <a:xfrm>
            <a:off x="8582155" y="4905011"/>
            <a:ext cx="24119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 …………………</a:t>
            </a:r>
            <a:endParaRPr lang="tr-TR" sz="1200" dirty="0"/>
          </a:p>
        </p:txBody>
      </p:sp>
      <p:sp>
        <p:nvSpPr>
          <p:cNvPr id="89" name="Dikdörtgen 88"/>
          <p:cNvSpPr/>
          <p:nvPr/>
        </p:nvSpPr>
        <p:spPr>
          <a:xfrm>
            <a:off x="8649903" y="4780360"/>
            <a:ext cx="396262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tr-TR" sz="1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endParaRPr lang="tr-TR" dirty="0"/>
          </a:p>
        </p:txBody>
      </p:sp>
      <p:sp>
        <p:nvSpPr>
          <p:cNvPr id="90" name="Dikdörtgen 89"/>
          <p:cNvSpPr/>
          <p:nvPr/>
        </p:nvSpPr>
        <p:spPr>
          <a:xfrm>
            <a:off x="9384395" y="4780106"/>
            <a:ext cx="530915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Pııı</a:t>
            </a:r>
            <a:endParaRPr lang="tr-TR" dirty="0"/>
          </a:p>
        </p:txBody>
      </p:sp>
      <p:sp>
        <p:nvSpPr>
          <p:cNvPr id="91" name="Dikdörtgen 90"/>
          <p:cNvSpPr/>
          <p:nvPr/>
        </p:nvSpPr>
        <p:spPr>
          <a:xfrm>
            <a:off x="10038751" y="4762669"/>
            <a:ext cx="453970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tr-TR" sz="1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ıı</a:t>
            </a:r>
            <a:endParaRPr lang="tr-TR" dirty="0"/>
          </a:p>
        </p:txBody>
      </p:sp>
      <p:sp>
        <p:nvSpPr>
          <p:cNvPr id="92" name="Dikdörtgen 91"/>
          <p:cNvSpPr/>
          <p:nvPr/>
        </p:nvSpPr>
        <p:spPr>
          <a:xfrm>
            <a:off x="9139466" y="4799829"/>
            <a:ext cx="319318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tr-TR" dirty="0"/>
          </a:p>
        </p:txBody>
      </p:sp>
      <p:sp>
        <p:nvSpPr>
          <p:cNvPr id="93" name="Dikdörtgen 92"/>
          <p:cNvSpPr/>
          <p:nvPr/>
        </p:nvSpPr>
        <p:spPr>
          <a:xfrm>
            <a:off x="9785287" y="4802609"/>
            <a:ext cx="319318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tr-TR" dirty="0"/>
          </a:p>
        </p:txBody>
      </p:sp>
      <p:sp>
        <p:nvSpPr>
          <p:cNvPr id="94" name="Metin kutusu 93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KATI BASINCI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95" name="Tablo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283144"/>
              </p:ext>
            </p:extLst>
          </p:nvPr>
        </p:nvGraphicFramePr>
        <p:xfrm>
          <a:off x="4752201" y="3320868"/>
          <a:ext cx="378000" cy="7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00">
                  <a:extLst>
                    <a:ext uri="{9D8B030D-6E8A-4147-A177-3AD203B41FA5}">
                      <a16:colId xmlns:a16="http://schemas.microsoft.com/office/drawing/2014/main" val="4211084578"/>
                    </a:ext>
                  </a:extLst>
                </a:gridCol>
              </a:tblGrid>
              <a:tr h="37800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509433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955973"/>
                  </a:ext>
                </a:extLst>
              </a:tr>
            </a:tbl>
          </a:graphicData>
        </a:graphic>
      </p:graphicFrame>
      <p:graphicFrame>
        <p:nvGraphicFramePr>
          <p:cNvPr id="96" name="Tablo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845254"/>
              </p:ext>
            </p:extLst>
          </p:nvPr>
        </p:nvGraphicFramePr>
        <p:xfrm>
          <a:off x="5525347" y="3682585"/>
          <a:ext cx="378000" cy="37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00">
                  <a:extLst>
                    <a:ext uri="{9D8B030D-6E8A-4147-A177-3AD203B41FA5}">
                      <a16:colId xmlns:a16="http://schemas.microsoft.com/office/drawing/2014/main" val="4211084578"/>
                    </a:ext>
                  </a:extLst>
                </a:gridCol>
              </a:tblGrid>
              <a:tr h="37800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95597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76227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7" grpId="0"/>
      <p:bldP spid="49" grpId="0"/>
      <p:bldP spid="52" grpId="0"/>
      <p:bldP spid="56" grpId="0"/>
      <p:bldP spid="58" grpId="0"/>
      <p:bldP spid="59" grpId="0"/>
      <p:bldP spid="60" grpId="0"/>
      <p:bldP spid="61" grpId="0"/>
      <p:bldP spid="87" grpId="0"/>
      <p:bldP spid="89" grpId="0"/>
      <p:bldP spid="90" grpId="0"/>
      <p:bldP spid="91" grpId="0"/>
      <p:bldP spid="92" grpId="0"/>
      <p:bldP spid="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45" name="Grup 44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46" name="Grup 45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54" name="Düz Bağlayıcı 5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Metin kutusu 54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4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5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51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grpSp>
        <p:nvGrpSpPr>
          <p:cNvPr id="27" name="Grup 26"/>
          <p:cNvGrpSpPr/>
          <p:nvPr/>
        </p:nvGrpSpPr>
        <p:grpSpPr>
          <a:xfrm>
            <a:off x="635210" y="901598"/>
            <a:ext cx="10807429" cy="820659"/>
            <a:chOff x="947671" y="703256"/>
            <a:chExt cx="10807429" cy="820659"/>
          </a:xfrm>
        </p:grpSpPr>
        <p:sp>
          <p:nvSpPr>
            <p:cNvPr id="35" name="Dikdörtgen 34"/>
            <p:cNvSpPr/>
            <p:nvPr/>
          </p:nvSpPr>
          <p:spPr>
            <a:xfrm>
              <a:off x="955766" y="1067380"/>
              <a:ext cx="10799334" cy="45653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b="1" dirty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Aşağıda verilen </a:t>
              </a:r>
              <a:r>
                <a:rPr lang="tr-TR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grafiğe göre cisimlerin basınçlarını büyükten küçüğe doğru sıralayınız</a:t>
              </a:r>
              <a:endParaRPr lang="tr-TR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Yuvarlatılmış Dikdörtgen 35"/>
            <p:cNvSpPr/>
            <p:nvPr/>
          </p:nvSpPr>
          <p:spPr>
            <a:xfrm>
              <a:off x="947671" y="703256"/>
              <a:ext cx="1357740" cy="374571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tr-TR" sz="16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ETKİNLİK-2</a:t>
              </a:r>
              <a:endParaRPr lang="tr-TR" sz="16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525" y="1969343"/>
            <a:ext cx="4649169" cy="4695848"/>
          </a:xfrm>
          <a:prstGeom prst="rect">
            <a:avLst/>
          </a:prstGeom>
        </p:spPr>
      </p:pic>
      <p:sp>
        <p:nvSpPr>
          <p:cNvPr id="47" name="Dikdörtgen 46"/>
          <p:cNvSpPr/>
          <p:nvPr/>
        </p:nvSpPr>
        <p:spPr>
          <a:xfrm>
            <a:off x="6417344" y="5497913"/>
            <a:ext cx="481600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</a:t>
            </a:r>
            <a:r>
              <a:rPr lang="tr-TR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tr-TR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 </a:t>
            </a:r>
            <a:r>
              <a:rPr lang="tr-T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 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</a:t>
            </a:r>
            <a:endParaRPr lang="tr-TR" dirty="0"/>
          </a:p>
          <a:p>
            <a:endParaRPr lang="tr-TR" dirty="0"/>
          </a:p>
        </p:txBody>
      </p:sp>
      <p:sp>
        <p:nvSpPr>
          <p:cNvPr id="64" name="Metin kutusu 63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KATI BASINCI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5" name="Dikdörtgen 64"/>
          <p:cNvSpPr/>
          <p:nvPr/>
        </p:nvSpPr>
        <p:spPr>
          <a:xfrm>
            <a:off x="6757327" y="5555138"/>
            <a:ext cx="338554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Dikdörtgen 65"/>
          <p:cNvSpPr/>
          <p:nvPr/>
        </p:nvSpPr>
        <p:spPr>
          <a:xfrm>
            <a:off x="7737782" y="5552702"/>
            <a:ext cx="338554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Dikdörtgen 66"/>
          <p:cNvSpPr/>
          <p:nvPr/>
        </p:nvSpPr>
        <p:spPr>
          <a:xfrm>
            <a:off x="8754572" y="5552626"/>
            <a:ext cx="325730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Dikdörtgen 67"/>
          <p:cNvSpPr/>
          <p:nvPr/>
        </p:nvSpPr>
        <p:spPr>
          <a:xfrm>
            <a:off x="9706416" y="5557252"/>
            <a:ext cx="325730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Dikdörtgen 68"/>
          <p:cNvSpPr/>
          <p:nvPr/>
        </p:nvSpPr>
        <p:spPr>
          <a:xfrm>
            <a:off x="5223188" y="2343330"/>
            <a:ext cx="66617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ile Y </a:t>
            </a:r>
            <a:r>
              <a:rPr lang="tr-TR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</a:t>
            </a:r>
            <a:r>
              <a:rPr lang="tr-TR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ağırlıkları aynı taban alanları ise farklıdır.</a:t>
            </a:r>
          </a:p>
          <a:p>
            <a:r>
              <a:rPr lang="tr-TR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Taban alanı küçük olanın basıncı daha büyük olacağından  </a:t>
            </a:r>
            <a:r>
              <a:rPr lang="tr-TR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X’in</a:t>
            </a:r>
            <a:r>
              <a:rPr lang="tr-TR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basıncı</a:t>
            </a:r>
          </a:p>
          <a:p>
            <a:r>
              <a:rPr lang="tr-TR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Y’nin basıncından büyüktür.    </a:t>
            </a:r>
          </a:p>
          <a:p>
            <a:endParaRPr lang="tr-TR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tr-TR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 </a:t>
            </a:r>
            <a:r>
              <a:rPr lang="tr-TR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tr-TR" sz="1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</a:t>
            </a:r>
            <a:r>
              <a:rPr lang="tr-TR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ağırlıkları </a:t>
            </a:r>
            <a:r>
              <a:rPr lang="tr-TR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aynı taban alanları ise farklıdır.</a:t>
            </a:r>
          </a:p>
          <a:p>
            <a:r>
              <a:rPr lang="tr-TR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Taban alanı küçük olanın basıncı daha büyük olacağından  </a:t>
            </a:r>
            <a:r>
              <a:rPr lang="tr-TR" sz="16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Z’in</a:t>
            </a:r>
            <a:r>
              <a:rPr lang="tr-TR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basıncı</a:t>
            </a:r>
          </a:p>
          <a:p>
            <a:r>
              <a:rPr lang="tr-TR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T’nin </a:t>
            </a:r>
            <a:r>
              <a:rPr lang="tr-TR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basıncından büyüktür</a:t>
            </a:r>
            <a:r>
              <a:rPr lang="tr-TR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endParaRPr lang="tr-TR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tr-TR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 </a:t>
            </a:r>
            <a:r>
              <a:rPr lang="tr-TR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tr-TR" sz="1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</a:t>
            </a:r>
            <a:r>
              <a:rPr lang="tr-TR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taban alanları </a:t>
            </a:r>
            <a:r>
              <a:rPr lang="tr-TR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aynı </a:t>
            </a:r>
            <a:r>
              <a:rPr lang="tr-TR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ağırlıkları ise </a:t>
            </a:r>
            <a:r>
              <a:rPr lang="tr-TR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farklıdır.</a:t>
            </a:r>
          </a:p>
          <a:p>
            <a:r>
              <a:rPr lang="tr-TR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Ağırlığı büyük olanın </a:t>
            </a:r>
            <a:r>
              <a:rPr lang="tr-TR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basıncı daha büyük olacağından  </a:t>
            </a:r>
            <a:r>
              <a:rPr lang="tr-TR" sz="16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Y’in</a:t>
            </a:r>
            <a:r>
              <a:rPr lang="tr-TR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basıncı</a:t>
            </a:r>
          </a:p>
          <a:p>
            <a:r>
              <a:rPr lang="tr-TR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Z’nin </a:t>
            </a:r>
            <a:r>
              <a:rPr lang="tr-TR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basıncından büyüktür</a:t>
            </a:r>
            <a:r>
              <a:rPr lang="tr-TR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tr-TR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zaman;</a:t>
            </a:r>
            <a:endParaRPr lang="tr-TR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Yuvarlatılmış Dikdörtgen 69"/>
          <p:cNvSpPr/>
          <p:nvPr/>
        </p:nvSpPr>
        <p:spPr>
          <a:xfrm>
            <a:off x="7949762" y="2872584"/>
            <a:ext cx="1003306" cy="258762"/>
          </a:xfrm>
          <a:prstGeom prst="roundRect">
            <a:avLst/>
          </a:prstGeom>
          <a:solidFill>
            <a:srgbClr val="FF0000">
              <a:alpha val="1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X&gt;Y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73" name="Yuvarlatılmış Dikdörtgen 72"/>
          <p:cNvSpPr/>
          <p:nvPr/>
        </p:nvSpPr>
        <p:spPr>
          <a:xfrm>
            <a:off x="7949762" y="3864602"/>
            <a:ext cx="1003306" cy="258762"/>
          </a:xfrm>
          <a:prstGeom prst="roundRect">
            <a:avLst/>
          </a:prstGeom>
          <a:solidFill>
            <a:srgbClr val="FF0000">
              <a:alpha val="1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00B050"/>
                </a:solidFill>
              </a:rPr>
              <a:t>Z&gt;T</a:t>
            </a:r>
            <a:endParaRPr lang="tr-TR" b="1" dirty="0">
              <a:solidFill>
                <a:srgbClr val="00B050"/>
              </a:solidFill>
            </a:endParaRPr>
          </a:p>
        </p:txBody>
      </p:sp>
      <p:sp>
        <p:nvSpPr>
          <p:cNvPr id="74" name="Yuvarlatılmış Dikdörtgen 73"/>
          <p:cNvSpPr/>
          <p:nvPr/>
        </p:nvSpPr>
        <p:spPr>
          <a:xfrm>
            <a:off x="7929306" y="4860779"/>
            <a:ext cx="1003306" cy="258762"/>
          </a:xfrm>
          <a:prstGeom prst="roundRect">
            <a:avLst/>
          </a:prstGeom>
          <a:solidFill>
            <a:srgbClr val="FF0000">
              <a:alpha val="1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00B0F0"/>
                </a:solidFill>
              </a:rPr>
              <a:t>Y&gt;Z</a:t>
            </a:r>
            <a:endParaRPr lang="tr-TR" b="1" dirty="0">
              <a:solidFill>
                <a:srgbClr val="00B0F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5439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/>
      <p:bldP spid="70" grpId="0" animBg="1"/>
      <p:bldP spid="73" grpId="0" animBg="1"/>
      <p:bldP spid="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Yuvarlatılmış Dikdörtgen 8"/>
          <p:cNvSpPr/>
          <p:nvPr/>
        </p:nvSpPr>
        <p:spPr>
          <a:xfrm>
            <a:off x="1122947" y="4340765"/>
            <a:ext cx="8935453" cy="30123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45" name="Grup 44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46" name="Grup 45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54" name="Düz Bağlayıcı 5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Metin kutusu 54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4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5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51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grpSp>
        <p:nvGrpSpPr>
          <p:cNvPr id="27" name="Grup 26"/>
          <p:cNvGrpSpPr/>
          <p:nvPr/>
        </p:nvGrpSpPr>
        <p:grpSpPr>
          <a:xfrm>
            <a:off x="635210" y="901598"/>
            <a:ext cx="10807429" cy="768407"/>
            <a:chOff x="947671" y="703256"/>
            <a:chExt cx="10807429" cy="768407"/>
          </a:xfrm>
        </p:grpSpPr>
        <p:sp>
          <p:nvSpPr>
            <p:cNvPr id="35" name="Dikdörtgen 34"/>
            <p:cNvSpPr/>
            <p:nvPr/>
          </p:nvSpPr>
          <p:spPr>
            <a:xfrm>
              <a:off x="955766" y="1015128"/>
              <a:ext cx="10799334" cy="45653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b="1" dirty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Aşağıda </a:t>
              </a:r>
              <a:r>
                <a:rPr lang="tr-TR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cisimler baş aşağı çevrilerek yere bırakılırsa basınçları nasıl değişir?</a:t>
              </a:r>
              <a:endParaRPr lang="tr-TR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Yuvarlatılmış Dikdörtgen 35"/>
            <p:cNvSpPr/>
            <p:nvPr/>
          </p:nvSpPr>
          <p:spPr>
            <a:xfrm>
              <a:off x="947671" y="703256"/>
              <a:ext cx="1357740" cy="374571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tr-TR" sz="16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ETKİNLİK-4</a:t>
              </a:r>
              <a:endParaRPr lang="tr-TR" sz="16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Yuvarlatılmış Dikdörtgen 1"/>
          <p:cNvSpPr/>
          <p:nvPr/>
        </p:nvSpPr>
        <p:spPr>
          <a:xfrm>
            <a:off x="1540635" y="2812939"/>
            <a:ext cx="1187116" cy="153492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3" name="Yamuk 2"/>
          <p:cNvSpPr/>
          <p:nvPr/>
        </p:nvSpPr>
        <p:spPr>
          <a:xfrm>
            <a:off x="3228109" y="2791066"/>
            <a:ext cx="1596638" cy="1549699"/>
          </a:xfrm>
          <a:prstGeom prst="trapezoid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</a:rPr>
              <a:t>L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5" name="Altıgen 4"/>
          <p:cNvSpPr/>
          <p:nvPr/>
        </p:nvSpPr>
        <p:spPr>
          <a:xfrm>
            <a:off x="5325105" y="2788623"/>
            <a:ext cx="1879901" cy="1559244"/>
          </a:xfrm>
          <a:prstGeom prst="hexago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</a:rPr>
              <a:t>M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6" name="Akış Çizelgesi: Gecikme 5"/>
          <p:cNvSpPr/>
          <p:nvPr/>
        </p:nvSpPr>
        <p:spPr>
          <a:xfrm rot="5400000">
            <a:off x="7760204" y="2652007"/>
            <a:ext cx="1508466" cy="1882842"/>
          </a:xfrm>
          <a:prstGeom prst="flowChartDelay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1388923" y="5118995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</a:t>
            </a:r>
            <a:endParaRPr lang="tr-TR" dirty="0"/>
          </a:p>
        </p:txBody>
      </p:sp>
      <p:sp>
        <p:nvSpPr>
          <p:cNvPr id="29" name="Dikdörtgen 28"/>
          <p:cNvSpPr/>
          <p:nvPr/>
        </p:nvSpPr>
        <p:spPr>
          <a:xfrm>
            <a:off x="3280746" y="515214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</a:t>
            </a:r>
            <a:endParaRPr lang="tr-TR" dirty="0"/>
          </a:p>
        </p:txBody>
      </p:sp>
      <p:sp>
        <p:nvSpPr>
          <p:cNvPr id="34" name="Dikdörtgen 33"/>
          <p:cNvSpPr/>
          <p:nvPr/>
        </p:nvSpPr>
        <p:spPr>
          <a:xfrm>
            <a:off x="5590673" y="516346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</a:t>
            </a:r>
            <a:endParaRPr lang="tr-TR" dirty="0"/>
          </a:p>
        </p:txBody>
      </p:sp>
      <p:sp>
        <p:nvSpPr>
          <p:cNvPr id="37" name="Dikdörtgen 36"/>
          <p:cNvSpPr/>
          <p:nvPr/>
        </p:nvSpPr>
        <p:spPr>
          <a:xfrm>
            <a:off x="7789036" y="5230187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</a:t>
            </a:r>
            <a:endParaRPr lang="tr-TR" dirty="0"/>
          </a:p>
        </p:txBody>
      </p:sp>
      <p:sp>
        <p:nvSpPr>
          <p:cNvPr id="43" name="Dikdörtgen 42"/>
          <p:cNvSpPr/>
          <p:nvPr/>
        </p:nvSpPr>
        <p:spPr>
          <a:xfrm>
            <a:off x="1445648" y="5029596"/>
            <a:ext cx="1236236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değişmez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3601346" y="5056892"/>
            <a:ext cx="697627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artar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Dikdörtgen 46"/>
          <p:cNvSpPr/>
          <p:nvPr/>
        </p:nvSpPr>
        <p:spPr>
          <a:xfrm>
            <a:off x="5678566" y="5097552"/>
            <a:ext cx="1236236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değişmez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Dikdörtgen 48"/>
          <p:cNvSpPr/>
          <p:nvPr/>
        </p:nvSpPr>
        <p:spPr>
          <a:xfrm>
            <a:off x="8040625" y="5171154"/>
            <a:ext cx="774571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azalır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Metin kutusu 51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KATI BASINCI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Mürekkep 3"/>
              <p14:cNvContentPartPr/>
              <p14:nvPr/>
            </p14:nvContentPartPr>
            <p14:xfrm>
              <a:off x="7670520" y="3464640"/>
              <a:ext cx="360" cy="360"/>
            </p14:xfrm>
          </p:contentPart>
        </mc:Choice>
        <mc:Fallback>
          <p:pic>
            <p:nvPicPr>
              <p:cNvPr id="4" name="Mürekkep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61160" y="34552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757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7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245525"/>
              </p:ext>
            </p:extLst>
          </p:nvPr>
        </p:nvGraphicFramePr>
        <p:xfrm>
          <a:off x="825068" y="1828024"/>
          <a:ext cx="10446536" cy="4861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3268">
                  <a:extLst>
                    <a:ext uri="{9D8B030D-6E8A-4147-A177-3AD203B41FA5}">
                      <a16:colId xmlns:a16="http://schemas.microsoft.com/office/drawing/2014/main" val="1726764260"/>
                    </a:ext>
                  </a:extLst>
                </a:gridCol>
                <a:gridCol w="5223268">
                  <a:extLst>
                    <a:ext uri="{9D8B030D-6E8A-4147-A177-3AD203B41FA5}">
                      <a16:colId xmlns:a16="http://schemas.microsoft.com/office/drawing/2014/main" val="968814985"/>
                    </a:ext>
                  </a:extLst>
                </a:gridCol>
              </a:tblGrid>
              <a:tr h="2430767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992501"/>
                  </a:ext>
                </a:extLst>
              </a:tr>
              <a:tr h="2430767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054007"/>
                  </a:ext>
                </a:extLst>
              </a:tr>
            </a:tbl>
          </a:graphicData>
        </a:graphic>
      </p:graphicFrame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45" name="Grup 44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46" name="Grup 45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54" name="Düz Bağlayıcı 5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Metin kutusu 54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4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5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51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grpSp>
        <p:nvGrpSpPr>
          <p:cNvPr id="27" name="Grup 26"/>
          <p:cNvGrpSpPr/>
          <p:nvPr/>
        </p:nvGrpSpPr>
        <p:grpSpPr>
          <a:xfrm>
            <a:off x="635210" y="875472"/>
            <a:ext cx="10807429" cy="768407"/>
            <a:chOff x="947671" y="703256"/>
            <a:chExt cx="10807429" cy="768407"/>
          </a:xfrm>
        </p:grpSpPr>
        <p:sp>
          <p:nvSpPr>
            <p:cNvPr id="35" name="Dikdörtgen 34"/>
            <p:cNvSpPr/>
            <p:nvPr/>
          </p:nvSpPr>
          <p:spPr>
            <a:xfrm>
              <a:off x="955766" y="1015128"/>
              <a:ext cx="10799334" cy="45653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b="1" dirty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Aşağıda </a:t>
              </a:r>
              <a:r>
                <a:rPr lang="tr-TR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görsellerde verilen cisimlerden yere daha fazla basınç uygulayanları işaretleyiniz</a:t>
              </a:r>
              <a:endParaRPr lang="tr-TR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Yuvarlatılmış Dikdörtgen 35"/>
            <p:cNvSpPr/>
            <p:nvPr/>
          </p:nvSpPr>
          <p:spPr>
            <a:xfrm>
              <a:off x="947671" y="703256"/>
              <a:ext cx="1357740" cy="374571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tr-TR" sz="16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ETKİNLİK-5</a:t>
              </a:r>
              <a:endParaRPr lang="tr-TR" sz="16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8131" y="2489832"/>
            <a:ext cx="3577252" cy="1193788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1155325" y="1882907"/>
            <a:ext cx="36900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tr-TR" sz="16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Biri topuklu diğeri topuksuz, eşit kütleli iki ayakkabı</a:t>
            </a:r>
            <a:endParaRPr lang="tr-TR" sz="1600" dirty="0"/>
          </a:p>
        </p:txBody>
      </p:sp>
      <p:sp>
        <p:nvSpPr>
          <p:cNvPr id="38" name="Yuvarlatılmış Dikdörtgen 37"/>
          <p:cNvSpPr/>
          <p:nvPr/>
        </p:nvSpPr>
        <p:spPr>
          <a:xfrm>
            <a:off x="3681738" y="3739693"/>
            <a:ext cx="395258" cy="34678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9" name="Yuvarlatılmış Dikdörtgen 38"/>
          <p:cNvSpPr/>
          <p:nvPr/>
        </p:nvSpPr>
        <p:spPr>
          <a:xfrm>
            <a:off x="1858350" y="3739693"/>
            <a:ext cx="395258" cy="34678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8131" y="4936649"/>
            <a:ext cx="3577251" cy="1181143"/>
          </a:xfrm>
          <a:prstGeom prst="rect">
            <a:avLst/>
          </a:prstGeom>
        </p:spPr>
      </p:pic>
      <p:sp>
        <p:nvSpPr>
          <p:cNvPr id="40" name="Dikdörtgen 39"/>
          <p:cNvSpPr/>
          <p:nvPr/>
        </p:nvSpPr>
        <p:spPr>
          <a:xfrm>
            <a:off x="1203451" y="4304365"/>
            <a:ext cx="36419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tr-TR" sz="16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Teker taban alanları eşit, birincisinin kütlesi daha fazla olan iki araç</a:t>
            </a:r>
            <a:endParaRPr lang="tr-TR" sz="1600" dirty="0"/>
          </a:p>
        </p:txBody>
      </p:sp>
      <p:sp>
        <p:nvSpPr>
          <p:cNvPr id="43" name="Yuvarlatılmış Dikdörtgen 42"/>
          <p:cNvSpPr/>
          <p:nvPr/>
        </p:nvSpPr>
        <p:spPr>
          <a:xfrm>
            <a:off x="3607437" y="6204586"/>
            <a:ext cx="395258" cy="34678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4" name="Yuvarlatılmış Dikdörtgen 43"/>
          <p:cNvSpPr/>
          <p:nvPr/>
        </p:nvSpPr>
        <p:spPr>
          <a:xfrm>
            <a:off x="1854621" y="6202411"/>
            <a:ext cx="395258" cy="34678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8660" y="2489832"/>
            <a:ext cx="3577252" cy="1205010"/>
          </a:xfrm>
          <a:prstGeom prst="rect">
            <a:avLst/>
          </a:prstGeom>
        </p:spPr>
      </p:pic>
      <p:sp>
        <p:nvSpPr>
          <p:cNvPr id="47" name="Dikdörtgen 46"/>
          <p:cNvSpPr/>
          <p:nvPr/>
        </p:nvSpPr>
        <p:spPr>
          <a:xfrm>
            <a:off x="6811885" y="1926395"/>
            <a:ext cx="36900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tr-TR" sz="16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Kütleleri eşit, biri paletli diğeri tekerlekli iki iş makinesi</a:t>
            </a:r>
            <a:endParaRPr lang="tr-TR" sz="1600" dirty="0"/>
          </a:p>
        </p:txBody>
      </p:sp>
      <p:sp>
        <p:nvSpPr>
          <p:cNvPr id="49" name="Yuvarlatılmış Dikdörtgen 48"/>
          <p:cNvSpPr/>
          <p:nvPr/>
        </p:nvSpPr>
        <p:spPr>
          <a:xfrm>
            <a:off x="9323518" y="3748695"/>
            <a:ext cx="395258" cy="34678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2" name="Yuvarlatılmış Dikdörtgen 51"/>
          <p:cNvSpPr/>
          <p:nvPr/>
        </p:nvSpPr>
        <p:spPr>
          <a:xfrm>
            <a:off x="7500130" y="3748695"/>
            <a:ext cx="395258" cy="34678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7" name="Dikdörtgen 56"/>
          <p:cNvSpPr/>
          <p:nvPr/>
        </p:nvSpPr>
        <p:spPr>
          <a:xfrm>
            <a:off x="6785110" y="4373212"/>
            <a:ext cx="36900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tr-TR" sz="16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Birinin içi boş diğerinin içi dolu iki kova</a:t>
            </a:r>
            <a:endParaRPr lang="tr-TR" sz="1600" dirty="0"/>
          </a:p>
        </p:txBody>
      </p:sp>
      <p:sp>
        <p:nvSpPr>
          <p:cNvPr id="58" name="Yuvarlatılmış Dikdörtgen 57"/>
          <p:cNvSpPr/>
          <p:nvPr/>
        </p:nvSpPr>
        <p:spPr>
          <a:xfrm>
            <a:off x="9296743" y="6195512"/>
            <a:ext cx="395258" cy="34678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9" name="Yuvarlatılmış Dikdörtgen 58"/>
          <p:cNvSpPr/>
          <p:nvPr/>
        </p:nvSpPr>
        <p:spPr>
          <a:xfrm>
            <a:off x="7473355" y="6195512"/>
            <a:ext cx="395258" cy="34678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0" name="Resim 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8660" y="4978257"/>
            <a:ext cx="3636508" cy="1143132"/>
          </a:xfrm>
          <a:prstGeom prst="rect">
            <a:avLst/>
          </a:prstGeom>
        </p:spPr>
      </p:pic>
      <p:pic>
        <p:nvPicPr>
          <p:cNvPr id="37" name="Resim 3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1854621" y="3764839"/>
            <a:ext cx="422009" cy="314493"/>
          </a:xfrm>
          <a:prstGeom prst="rect">
            <a:avLst/>
          </a:prstGeom>
        </p:spPr>
      </p:pic>
      <p:pic>
        <p:nvPicPr>
          <p:cNvPr id="41" name="Resim 4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9294854" y="3766318"/>
            <a:ext cx="422009" cy="314493"/>
          </a:xfrm>
          <a:prstGeom prst="rect">
            <a:avLst/>
          </a:prstGeom>
        </p:spPr>
      </p:pic>
      <p:pic>
        <p:nvPicPr>
          <p:cNvPr id="42" name="Resim 4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1841245" y="6227801"/>
            <a:ext cx="422009" cy="314493"/>
          </a:xfrm>
          <a:prstGeom prst="rect">
            <a:avLst/>
          </a:prstGeom>
        </p:spPr>
      </p:pic>
      <p:pic>
        <p:nvPicPr>
          <p:cNvPr id="56" name="Resim 5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8" b="60221"/>
          <a:stretch/>
        </p:blipFill>
        <p:spPr>
          <a:xfrm>
            <a:off x="9269992" y="6233200"/>
            <a:ext cx="422009" cy="314493"/>
          </a:xfrm>
          <a:prstGeom prst="rect">
            <a:avLst/>
          </a:prstGeom>
        </p:spPr>
      </p:pic>
      <p:sp>
        <p:nvSpPr>
          <p:cNvPr id="61" name="Metin kutusu 60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KATI BASINCI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1831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Yuvarlatılmış Dikdörtgen 16"/>
          <p:cNvSpPr/>
          <p:nvPr/>
        </p:nvSpPr>
        <p:spPr>
          <a:xfrm>
            <a:off x="3712251" y="3771879"/>
            <a:ext cx="1790070" cy="389877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Yuvarlatılmış Dikdörtgen 18"/>
          <p:cNvSpPr/>
          <p:nvPr/>
        </p:nvSpPr>
        <p:spPr>
          <a:xfrm>
            <a:off x="6543637" y="3771879"/>
            <a:ext cx="1790070" cy="389877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Yarım Çerçeve 29"/>
          <p:cNvSpPr/>
          <p:nvPr/>
        </p:nvSpPr>
        <p:spPr>
          <a:xfrm flipV="1">
            <a:off x="-1" y="3442148"/>
            <a:ext cx="7069527" cy="3420000"/>
          </a:xfrm>
          <a:prstGeom prst="halfFrame">
            <a:avLst>
              <a:gd name="adj1" fmla="val 3724"/>
              <a:gd name="adj2" fmla="val 311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1" name="Yarım Çerçeve 30"/>
          <p:cNvSpPr/>
          <p:nvPr/>
        </p:nvSpPr>
        <p:spPr>
          <a:xfrm rot="10800000">
            <a:off x="6072000" y="3117283"/>
            <a:ext cx="6120000" cy="3740727"/>
          </a:xfrm>
          <a:prstGeom prst="halfFrame">
            <a:avLst>
              <a:gd name="adj1" fmla="val 3365"/>
              <a:gd name="adj2" fmla="val 3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2" name="Yarım Çerçeve 31"/>
          <p:cNvSpPr/>
          <p:nvPr/>
        </p:nvSpPr>
        <p:spPr>
          <a:xfrm rot="5400000">
            <a:off x="7115346" y="-1656657"/>
            <a:ext cx="3420000" cy="6733309"/>
          </a:xfrm>
          <a:prstGeom prst="halfFrame">
            <a:avLst>
              <a:gd name="adj1" fmla="val 3319"/>
              <a:gd name="adj2" fmla="val 31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sp>
        <p:nvSpPr>
          <p:cNvPr id="33" name="Yarım Çerçeve 32"/>
          <p:cNvSpPr/>
          <p:nvPr/>
        </p:nvSpPr>
        <p:spPr>
          <a:xfrm>
            <a:off x="0" y="-2"/>
            <a:ext cx="6456218" cy="3768438"/>
          </a:xfrm>
          <a:prstGeom prst="halfFrame">
            <a:avLst>
              <a:gd name="adj1" fmla="val 2801"/>
              <a:gd name="adj2" fmla="val 278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1">
              <a:solidFill>
                <a:schemeClr val="tx1"/>
              </a:solidFill>
            </a:endParaRPr>
          </a:p>
        </p:txBody>
      </p:sp>
      <p:grpSp>
        <p:nvGrpSpPr>
          <p:cNvPr id="45" name="Grup 44"/>
          <p:cNvGrpSpPr/>
          <p:nvPr/>
        </p:nvGrpSpPr>
        <p:grpSpPr>
          <a:xfrm>
            <a:off x="8953068" y="252352"/>
            <a:ext cx="3118317" cy="530293"/>
            <a:chOff x="8953068" y="252352"/>
            <a:chExt cx="3118317" cy="530293"/>
          </a:xfrm>
        </p:grpSpPr>
        <p:grpSp>
          <p:nvGrpSpPr>
            <p:cNvPr id="46" name="Grup 45"/>
            <p:cNvGrpSpPr/>
            <p:nvPr/>
          </p:nvGrpSpPr>
          <p:grpSpPr>
            <a:xfrm>
              <a:off x="10694085" y="278645"/>
              <a:ext cx="1377300" cy="504000"/>
              <a:chOff x="5284812" y="6004659"/>
              <a:chExt cx="1377299" cy="504000"/>
            </a:xfrm>
          </p:grpSpPr>
          <p:cxnSp>
            <p:nvCxnSpPr>
              <p:cNvPr id="54" name="Düz Bağlayıcı 53"/>
              <p:cNvCxnSpPr/>
              <p:nvPr/>
            </p:nvCxnSpPr>
            <p:spPr>
              <a:xfrm>
                <a:off x="5296394" y="6004659"/>
                <a:ext cx="0" cy="50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Metin kutusu 54"/>
              <p:cNvSpPr txBox="1"/>
              <p:nvPr/>
            </p:nvSpPr>
            <p:spPr>
              <a:xfrm>
                <a:off x="5284812" y="6020870"/>
                <a:ext cx="1377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1200" dirty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Murat HOCA</a:t>
                </a:r>
              </a:p>
              <a:p>
                <a:pPr algn="ctr"/>
                <a:r>
                  <a:rPr lang="tr-TR" sz="900" b="1" dirty="0">
                    <a:ln w="0">
                      <a:solidFill>
                        <a:schemeClr val="tx1"/>
                      </a:solidFill>
                    </a:ln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Fen Bilgisi Öğretmeni</a:t>
                </a:r>
              </a:p>
            </p:txBody>
          </p:sp>
        </p:grpSp>
        <p:grpSp>
          <p:nvGrpSpPr>
            <p:cNvPr id="48" name="8 Grup"/>
            <p:cNvGrpSpPr/>
            <p:nvPr/>
          </p:nvGrpSpPr>
          <p:grpSpPr>
            <a:xfrm>
              <a:off x="8953068" y="252352"/>
              <a:ext cx="1976434" cy="495439"/>
              <a:chOff x="8426024" y="4437112"/>
              <a:chExt cx="3816424" cy="863800"/>
            </a:xfrm>
          </p:grpSpPr>
          <p:sp>
            <p:nvSpPr>
              <p:cNvPr id="50" name="Dikdörtgen 7"/>
              <p:cNvSpPr/>
              <p:nvPr/>
            </p:nvSpPr>
            <p:spPr>
              <a:xfrm>
                <a:off x="8426024" y="4817963"/>
                <a:ext cx="3816424" cy="48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200" b="1" dirty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FENBİL </a:t>
                </a:r>
                <a:r>
                  <a:rPr lang="tr-TR" sz="1200" b="1" dirty="0" smtClean="0">
                    <a:ln w="3175">
                      <a:noFill/>
                    </a:ln>
                    <a:solidFill>
                      <a:srgbClr val="00206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Arial Black" panose="020B0A04020102020204" pitchFamily="34" charset="0"/>
                  </a:rPr>
                  <a:t>AKADEMİ</a:t>
                </a:r>
                <a:endParaRPr lang="tr-TR" sz="1200" b="1" dirty="0">
                  <a:ln w="3175">
                    <a:noFill/>
                  </a:ln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51" name="Picture 4" descr="youtube logo PNG ile ilgili gÃ¶rsel sonuc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99" r="63416" b="31941"/>
              <a:stretch>
                <a:fillRect/>
              </a:stretch>
            </p:blipFill>
            <p:spPr bwMode="auto">
              <a:xfrm>
                <a:off x="9310371" y="4462180"/>
                <a:ext cx="576978" cy="43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Metin kutusu 2"/>
              <p:cNvSpPr txBox="1">
                <a:spLocks noChangeArrowheads="1"/>
              </p:cNvSpPr>
              <p:nvPr/>
            </p:nvSpPr>
            <p:spPr bwMode="auto">
              <a:xfrm>
                <a:off x="9797626" y="4437112"/>
                <a:ext cx="1942037" cy="45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tr-TR" altLang="tr-TR" sz="1100" b="1" dirty="0" err="1">
                    <a:ln w="3175">
                      <a:noFill/>
                    </a:ln>
                    <a:latin typeface="Arial Black" panose="020B0A04020102020204" pitchFamily="34" charset="0"/>
                  </a:rPr>
                  <a:t>YouTube</a:t>
                </a:r>
                <a:endParaRPr lang="tr-TR" altLang="tr-TR" sz="1400" b="1" dirty="0">
                  <a:ln w="3175">
                    <a:noFill/>
                  </a:ln>
                  <a:latin typeface="Arial Black" panose="020B0A04020102020204" pitchFamily="34" charset="0"/>
                </a:endParaRPr>
              </a:p>
            </p:txBody>
          </p:sp>
        </p:grpSp>
      </p:grpSp>
      <p:graphicFrame>
        <p:nvGraphicFramePr>
          <p:cNvPr id="16" name="Tablo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303979"/>
              </p:ext>
            </p:extLst>
          </p:nvPr>
        </p:nvGraphicFramePr>
        <p:xfrm>
          <a:off x="4292117" y="2464818"/>
          <a:ext cx="630339" cy="1364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339">
                  <a:extLst>
                    <a:ext uri="{9D8B030D-6E8A-4147-A177-3AD203B41FA5}">
                      <a16:colId xmlns:a16="http://schemas.microsoft.com/office/drawing/2014/main" val="4211084578"/>
                    </a:ext>
                  </a:extLst>
                </a:gridCol>
              </a:tblGrid>
              <a:tr h="682101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509433"/>
                  </a:ext>
                </a:extLst>
              </a:tr>
              <a:tr h="682101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955973"/>
                  </a:ext>
                </a:extLst>
              </a:tr>
            </a:tbl>
          </a:graphicData>
        </a:graphic>
      </p:graphicFrame>
      <p:graphicFrame>
        <p:nvGraphicFramePr>
          <p:cNvPr id="18" name="Tablo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311332"/>
              </p:ext>
            </p:extLst>
          </p:nvPr>
        </p:nvGraphicFramePr>
        <p:xfrm>
          <a:off x="6803127" y="3149680"/>
          <a:ext cx="1296000" cy="682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421108457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888564151"/>
                    </a:ext>
                  </a:extLst>
                </a:gridCol>
              </a:tblGrid>
              <a:tr h="682101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955973"/>
                  </a:ext>
                </a:extLst>
              </a:tr>
            </a:tbl>
          </a:graphicData>
        </a:graphic>
      </p:graphicFrame>
      <p:grpSp>
        <p:nvGrpSpPr>
          <p:cNvPr id="20" name="Grup 19"/>
          <p:cNvGrpSpPr/>
          <p:nvPr/>
        </p:nvGrpSpPr>
        <p:grpSpPr>
          <a:xfrm>
            <a:off x="635210" y="901598"/>
            <a:ext cx="10807429" cy="1133781"/>
            <a:chOff x="947671" y="703256"/>
            <a:chExt cx="10807429" cy="1133781"/>
          </a:xfrm>
        </p:grpSpPr>
        <p:sp>
          <p:nvSpPr>
            <p:cNvPr id="21" name="Dikdörtgen 20"/>
            <p:cNvSpPr/>
            <p:nvPr/>
          </p:nvSpPr>
          <p:spPr>
            <a:xfrm>
              <a:off x="955766" y="1002065"/>
              <a:ext cx="10799334" cy="83497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0000"/>
                </a:buClr>
              </a:pPr>
              <a:r>
                <a:rPr lang="tr-TR" sz="1700" b="1" dirty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Aşağıda </a:t>
              </a:r>
              <a:r>
                <a:rPr lang="tr-TR" sz="17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özdeş iki cisimle şekildeki deneyi yapan bir öğrenci, deneyinde cisimlerin yüzeye yaptıkları basıncı ölçmektedir. </a:t>
              </a:r>
              <a:r>
                <a:rPr lang="tr-TR" sz="1700" b="1" dirty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Öğrencinin yaptığı deneydeki değişkenleri bularak aşağıdaki boşluklara yazınız</a:t>
              </a:r>
              <a:r>
                <a:rPr lang="tr-TR" sz="17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tr-TR" sz="1700" dirty="0">
                <a:solidFill>
                  <a:schemeClr val="bg1"/>
                </a:solidFill>
              </a:endParaRPr>
            </a:p>
          </p:txBody>
        </p:sp>
        <p:sp>
          <p:nvSpPr>
            <p:cNvPr id="22" name="Yuvarlatılmış Dikdörtgen 21"/>
            <p:cNvSpPr/>
            <p:nvPr/>
          </p:nvSpPr>
          <p:spPr>
            <a:xfrm>
              <a:off x="947671" y="703256"/>
              <a:ext cx="1357740" cy="374571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txBody>
            <a:bodyPr wrap="square" anchor="t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tr-TR" sz="1600" b="1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ETKİNLİK-6</a:t>
              </a:r>
              <a:endParaRPr lang="tr-TR" sz="16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731632"/>
              </p:ext>
            </p:extLst>
          </p:nvPr>
        </p:nvGraphicFramePr>
        <p:xfrm>
          <a:off x="1240384" y="4661975"/>
          <a:ext cx="8128000" cy="155612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56630845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229537323"/>
                    </a:ext>
                  </a:extLst>
                </a:gridCol>
              </a:tblGrid>
              <a:tr h="518708">
                <a:tc>
                  <a:txBody>
                    <a:bodyPr/>
                    <a:lstStyle/>
                    <a:p>
                      <a:pPr lvl="1"/>
                      <a:r>
                        <a:rPr lang="tr-TR" b="1" dirty="0" smtClean="0">
                          <a:solidFill>
                            <a:sysClr val="windowText" lastClr="000000"/>
                          </a:solidFill>
                        </a:rPr>
                        <a:t>Sabit tutulan değişken</a:t>
                      </a:r>
                      <a:endParaRPr lang="tr-TR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lvl="1"/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37433474"/>
                  </a:ext>
                </a:extLst>
              </a:tr>
              <a:tr h="518708">
                <a:tc>
                  <a:txBody>
                    <a:bodyPr/>
                    <a:lstStyle/>
                    <a:p>
                      <a:pPr lvl="1"/>
                      <a:r>
                        <a:rPr lang="tr-TR" b="1" dirty="0" smtClean="0">
                          <a:solidFill>
                            <a:sysClr val="windowText" lastClr="000000"/>
                          </a:solidFill>
                        </a:rPr>
                        <a:t>Bağımsız değişken</a:t>
                      </a:r>
                      <a:endParaRPr lang="tr-TR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lvl="1"/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4954267"/>
                  </a:ext>
                </a:extLst>
              </a:tr>
              <a:tr h="518708">
                <a:tc>
                  <a:txBody>
                    <a:bodyPr/>
                    <a:lstStyle/>
                    <a:p>
                      <a:pPr lvl="1"/>
                      <a:r>
                        <a:rPr lang="tr-TR" b="1" dirty="0" smtClean="0">
                          <a:solidFill>
                            <a:sysClr val="windowText" lastClr="000000"/>
                          </a:solidFill>
                        </a:rPr>
                        <a:t>Bağımlı değişken</a:t>
                      </a:r>
                      <a:endParaRPr lang="tr-TR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lvl="1"/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73883445"/>
                  </a:ext>
                </a:extLst>
              </a:tr>
            </a:tbl>
          </a:graphicData>
        </a:graphic>
      </p:graphicFrame>
      <p:sp>
        <p:nvSpPr>
          <p:cNvPr id="29" name="Dikdörtgen 28"/>
          <p:cNvSpPr/>
          <p:nvPr/>
        </p:nvSpPr>
        <p:spPr>
          <a:xfrm>
            <a:off x="6111453" y="4738064"/>
            <a:ext cx="902811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Ağırlık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Dikdörtgen 33"/>
          <p:cNvSpPr/>
          <p:nvPr/>
        </p:nvSpPr>
        <p:spPr>
          <a:xfrm>
            <a:off x="5790773" y="4879535"/>
            <a:ext cx="17668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……………………….…</a:t>
            </a:r>
            <a:endParaRPr lang="tr-TR" sz="1200" dirty="0"/>
          </a:p>
        </p:txBody>
      </p:sp>
      <p:sp>
        <p:nvSpPr>
          <p:cNvPr id="35" name="Dikdörtgen 34"/>
          <p:cNvSpPr/>
          <p:nvPr/>
        </p:nvSpPr>
        <p:spPr>
          <a:xfrm>
            <a:off x="5790773" y="5410317"/>
            <a:ext cx="17668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……………………….…</a:t>
            </a:r>
            <a:endParaRPr lang="tr-TR" sz="1200" dirty="0"/>
          </a:p>
        </p:txBody>
      </p:sp>
      <p:sp>
        <p:nvSpPr>
          <p:cNvPr id="36" name="Dikdörtgen 35"/>
          <p:cNvSpPr/>
          <p:nvPr/>
        </p:nvSpPr>
        <p:spPr>
          <a:xfrm>
            <a:off x="5790773" y="5961711"/>
            <a:ext cx="17668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……………………….…</a:t>
            </a:r>
            <a:endParaRPr lang="tr-TR" sz="1200" dirty="0"/>
          </a:p>
        </p:txBody>
      </p:sp>
      <p:sp>
        <p:nvSpPr>
          <p:cNvPr id="37" name="Dikdörtgen 36"/>
          <p:cNvSpPr/>
          <p:nvPr/>
        </p:nvSpPr>
        <p:spPr>
          <a:xfrm>
            <a:off x="5993009" y="5282024"/>
            <a:ext cx="1441420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Yüzey alanı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Dikdörtgen 37"/>
          <p:cNvSpPr/>
          <p:nvPr/>
        </p:nvSpPr>
        <p:spPr>
          <a:xfrm>
            <a:off x="6092216" y="5839047"/>
            <a:ext cx="941283" cy="369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Basınç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Metin kutusu 38"/>
          <p:cNvSpPr txBox="1"/>
          <p:nvPr/>
        </p:nvSpPr>
        <p:spPr>
          <a:xfrm>
            <a:off x="476052" y="286126"/>
            <a:ext cx="813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KATI BASINCI</a:t>
            </a:r>
            <a:endParaRPr lang="tr-TR" sz="180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440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7" grpId="0"/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5.1|2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5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5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5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5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5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5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5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5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5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5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5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5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5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5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5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5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5.5"/>
</p:tagLst>
</file>

<file path=ppt/theme/theme1.xml><?xml version="1.0" encoding="utf-8"?>
<a:theme xmlns:a="http://schemas.openxmlformats.org/drawingml/2006/main" name="Office Theme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8380</TotalTime>
  <Words>1017</Words>
  <Application>Microsoft Office PowerPoint</Application>
  <PresentationFormat>Geniş ekran</PresentationFormat>
  <Paragraphs>359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20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Comic Sans MS</vt:lpstr>
      <vt:lpstr>Gill Sans MT</vt:lpstr>
      <vt:lpstr>Kalam Bold</vt:lpstr>
      <vt:lpstr>Wingdings</vt:lpstr>
      <vt:lpstr>Office Theme</vt:lpstr>
      <vt:lpstr>Gallery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HP</dc:creator>
  <cp:lastModifiedBy>HP</cp:lastModifiedBy>
  <cp:revision>443</cp:revision>
  <dcterms:created xsi:type="dcterms:W3CDTF">2020-03-19T15:17:04Z</dcterms:created>
  <dcterms:modified xsi:type="dcterms:W3CDTF">2020-04-28T15:28:24Z</dcterms:modified>
</cp:coreProperties>
</file>