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</p:sldMasterIdLst>
  <p:sldIdLst>
    <p:sldId id="256" r:id="rId3"/>
    <p:sldId id="261" r:id="rId4"/>
    <p:sldId id="319" r:id="rId5"/>
    <p:sldId id="368" r:id="rId6"/>
    <p:sldId id="370" r:id="rId7"/>
    <p:sldId id="337" r:id="rId8"/>
    <p:sldId id="338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39" r:id="rId21"/>
    <p:sldId id="382" r:id="rId22"/>
    <p:sldId id="384" r:id="rId23"/>
    <p:sldId id="385" r:id="rId24"/>
    <p:sldId id="386" r:id="rId25"/>
    <p:sldId id="387" r:id="rId26"/>
    <p:sldId id="388" r:id="rId27"/>
    <p:sldId id="393" r:id="rId28"/>
    <p:sldId id="389" r:id="rId29"/>
    <p:sldId id="390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7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73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8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8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6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08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45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84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31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32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11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68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8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9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79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9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9.png"/><Relationship Id="rId5" Type="http://schemas.openxmlformats.org/officeDocument/2006/relationships/image" Target="../media/image28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8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3349" y="1498047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tin kutusu 41"/>
          <p:cNvSpPr txBox="1"/>
          <p:nvPr/>
        </p:nvSpPr>
        <p:spPr>
          <a:xfrm>
            <a:off x="1235083" y="516271"/>
            <a:ext cx="9046831" cy="433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5401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DERS: FEN BİLGİSİ</a:t>
            </a:r>
          </a:p>
          <a:p>
            <a:pPr>
              <a:lnSpc>
                <a:spcPct val="200000"/>
              </a:lnSpc>
            </a:pPr>
            <a:r>
              <a:rPr lang="tr-TR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ÜNİTE : </a:t>
            </a:r>
            <a:r>
              <a:rPr lang="tr-T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DNA VE GENETİK KOD</a:t>
            </a:r>
            <a:endParaRPr lang="tr-TR"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  <a:p>
            <a:pPr>
              <a:lnSpc>
                <a:spcPct val="200000"/>
              </a:lnSpc>
            </a:pPr>
            <a:r>
              <a:rPr lang="tr-TR" sz="4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KONU : </a:t>
            </a:r>
            <a:r>
              <a:rPr lang="tr-TR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Mutasyon</a:t>
            </a:r>
            <a:r>
              <a:rPr lang="tr-TR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 – </a:t>
            </a:r>
            <a:r>
              <a:rPr lang="tr-TR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Modifikasyon</a:t>
            </a:r>
            <a:r>
              <a:rPr lang="tr-TR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 - </a:t>
            </a:r>
            <a:r>
              <a:rPr lang="tr-TR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Adaptasyon</a:t>
            </a:r>
            <a:endParaRPr lang="tr-TR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grpSp>
        <p:nvGrpSpPr>
          <p:cNvPr id="13" name="8 Grup"/>
          <p:cNvGrpSpPr/>
          <p:nvPr/>
        </p:nvGrpSpPr>
        <p:grpSpPr>
          <a:xfrm>
            <a:off x="9428231" y="832843"/>
            <a:ext cx="1976434" cy="495439"/>
            <a:chOff x="8526920" y="4437112"/>
            <a:chExt cx="3816424" cy="863800"/>
          </a:xfrm>
        </p:grpSpPr>
        <p:sp>
          <p:nvSpPr>
            <p:cNvPr id="14" name="Dikdörtgen 7"/>
            <p:cNvSpPr/>
            <p:nvPr/>
          </p:nvSpPr>
          <p:spPr>
            <a:xfrm>
              <a:off x="8526920" y="4817963"/>
              <a:ext cx="3816424" cy="48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FENBİL </a:t>
              </a:r>
              <a:r>
                <a:rPr lang="tr-TR" sz="1200" b="1" dirty="0" smtClean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AKADEMİ</a:t>
              </a:r>
              <a:endParaRPr lang="tr-TR" sz="12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" name="Picture 4" descr="youtube logo PNG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99" r="63416" b="31941"/>
            <a:stretch>
              <a:fillRect/>
            </a:stretch>
          </p:blipFill>
          <p:spPr bwMode="auto">
            <a:xfrm>
              <a:off x="9436492" y="4462180"/>
              <a:ext cx="576978" cy="4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2"/>
            <p:cNvSpPr txBox="1">
              <a:spLocks noChangeArrowheads="1"/>
            </p:cNvSpPr>
            <p:nvPr/>
          </p:nvSpPr>
          <p:spPr bwMode="auto">
            <a:xfrm>
              <a:off x="9923748" y="4437112"/>
              <a:ext cx="1942036" cy="45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1100" b="1" dirty="0" err="1">
                  <a:ln w="3175">
                    <a:noFill/>
                  </a:ln>
                  <a:latin typeface="Arial Black" panose="020B0A04020102020204" pitchFamily="34" charset="0"/>
                </a:rPr>
                <a:t>YouTube</a:t>
              </a:r>
              <a:endParaRPr lang="tr-TR" altLang="tr-TR" sz="1400" b="1" dirty="0">
                <a:ln w="3175">
                  <a:noFill/>
                </a:ln>
                <a:latin typeface="Arial Black" panose="020B0A04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727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1" name="Dikdörtgen 20"/>
          <p:cNvSpPr/>
          <p:nvPr/>
        </p:nvSpPr>
        <p:spPr>
          <a:xfrm>
            <a:off x="696442" y="1571448"/>
            <a:ext cx="519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 ve Modifikasyon Arasındaki Farklar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4590"/>
              </p:ext>
            </p:extLst>
          </p:nvPr>
        </p:nvGraphicFramePr>
        <p:xfrm>
          <a:off x="975339" y="2130634"/>
          <a:ext cx="10463518" cy="42171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31759">
                  <a:extLst>
                    <a:ext uri="{9D8B030D-6E8A-4147-A177-3AD203B41FA5}">
                      <a16:colId xmlns:a16="http://schemas.microsoft.com/office/drawing/2014/main" val="3087219567"/>
                    </a:ext>
                  </a:extLst>
                </a:gridCol>
                <a:gridCol w="5231759">
                  <a:extLst>
                    <a:ext uri="{9D8B030D-6E8A-4147-A177-3AD203B41FA5}">
                      <a16:colId xmlns:a16="http://schemas.microsoft.com/office/drawing/2014/main" val="2855831773"/>
                    </a:ext>
                  </a:extLst>
                </a:gridCol>
              </a:tblGrid>
              <a:tr h="6874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MUTASYON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MODİFİKASYON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084875"/>
                  </a:ext>
                </a:extLst>
              </a:tr>
              <a:tr h="6874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……………….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değişir.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………………………….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değişir.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07203"/>
                  </a:ext>
                </a:extLst>
              </a:tr>
              <a:tr h="687440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hücrelerinde görülür.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hücrelerinde</a:t>
                      </a:r>
                      <a:r>
                        <a:rPr lang="tr-T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görülür.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3064"/>
                  </a:ext>
                </a:extLst>
              </a:tr>
              <a:tr h="718291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DNA’nın kendini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sırasında meydana gelir.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…………………….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şartları (Isı, ışık, besin,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v.b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)’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bağlı olarak meydana gelir.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33394"/>
                  </a:ext>
                </a:extLst>
              </a:tr>
              <a:tr h="71829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</a:t>
                      </a: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</a:t>
                      </a:r>
                      <a:r>
                        <a:rPr lang="tr-T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meydana gelen değişikliklerdir.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………………..…… meydana gelen değişimlerdir.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765705"/>
                  </a:ext>
                </a:extLst>
              </a:tr>
              <a:tr h="718291">
                <a:tc>
                  <a:txBody>
                    <a:bodyPr/>
                    <a:lstStyle/>
                    <a:p>
                      <a:r>
                        <a:rPr lang="tr-T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………………….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hücrelerinin DNA’sında meydana gelen değişmeler kalıtsaldır.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Kalıtsal ………………….. değişmelerdir. 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66166"/>
                  </a:ext>
                </a:extLst>
              </a:tr>
            </a:tbl>
          </a:graphicData>
        </a:graphic>
      </p:graphicFrame>
      <p:sp>
        <p:nvSpPr>
          <p:cNvPr id="17" name="Metin kutusu 1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647610" y="2927827"/>
            <a:ext cx="83869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yapısı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7057087" y="2927827"/>
            <a:ext cx="95410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işleyişi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067964" y="3592330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Vücut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697987" y="3614826"/>
            <a:ext cx="87716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üreme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413449" y="3614910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Vücut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823624" y="4177057"/>
            <a:ext cx="11592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eşlemesi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328554" y="4188114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1099300" y="4917823"/>
            <a:ext cx="128753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085088" y="4915090"/>
            <a:ext cx="128753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328554" y="5003986"/>
            <a:ext cx="208262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 görünüşünde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1099300" y="5622184"/>
            <a:ext cx="90281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Üreme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7390825" y="5792626"/>
            <a:ext cx="11208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119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613895" y="1168324"/>
            <a:ext cx="10803041" cy="509521"/>
            <a:chOff x="947671" y="1206344"/>
            <a:chExt cx="10803041" cy="509521"/>
          </a:xfrm>
        </p:grpSpPr>
        <p:sp>
          <p:nvSpPr>
            <p:cNvPr id="18" name="Dikdörtgen 17"/>
            <p:cNvSpPr/>
            <p:nvPr/>
          </p:nvSpPr>
          <p:spPr>
            <a:xfrm>
              <a:off x="2719198" y="1207841"/>
              <a:ext cx="9031514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özelliklerin mutasyon ya da modifikasyon olduklarını belirtiniz?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90633"/>
              </p:ext>
            </p:extLst>
          </p:nvPr>
        </p:nvGraphicFramePr>
        <p:xfrm>
          <a:off x="1004000" y="1794393"/>
          <a:ext cx="10321497" cy="483139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85166">
                  <a:extLst>
                    <a:ext uri="{9D8B030D-6E8A-4147-A177-3AD203B41FA5}">
                      <a16:colId xmlns:a16="http://schemas.microsoft.com/office/drawing/2014/main" val="3855368884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1208348436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924558005"/>
                    </a:ext>
                  </a:extLst>
                </a:gridCol>
                <a:gridCol w="7197634">
                  <a:extLst>
                    <a:ext uri="{9D8B030D-6E8A-4147-A177-3AD203B41FA5}">
                      <a16:colId xmlns:a16="http://schemas.microsoft.com/office/drawing/2014/main" val="1363968111"/>
                    </a:ext>
                  </a:extLst>
                </a:gridCol>
              </a:tblGrid>
              <a:tr h="577618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Mutasyon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Modifikasyon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tr-TR" dirty="0" smtClean="0"/>
                        <a:t>Özellik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619566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Kalıtsal değildir.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597800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Oluşmasına neden olan etkenler; radyasyon, X ışınları ve kimyasal maddelerdir.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671029"/>
                  </a:ext>
                </a:extLst>
              </a:tr>
              <a:tr h="72560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Canlıların gen işleyişinde meydana gelir.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5573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Sıcaklık, ışık, nem ve besin gibi faktörlerin etkisiyle ortaya çıkar.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316089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Genetik hastalıklara neden olur.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732653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Geçici değişikliklerdir.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67277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</a:t>
                      </a:r>
                      <a:endParaRPr lang="tr-TR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Canlıların gen yapısında meydana gelir.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677905"/>
                  </a:ext>
                </a:extLst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567544" y="245391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2877859" y="246644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567544" y="3104067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2877859" y="3116592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567544" y="373804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2877859" y="375056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1567544" y="4388192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2877859" y="4400717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1567544" y="497344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2877859" y="498597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uvarlatılmış Dikdörtgen 33"/>
          <p:cNvSpPr/>
          <p:nvPr/>
        </p:nvSpPr>
        <p:spPr>
          <a:xfrm>
            <a:off x="1567544" y="5545219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Yuvarlatılmış Dikdörtgen 35"/>
          <p:cNvSpPr/>
          <p:nvPr/>
        </p:nvSpPr>
        <p:spPr>
          <a:xfrm>
            <a:off x="2877859" y="5557744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Yuvarlatılmış Dikdörtgen 36"/>
          <p:cNvSpPr/>
          <p:nvPr/>
        </p:nvSpPr>
        <p:spPr>
          <a:xfrm>
            <a:off x="1567544" y="6156434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uvarlatılmış Dikdörtgen 38"/>
          <p:cNvSpPr/>
          <p:nvPr/>
        </p:nvSpPr>
        <p:spPr>
          <a:xfrm>
            <a:off x="2877859" y="6168959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3010648" y="2432846"/>
            <a:ext cx="635758" cy="47378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693476" y="3057488"/>
            <a:ext cx="635758" cy="47378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977912" y="3744033"/>
            <a:ext cx="635758" cy="47378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941753" y="4412342"/>
            <a:ext cx="635758" cy="47378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691297" y="4935727"/>
            <a:ext cx="635758" cy="47378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2977912" y="5520861"/>
            <a:ext cx="635758" cy="47378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623051" y="6066177"/>
            <a:ext cx="635758" cy="47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21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96" y="1754774"/>
            <a:ext cx="9600370" cy="4968914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81937"/>
              </p:ext>
            </p:extLst>
          </p:nvPr>
        </p:nvGraphicFramePr>
        <p:xfrm>
          <a:off x="1581854" y="1723508"/>
          <a:ext cx="9636612" cy="4813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12204">
                  <a:extLst>
                    <a:ext uri="{9D8B030D-6E8A-4147-A177-3AD203B41FA5}">
                      <a16:colId xmlns:a16="http://schemas.microsoft.com/office/drawing/2014/main" val="3441933381"/>
                    </a:ext>
                  </a:extLst>
                </a:gridCol>
                <a:gridCol w="3212204">
                  <a:extLst>
                    <a:ext uri="{9D8B030D-6E8A-4147-A177-3AD203B41FA5}">
                      <a16:colId xmlns:a16="http://schemas.microsoft.com/office/drawing/2014/main" val="2653221362"/>
                    </a:ext>
                  </a:extLst>
                </a:gridCol>
                <a:gridCol w="3212204">
                  <a:extLst>
                    <a:ext uri="{9D8B030D-6E8A-4147-A177-3AD203B41FA5}">
                      <a16:colId xmlns:a16="http://schemas.microsoft.com/office/drawing/2014/main" val="3702216370"/>
                    </a:ext>
                  </a:extLst>
                </a:gridCol>
              </a:tblGrid>
              <a:tr h="2406888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659853"/>
                  </a:ext>
                </a:extLst>
              </a:tr>
              <a:tr h="2406888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86298"/>
                  </a:ext>
                </a:extLst>
              </a:tr>
            </a:tbl>
          </a:graphicData>
        </a:graphic>
      </p:graphicFrame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378761" y="1168324"/>
            <a:ext cx="11536148" cy="496996"/>
            <a:chOff x="947671" y="1206344"/>
            <a:chExt cx="11536148" cy="496996"/>
          </a:xfrm>
        </p:grpSpPr>
        <p:sp>
          <p:nvSpPr>
            <p:cNvPr id="18" name="Dikdörtgen 17"/>
            <p:cNvSpPr/>
            <p:nvPr/>
          </p:nvSpPr>
          <p:spPr>
            <a:xfrm>
              <a:off x="2719197" y="1207841"/>
              <a:ext cx="9764622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6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Aşağıdaki örneklerden hangisinin mutasyona hangilerinin </a:t>
              </a: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modifikasyona </a:t>
              </a:r>
              <a:r>
                <a:rPr lang="tr-TR" sz="16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ait olduğunu belirleyiniz.</a:t>
              </a: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947671" y="1206344"/>
              <a:ext cx="1771526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Dikdörtgen 40"/>
          <p:cNvSpPr/>
          <p:nvPr/>
        </p:nvSpPr>
        <p:spPr>
          <a:xfrm>
            <a:off x="2298177" y="3668389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5609992" y="3666321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8976612" y="3653258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2493230" y="6178822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5562383" y="6191885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799480" y="6200799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31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454579" y="1635090"/>
            <a:ext cx="9139353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Canlıların yaşadığı doğal ortama uyum sağlamasına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…………………………...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enir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Adaptasyonlar canlının 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şansını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Adaptasyonlar 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 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oluşur.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3410991" y="2318972"/>
            <a:ext cx="103105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yaşama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5042294" y="2327908"/>
            <a:ext cx="87716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üreme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2552578" y="2867497"/>
            <a:ext cx="126188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kalıtsaldır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298112" y="1787915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45533" y="2850193"/>
            <a:ext cx="206979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uzun sürede 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64951" y="3168978"/>
            <a:ext cx="1964442" cy="22170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89" y="4192194"/>
            <a:ext cx="2522629" cy="20774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670" y="4037123"/>
            <a:ext cx="2312883" cy="220349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501646" y="1223455"/>
            <a:ext cx="349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69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2795024" y="2114262"/>
            <a:ext cx="91393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Kutup ayılarının,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kürk renginin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Vücudunda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depo etmesi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Kısa bacaklı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ayaklı olması soğuk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iklimlerde yaşama şansını artırır.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4638757" y="2568461"/>
            <a:ext cx="58221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6304544" y="2152551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866703" y="3001591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645351" y="1429584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 Örnekleri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42" y="2011877"/>
            <a:ext cx="2147069" cy="20764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58115" y="4337009"/>
            <a:ext cx="2019300" cy="22002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931396" y="4592554"/>
            <a:ext cx="69267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Develerin;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yağ depolaması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Kirpiklerinin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 kulaklarının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çöl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koşullarına uyum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sağlamasını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kolaylaştırır.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451211" y="4616648"/>
            <a:ext cx="151836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örgücünde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772060" y="5050104"/>
            <a:ext cx="72327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5631350" y="5021568"/>
            <a:ext cx="56938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kıllı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88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23" grpId="0"/>
      <p:bldP spid="36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2802351" y="2048594"/>
            <a:ext cx="91393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Nilüfer bitkisinin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yapraklarının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Yapraklarında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boşluklarının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su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ortamında uyum sağlamasını kolaylaştırır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4994866" y="2118536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0" y="1686470"/>
            <a:ext cx="2009775" cy="2162175"/>
          </a:xfrm>
          <a:prstGeom prst="rect">
            <a:avLst/>
          </a:prstGeom>
        </p:spPr>
      </p:pic>
      <p:sp>
        <p:nvSpPr>
          <p:cNvPr id="41" name="Dikdörtgen 40"/>
          <p:cNvSpPr/>
          <p:nvPr/>
        </p:nvSpPr>
        <p:spPr>
          <a:xfrm>
            <a:off x="4667395" y="2493501"/>
            <a:ext cx="71045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719570" y="4742951"/>
            <a:ext cx="82449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Köpek balıklarının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sırt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karın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bölgesinin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birbirinden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farklıdır.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suyun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alt ve üst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bölgesinden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önler.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Av olmasını önlerken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avlarını da fark edilmeden bulmasını sağlar.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380498" y="4746154"/>
            <a:ext cx="10182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renkleri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5130556" y="5187858"/>
            <a:ext cx="180049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 edilmesini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346" y="4425033"/>
            <a:ext cx="2933682" cy="2112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921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3696789" y="2048594"/>
            <a:ext cx="82449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Çöl tilki ve çöl farelerinin kulak ve kuyruklarının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Olması.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9049412" y="2081170"/>
            <a:ext cx="72327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37314" y="5034504"/>
            <a:ext cx="69267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Kaktüsün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yapraklı olması ve gövdesinde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depolaması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496689" y="5056353"/>
            <a:ext cx="6591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iğne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33" y="1472645"/>
            <a:ext cx="2867025" cy="2190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903" y="3686731"/>
            <a:ext cx="2834489" cy="2878097"/>
          </a:xfrm>
          <a:prstGeom prst="rect">
            <a:avLst/>
          </a:prstGeom>
        </p:spPr>
      </p:pic>
      <p:sp>
        <p:nvSpPr>
          <p:cNvPr id="25" name="Dikdörtgen 24"/>
          <p:cNvSpPr/>
          <p:nvPr/>
        </p:nvSpPr>
        <p:spPr>
          <a:xfrm>
            <a:off x="1644067" y="5448168"/>
            <a:ext cx="45397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56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9" name="Dikdörtgen 8"/>
          <p:cNvSpPr/>
          <p:nvPr/>
        </p:nvSpPr>
        <p:spPr>
          <a:xfrm>
            <a:off x="1028754" y="5199264"/>
            <a:ext cx="69267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Deve kuşlarının uzun ve güçlü bacaklı olması.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59" y="4308932"/>
            <a:ext cx="3101542" cy="2254171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070782" y="1888578"/>
            <a:ext cx="692671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Bukalemunun ortama göre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değiştirebilmesi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7398580" y="1884217"/>
            <a:ext cx="67197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74" y="1215358"/>
            <a:ext cx="2924175" cy="2124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94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500" y="3942371"/>
            <a:ext cx="6810375" cy="2713695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47" name="Yuvarlatılmış Dikdörtgen 46"/>
          <p:cNvSpPr/>
          <p:nvPr/>
        </p:nvSpPr>
        <p:spPr>
          <a:xfrm>
            <a:off x="3806704" y="1220217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985203" y="1730079"/>
            <a:ext cx="7516986" cy="235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Soğuk alanlarda yaşayan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tilki, fare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tavşan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bacaklara,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ayaklara ve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 kulaklara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sahiptir. </a:t>
            </a: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Çölde yaşayanlarda ise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kulaklar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kuyruk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vücut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yüzeyi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özellikler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çölde yaşayan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canlılarda vücut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sıcaklıklarını korumalarını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sağlar.</a:t>
            </a: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7" name="Dikdörtgen 26"/>
          <p:cNvSpPr/>
          <p:nvPr/>
        </p:nvSpPr>
        <p:spPr>
          <a:xfrm>
            <a:off x="9007356" y="1765535"/>
            <a:ext cx="63350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4442125" y="2191679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Yuvarlatılmış Dikdörtgen 43"/>
          <p:cNvSpPr/>
          <p:nvPr/>
        </p:nvSpPr>
        <p:spPr>
          <a:xfrm>
            <a:off x="3806704" y="1270165"/>
            <a:ext cx="7887991" cy="5313927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Dikdörtgen 28"/>
          <p:cNvSpPr/>
          <p:nvPr/>
        </p:nvSpPr>
        <p:spPr>
          <a:xfrm>
            <a:off x="8758703" y="2781024"/>
            <a:ext cx="72327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4456862" y="3175644"/>
            <a:ext cx="78739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179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20" name="Grup 19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25" name="Düz Bağlayıcı 24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Metin kutusu 25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21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22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2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2" y="1746977"/>
            <a:ext cx="11235537" cy="435609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0" y="4767622"/>
            <a:ext cx="861478" cy="108255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03817" y="5058341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UNUTMA :</a:t>
            </a:r>
            <a:endParaRPr lang="tr-TR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4216402" y="5082972"/>
            <a:ext cx="7264088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Aynı ekosistemde yaşayan farklı tür canlılar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……………….………</a:t>
            </a:r>
            <a:r>
              <a:rPr lang="tr-TR" sz="1801" dirty="0" smtClean="0">
                <a:latin typeface="Arial" panose="020B0604020202020204" pitchFamily="34" charset="0"/>
                <a:cs typeface="Arial" panose="020B0604020202020204" pitchFamily="34" charset="0"/>
              </a:rPr>
              <a:t> adaptasyonlar gösterirler.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8989126" y="5036805"/>
            <a:ext cx="92845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benzer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737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04166" y="1839249"/>
            <a:ext cx="10842953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DNA’nın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kendini eşlemesi sırasında nükleotidlerin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 gelen kalıcı değişimlere ……………………….. denir 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20" name="Grup 19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27" name="Düz Bağlayıcı 26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Metin kutusu 27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21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22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2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746">
            <a:off x="8481820" y="3347838"/>
            <a:ext cx="2762979" cy="2868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15" y="3023472"/>
            <a:ext cx="2867025" cy="3086100"/>
          </a:xfrm>
          <a:prstGeom prst="rect">
            <a:avLst/>
          </a:prstGeom>
        </p:spPr>
      </p:pic>
      <p:sp>
        <p:nvSpPr>
          <p:cNvPr id="36" name="Yuvarlatılmış Dikdörtgen 35"/>
          <p:cNvSpPr/>
          <p:nvPr/>
        </p:nvSpPr>
        <p:spPr>
          <a:xfrm rot="269242">
            <a:off x="1221680" y="5281898"/>
            <a:ext cx="2374569" cy="710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Yuvarlatılmış Dikdörtgen 36"/>
          <p:cNvSpPr/>
          <p:nvPr/>
        </p:nvSpPr>
        <p:spPr>
          <a:xfrm rot="21364048">
            <a:off x="4998631" y="5150418"/>
            <a:ext cx="2374569" cy="710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Yuvarlatılmış Dikdörtgen 37"/>
          <p:cNvSpPr/>
          <p:nvPr/>
        </p:nvSpPr>
        <p:spPr>
          <a:xfrm rot="433504">
            <a:off x="8525021" y="5399148"/>
            <a:ext cx="2374569" cy="710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781" y="3313397"/>
            <a:ext cx="2695575" cy="2943225"/>
          </a:xfrm>
          <a:prstGeom prst="rect">
            <a:avLst/>
          </a:prstGeom>
        </p:spPr>
      </p:pic>
      <p:sp>
        <p:nvSpPr>
          <p:cNvPr id="39" name="Dikdörtgen 38"/>
          <p:cNvSpPr/>
          <p:nvPr/>
        </p:nvSpPr>
        <p:spPr>
          <a:xfrm rot="289798">
            <a:off x="1360270" y="5370849"/>
            <a:ext cx="222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kedisinin gözlerinin</a:t>
            </a:r>
          </a:p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birbirinden farklı renkte</a:t>
            </a:r>
          </a:p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 rot="21339548">
            <a:off x="5331160" y="5311476"/>
            <a:ext cx="2221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 </a:t>
            </a:r>
            <a:r>
              <a:rPr lang="tr-TR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parmaklılık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ikdörtgen 41"/>
          <p:cNvSpPr/>
          <p:nvPr/>
        </p:nvSpPr>
        <p:spPr>
          <a:xfrm rot="505445">
            <a:off x="8585746" y="5616136"/>
            <a:ext cx="2555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Bitkilerin yapısının bozulması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5913038" y="1841816"/>
            <a:ext cx="130035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dizilişinde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7661853" y="1845466"/>
            <a:ext cx="22108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enlerin yapısında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3847356" y="2265276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501646" y="1223455"/>
            <a:ext cx="349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MUTASYON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34" grpId="0"/>
      <p:bldP spid="3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20" name="Grup 19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25" name="Düz Bağlayıcı 24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Metin kutusu 25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21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22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2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7" name="Dikdörtgen 26"/>
          <p:cNvSpPr/>
          <p:nvPr/>
        </p:nvSpPr>
        <p:spPr>
          <a:xfrm>
            <a:off x="645351" y="142958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Doğal Seçilim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45350" y="1831678"/>
            <a:ext cx="1028415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Doğada yaşam şartlarına uyum sağlayabilenlerin hayatta kalması, sağlayamayanların ise yok olmasına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denir.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97611" y="2296184"/>
            <a:ext cx="164660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oğal seçilim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45350" y="351560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Varyasyon 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45350" y="3848203"/>
            <a:ext cx="1028415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Aynı türdeki canlılar arasındaki belirgin farklılıklara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6246224" y="3875174"/>
            <a:ext cx="132600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7003" t="17411" r="13723" b="44374"/>
          <a:stretch/>
        </p:blipFill>
        <p:spPr>
          <a:xfrm>
            <a:off x="2250105" y="4510279"/>
            <a:ext cx="6644664" cy="2060809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131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613895" y="1168324"/>
            <a:ext cx="10803041" cy="509521"/>
            <a:chOff x="947671" y="1206344"/>
            <a:chExt cx="10803041" cy="509521"/>
          </a:xfrm>
        </p:grpSpPr>
        <p:sp>
          <p:nvSpPr>
            <p:cNvPr id="18" name="Dikdörtgen 17"/>
            <p:cNvSpPr/>
            <p:nvPr/>
          </p:nvSpPr>
          <p:spPr>
            <a:xfrm>
              <a:off x="2719198" y="1207841"/>
              <a:ext cx="9031514" cy="508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801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sz="1801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özelliklerin adaptasyon ya da modifikasyon olduklarını belirtiniz?</a:t>
              </a:r>
              <a:endParaRPr lang="tr-TR" sz="18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947671" y="1206344"/>
              <a:ext cx="1767820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ETKİNLİK-3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03132"/>
              </p:ext>
            </p:extLst>
          </p:nvPr>
        </p:nvGraphicFramePr>
        <p:xfrm>
          <a:off x="1004000" y="2264658"/>
          <a:ext cx="10321497" cy="367615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85166">
                  <a:extLst>
                    <a:ext uri="{9D8B030D-6E8A-4147-A177-3AD203B41FA5}">
                      <a16:colId xmlns:a16="http://schemas.microsoft.com/office/drawing/2014/main" val="3855368884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208348436"/>
                    </a:ext>
                  </a:extLst>
                </a:gridCol>
                <a:gridCol w="1724298">
                  <a:extLst>
                    <a:ext uri="{9D8B030D-6E8A-4147-A177-3AD203B41FA5}">
                      <a16:colId xmlns:a16="http://schemas.microsoft.com/office/drawing/2014/main" val="924558005"/>
                    </a:ext>
                  </a:extLst>
                </a:gridCol>
                <a:gridCol w="6714308">
                  <a:extLst>
                    <a:ext uri="{9D8B030D-6E8A-4147-A177-3AD203B41FA5}">
                      <a16:colId xmlns:a16="http://schemas.microsoft.com/office/drawing/2014/main" val="1363968111"/>
                    </a:ext>
                  </a:extLst>
                </a:gridCol>
              </a:tblGrid>
              <a:tr h="577618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chemeClr val="lt1"/>
                          </a:solidFill>
                        </a:rPr>
                        <a:t>Adaptasyon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Modifikasyon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tr-TR" dirty="0" smtClean="0"/>
                        <a:t>Özellik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619566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Kutuplarda yaşayan ayıların burun ve kulaklarının daha küçük olması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7800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İyi beslenen canlıların daha iyi bir gelişim göstermesi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671029"/>
                  </a:ext>
                </a:extLst>
              </a:tr>
              <a:tr h="72560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Kaktüslerin yapraklarının zamanla diken şeklini alması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5732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 kuşlarının hızlı koşabilmek için uzun ve güçlü bacaklarının olması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16089"/>
                  </a:ext>
                </a:extLst>
              </a:tr>
              <a:tr h="5776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Ortanca bitkisinin asitli toprakta yetişenin kırmızı çiçek, bazik toprakta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yetişeninin mor çiçek olması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732653"/>
                  </a:ext>
                </a:extLst>
              </a:tr>
            </a:tbl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698174" y="292418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3099930" y="293670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1698174" y="3574332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3099930" y="3586857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698174" y="420830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3099930" y="422083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24"/>
          <p:cNvSpPr/>
          <p:nvPr/>
        </p:nvSpPr>
        <p:spPr>
          <a:xfrm>
            <a:off x="1698174" y="4858457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25"/>
          <p:cNvSpPr/>
          <p:nvPr/>
        </p:nvSpPr>
        <p:spPr>
          <a:xfrm>
            <a:off x="3099930" y="4870982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varlatılmış Dikdörtgen 26"/>
          <p:cNvSpPr/>
          <p:nvPr/>
        </p:nvSpPr>
        <p:spPr>
          <a:xfrm>
            <a:off x="1698174" y="5443711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3099930" y="5456236"/>
            <a:ext cx="901337" cy="39188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822551" y="2857418"/>
            <a:ext cx="635758" cy="47378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3215823" y="3569744"/>
            <a:ext cx="635758" cy="47378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831634" y="4191303"/>
            <a:ext cx="635758" cy="47378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819430" y="4836966"/>
            <a:ext cx="635758" cy="47378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3212820" y="5415285"/>
            <a:ext cx="635758" cy="47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81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77163"/>
            <a:chOff x="603156" y="1207841"/>
            <a:chExt cx="11645528" cy="877163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771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resimlerden verilenlerin hangisinin mutasyona, hangisinin modifikasyona, hangisinin adaptasyona örnek olduğunu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55399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t="2559"/>
          <a:stretch/>
        </p:blipFill>
        <p:spPr>
          <a:xfrm>
            <a:off x="499874" y="2911390"/>
            <a:ext cx="11144250" cy="2589461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5466"/>
              </p:ext>
            </p:extLst>
          </p:nvPr>
        </p:nvGraphicFramePr>
        <p:xfrm>
          <a:off x="452900" y="2794118"/>
          <a:ext cx="11149508" cy="360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29">
                  <a:extLst>
                    <a:ext uri="{9D8B030D-6E8A-4147-A177-3AD203B41FA5}">
                      <a16:colId xmlns:a16="http://schemas.microsoft.com/office/drawing/2014/main" val="3215803207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34673805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97108741"/>
                    </a:ext>
                  </a:extLst>
                </a:gridCol>
                <a:gridCol w="2758854">
                  <a:extLst>
                    <a:ext uri="{9D8B030D-6E8A-4147-A177-3AD203B41FA5}">
                      <a16:colId xmlns:a16="http://schemas.microsoft.com/office/drawing/2014/main" val="1777643774"/>
                    </a:ext>
                  </a:extLst>
                </a:gridCol>
              </a:tblGrid>
              <a:tr h="360760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008426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04080" y="5550550"/>
            <a:ext cx="243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Sporcunun kaslarını geliştirmesi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378071" y="5572004"/>
            <a:ext cx="2958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Kaktüslerin yapraklarının diken şeklinde olması</a:t>
            </a:r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6245216" y="5572003"/>
            <a:ext cx="270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Van kedisinin gözlerinin farklı renkte olması</a:t>
            </a:r>
            <a:endParaRPr lang="tr-TR" dirty="0"/>
          </a:p>
        </p:txBody>
      </p:sp>
      <p:sp>
        <p:nvSpPr>
          <p:cNvPr id="36" name="Dikdörtgen 35"/>
          <p:cNvSpPr/>
          <p:nvPr/>
        </p:nvSpPr>
        <p:spPr>
          <a:xfrm>
            <a:off x="9126284" y="5689049"/>
            <a:ext cx="270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Altı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parmaklılık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231311" y="4905398"/>
            <a:ext cx="167225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093092" y="4945832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003482" y="4942489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9805984" y="4931979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05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" y="3016842"/>
            <a:ext cx="11115675" cy="2514600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77163"/>
            <a:chOff x="603156" y="1207841"/>
            <a:chExt cx="11645528" cy="877163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771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resimlerden verilenlerin hangisinin mutasyona, hangisinin modifikasyona, hangisinin adaptasyona örnek olduğunu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55399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452900" y="2794118"/>
          <a:ext cx="11149508" cy="360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29">
                  <a:extLst>
                    <a:ext uri="{9D8B030D-6E8A-4147-A177-3AD203B41FA5}">
                      <a16:colId xmlns:a16="http://schemas.microsoft.com/office/drawing/2014/main" val="3215803207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34673805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97108741"/>
                    </a:ext>
                  </a:extLst>
                </a:gridCol>
                <a:gridCol w="2758854">
                  <a:extLst>
                    <a:ext uri="{9D8B030D-6E8A-4147-A177-3AD203B41FA5}">
                      <a16:colId xmlns:a16="http://schemas.microsoft.com/office/drawing/2014/main" val="1777643774"/>
                    </a:ext>
                  </a:extLst>
                </a:gridCol>
              </a:tblGrid>
              <a:tr h="360760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008426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04080" y="5550550"/>
            <a:ext cx="243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Orak hücreli anemi hastalığının alyuvarı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378071" y="5572004"/>
            <a:ext cx="2958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Nilüfer bitkisinin geniş yapraklı olması</a:t>
            </a:r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6245216" y="5731861"/>
            <a:ext cx="270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sendromlu çocuk</a:t>
            </a:r>
            <a:endParaRPr lang="tr-TR" dirty="0"/>
          </a:p>
        </p:txBody>
      </p:sp>
      <p:sp>
        <p:nvSpPr>
          <p:cNvPr id="36" name="Dikdörtgen 35"/>
          <p:cNvSpPr/>
          <p:nvPr/>
        </p:nvSpPr>
        <p:spPr>
          <a:xfrm>
            <a:off x="8944131" y="5643418"/>
            <a:ext cx="270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Çocuğun derisinin yazın bronzlaşması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9613765" y="4987647"/>
            <a:ext cx="167225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093092" y="4945832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7003482" y="4942489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1380368" y="4987647"/>
            <a:ext cx="127470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660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0" y="2991729"/>
            <a:ext cx="11315700" cy="2514600"/>
          </a:xfrm>
          <a:prstGeom prst="rect">
            <a:avLst/>
          </a:prstGeom>
        </p:spPr>
      </p:pic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77163"/>
            <a:chOff x="603156" y="1207841"/>
            <a:chExt cx="11645528" cy="877163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771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resimlerden verilenlerin hangisinin mutasyona, hangisinin modifikasyona, hangisinin adaptasyona örnek olduğunu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55399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452900" y="2794118"/>
          <a:ext cx="11149508" cy="360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29">
                  <a:extLst>
                    <a:ext uri="{9D8B030D-6E8A-4147-A177-3AD203B41FA5}">
                      <a16:colId xmlns:a16="http://schemas.microsoft.com/office/drawing/2014/main" val="3215803207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34673805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97108741"/>
                    </a:ext>
                  </a:extLst>
                </a:gridCol>
                <a:gridCol w="2758854">
                  <a:extLst>
                    <a:ext uri="{9D8B030D-6E8A-4147-A177-3AD203B41FA5}">
                      <a16:colId xmlns:a16="http://schemas.microsoft.com/office/drawing/2014/main" val="1777643774"/>
                    </a:ext>
                  </a:extLst>
                </a:gridCol>
              </a:tblGrid>
              <a:tr h="360760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008426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604080" y="5511361"/>
            <a:ext cx="2431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Köpek balıklarının sırt ve karın bölgelerinin farklı renkte olması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378071" y="5572004"/>
            <a:ext cx="2958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Develerin hörgüçlerinde yağ depolaması</a:t>
            </a:r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6168500" y="5588486"/>
            <a:ext cx="270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Kutup ayılarının post renklerinin beyaz olması</a:t>
            </a:r>
            <a:endParaRPr lang="tr-TR" dirty="0"/>
          </a:p>
        </p:txBody>
      </p:sp>
      <p:sp>
        <p:nvSpPr>
          <p:cNvPr id="36" name="Dikdörtgen 35"/>
          <p:cNvSpPr/>
          <p:nvPr/>
        </p:nvSpPr>
        <p:spPr>
          <a:xfrm>
            <a:off x="9058630" y="5494879"/>
            <a:ext cx="270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Arı sütüyle beslenen larvalardan kraliçe arı oluşması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9516141" y="4936582"/>
            <a:ext cx="167225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093092" y="4945832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1353905" y="4938259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6874577" y="4942489"/>
            <a:ext cx="14670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adaptasyon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80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28688"/>
            <a:chOff x="603156" y="1207841"/>
            <a:chExt cx="11645528" cy="828688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286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mutasyon, modifikasyon ve adaptasyon ile ilgili ifadelerin doğru / yanlışlarını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9573" t="29018" r="6696" b="14018"/>
          <a:stretch/>
        </p:blipFill>
        <p:spPr>
          <a:xfrm>
            <a:off x="624787" y="2286158"/>
            <a:ext cx="10894423" cy="4167052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987470" y="3065437"/>
            <a:ext cx="740388" cy="55175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94124" y="3753592"/>
            <a:ext cx="707654" cy="47102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64744" y="4376844"/>
            <a:ext cx="740388" cy="55175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53736" y="5063032"/>
            <a:ext cx="740388" cy="55175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44511" y="5748245"/>
            <a:ext cx="740388" cy="551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145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28688"/>
            <a:chOff x="603156" y="1207841"/>
            <a:chExt cx="11645528" cy="828688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286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mutasyon, modifikasyon ve adaptasyon ile ilgili ifadelerin doğru / yanlışlarını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9573" t="29018" r="6696" b="61342"/>
          <a:stretch/>
        </p:blipFill>
        <p:spPr>
          <a:xfrm>
            <a:off x="624787" y="2286158"/>
            <a:ext cx="10894423" cy="7052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9674" t="31339" r="6797" b="30446"/>
          <a:stretch/>
        </p:blipFill>
        <p:spPr>
          <a:xfrm>
            <a:off x="624787" y="3013544"/>
            <a:ext cx="10868297" cy="279545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6"/>
          <a:srcRect l="9674" t="22054" r="6193" b="68926"/>
          <a:stretch/>
        </p:blipFill>
        <p:spPr>
          <a:xfrm>
            <a:off x="615673" y="5747544"/>
            <a:ext cx="10946674" cy="659874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74568" y="3124912"/>
            <a:ext cx="707654" cy="47102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45188" y="3748164"/>
            <a:ext cx="740388" cy="55175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965279" y="4471974"/>
            <a:ext cx="740388" cy="551759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11456" y="5076019"/>
            <a:ext cx="740388" cy="55175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11556" y="5841970"/>
            <a:ext cx="707654" cy="471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135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28688"/>
            <a:chOff x="603156" y="1207841"/>
            <a:chExt cx="11645528" cy="828688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286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mutasyon, modifikasyon ve adaptasyon ile ilgili ifadelerin doğru / yanlışlarını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9573" t="29018" r="6696" b="61342"/>
          <a:stretch/>
        </p:blipFill>
        <p:spPr>
          <a:xfrm>
            <a:off x="624787" y="2286158"/>
            <a:ext cx="10894423" cy="7052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9674" t="31432" r="6193" b="20446"/>
          <a:stretch/>
        </p:blipFill>
        <p:spPr>
          <a:xfrm>
            <a:off x="624787" y="3113146"/>
            <a:ext cx="10946674" cy="3520242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987470" y="3339034"/>
            <a:ext cx="740388" cy="5517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63299" y="4233527"/>
            <a:ext cx="740388" cy="551759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27858" y="4988956"/>
            <a:ext cx="707654" cy="47102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40629" y="5883222"/>
            <a:ext cx="707654" cy="471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886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7" name="Grup 16"/>
          <p:cNvGrpSpPr/>
          <p:nvPr/>
        </p:nvGrpSpPr>
        <p:grpSpPr>
          <a:xfrm>
            <a:off x="269380" y="1169821"/>
            <a:ext cx="11645528" cy="828688"/>
            <a:chOff x="603156" y="1207841"/>
            <a:chExt cx="11645528" cy="828688"/>
          </a:xfrm>
        </p:grpSpPr>
        <p:sp>
          <p:nvSpPr>
            <p:cNvPr id="18" name="Dikdörtgen 17"/>
            <p:cNvSpPr/>
            <p:nvPr/>
          </p:nvSpPr>
          <p:spPr>
            <a:xfrm>
              <a:off x="2261215" y="1207841"/>
              <a:ext cx="9987469" cy="8286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mutasyon, modifikasyon ve adaptasyon ile ilgili ifadelerin doğru / yanlışlarını belirtiniz.</a:t>
              </a:r>
              <a:endParaRPr lang="tr-TR" sz="17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156" y="1207841"/>
              <a:ext cx="1658059" cy="49699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20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20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9573" t="29018" r="6696" b="61342"/>
          <a:stretch/>
        </p:blipFill>
        <p:spPr>
          <a:xfrm>
            <a:off x="624787" y="2286158"/>
            <a:ext cx="10894423" cy="7052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9473" t="24018" r="6495" b="26339"/>
          <a:stretch/>
        </p:blipFill>
        <p:spPr>
          <a:xfrm>
            <a:off x="627307" y="2965268"/>
            <a:ext cx="10933611" cy="3631475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14525" y="3058976"/>
            <a:ext cx="740388" cy="5517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11556" y="3842028"/>
            <a:ext cx="707654" cy="47102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84973" y="4615271"/>
            <a:ext cx="740388" cy="55175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782004" y="5398323"/>
            <a:ext cx="707654" cy="47102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021494" y="5985525"/>
            <a:ext cx="740388" cy="551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466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206947" y="2467157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727111" y="4512419"/>
            <a:ext cx="4207468" cy="1800000"/>
            <a:chOff x="5296394" y="6024993"/>
            <a:chExt cx="1641677" cy="440244"/>
          </a:xfrm>
        </p:grpSpPr>
        <p:cxnSp>
          <p:nvCxnSpPr>
            <p:cNvPr id="10" name="Düz Bağlayıcı 9"/>
            <p:cNvCxnSpPr/>
            <p:nvPr/>
          </p:nvCxnSpPr>
          <p:spPr>
            <a:xfrm>
              <a:off x="5296394" y="6024993"/>
              <a:ext cx="0" cy="4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5386800" y="6109870"/>
              <a:ext cx="1551271" cy="293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440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Murat HOCA</a:t>
              </a:r>
            </a:p>
            <a:p>
              <a:pPr algn="ctr"/>
              <a:r>
                <a:rPr lang="tr-TR" sz="2800" b="1" dirty="0">
                  <a:ln w="0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Fen Bilgisi Öğretmeni</a:t>
              </a:r>
            </a:p>
          </p:txBody>
        </p:sp>
      </p:grpSp>
      <p:sp>
        <p:nvSpPr>
          <p:cNvPr id="25" name="Dikdörtgen 7"/>
          <p:cNvSpPr/>
          <p:nvPr/>
        </p:nvSpPr>
        <p:spPr>
          <a:xfrm>
            <a:off x="205093" y="5512216"/>
            <a:ext cx="7435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FENBİL </a:t>
            </a:r>
            <a:r>
              <a:rPr lang="tr-TR" sz="4400" b="1" dirty="0" smtClean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AKADEMİ</a:t>
            </a:r>
            <a:endParaRPr lang="tr-TR" sz="4400" b="1" dirty="0">
              <a:ln w="3175">
                <a:noFill/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6" name="Picture 4" descr="youtube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9" r="63416" b="31941"/>
          <a:stretch>
            <a:fillRect/>
          </a:stretch>
        </p:blipFill>
        <p:spPr bwMode="auto">
          <a:xfrm>
            <a:off x="2084109" y="4838398"/>
            <a:ext cx="1124112" cy="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etin kutusu 2"/>
          <p:cNvSpPr txBox="1">
            <a:spLocks noChangeArrowheads="1"/>
          </p:cNvSpPr>
          <p:nvPr/>
        </p:nvSpPr>
        <p:spPr bwMode="auto">
          <a:xfrm>
            <a:off x="3208222" y="4852616"/>
            <a:ext cx="3000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4000" b="1" dirty="0" err="1">
                <a:ln w="3175">
                  <a:noFill/>
                </a:ln>
                <a:latin typeface="Arial Black" panose="020B0A04020102020204" pitchFamily="34" charset="0"/>
              </a:rPr>
              <a:t>YouTube</a:t>
            </a:r>
            <a:endParaRPr lang="tr-TR" altLang="tr-TR" sz="4800" b="1" dirty="0">
              <a:ln w="3175">
                <a:noFill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8" name="Düz Bağlayıcı 47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Metin kutusu 48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9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1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3" name="Dikdörtgen 52"/>
          <p:cNvSpPr/>
          <p:nvPr/>
        </p:nvSpPr>
        <p:spPr>
          <a:xfrm>
            <a:off x="404166" y="1839249"/>
            <a:ext cx="10987733" cy="30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Mutasyonlar,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……………………………….………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 gelirse sonraki nesillere aktarılmaz. Bundan dolayı vücut hücrelerinde oluşan mutasyonlar 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değildir.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Mutasyonlar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………………………..……………..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meydana gelirse sonraki nesillere aktarılır. Bunda dolayı da üreme hücrelerinde oluşan mutasyonlar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mutasyonlar …………..., bazıları da yararlıdır.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234171" y="1884217"/>
            <a:ext cx="224933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vücut hücrelerinde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4491760" y="2293723"/>
            <a:ext cx="96693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2165482" y="3110890"/>
            <a:ext cx="232627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üreme </a:t>
            </a:r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hücrelerinde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4304967" y="3535057"/>
            <a:ext cx="96693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kalıtsal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875372" y="4314582"/>
            <a:ext cx="86433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zararlı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331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8" name="Düz Bağlayıcı 47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Metin kutusu 48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9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1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3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3" name="Dikdörtgen 2"/>
          <p:cNvSpPr/>
          <p:nvPr/>
        </p:nvSpPr>
        <p:spPr>
          <a:xfrm>
            <a:off x="1057300" y="2066181"/>
            <a:ext cx="7768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Albinoluk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(renk pigmentlerinin oluşmaması)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Hemofili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kanın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pıhtılaşmaması)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Sendromu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(kromozom sayısının fazla olması)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Orak hücreli anemi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(alyuvarların orak şeklinin alarak yeterince oksijen taşıyamaması)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433">
            <a:off x="2094644" y="4275241"/>
            <a:ext cx="2106315" cy="23113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00" y="4105043"/>
            <a:ext cx="2194926" cy="24501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1059">
            <a:off x="9326288" y="1335066"/>
            <a:ext cx="2193316" cy="227478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49242">
            <a:off x="7990854" y="3957256"/>
            <a:ext cx="2252489" cy="2536978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696442" y="157144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 Örnekleri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464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44" name="Yuvarlatılmış Dikdörtgen 43"/>
          <p:cNvSpPr/>
          <p:nvPr/>
        </p:nvSpPr>
        <p:spPr>
          <a:xfrm>
            <a:off x="3806704" y="1270165"/>
            <a:ext cx="7887991" cy="5313927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7" name="Yuvarlatılmış Dikdörtgen 46"/>
          <p:cNvSpPr/>
          <p:nvPr/>
        </p:nvSpPr>
        <p:spPr>
          <a:xfrm>
            <a:off x="3806704" y="1220217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985203" y="1730079"/>
            <a:ext cx="7516986" cy="128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Dört boynuzlu keçi, kısa bacaklı tavuk ya da kuzu, çekirdeksiz üzüm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…………………………………..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sağladığı için yararlı mutasyon olarak sayılabilir.  </a:t>
            </a: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56" name="Dikdörtgen 55"/>
          <p:cNvSpPr/>
          <p:nvPr/>
        </p:nvSpPr>
        <p:spPr>
          <a:xfrm>
            <a:off x="4591605" y="2167651"/>
            <a:ext cx="186461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 içi çeşitliliği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Resim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7762">
            <a:off x="4098117" y="3429084"/>
            <a:ext cx="2345773" cy="2526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" name="Dikdörtgen 59"/>
          <p:cNvSpPr/>
          <p:nvPr/>
        </p:nvSpPr>
        <p:spPr>
          <a:xfrm rot="357956">
            <a:off x="4353152" y="5452844"/>
            <a:ext cx="179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Dört boynuzlu keçi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3486">
            <a:off x="6612620" y="3859446"/>
            <a:ext cx="2276157" cy="2525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2" name="Dikdörtgen 81"/>
          <p:cNvSpPr/>
          <p:nvPr/>
        </p:nvSpPr>
        <p:spPr>
          <a:xfrm rot="21347524">
            <a:off x="6966335" y="5844541"/>
            <a:ext cx="1769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 bacaklı tavuk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Resim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7655">
            <a:off x="9166051" y="3455758"/>
            <a:ext cx="2358452" cy="2637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4" name="Dikdörtgen 83"/>
          <p:cNvSpPr/>
          <p:nvPr/>
        </p:nvSpPr>
        <p:spPr>
          <a:xfrm rot="411125">
            <a:off x="9423224" y="5574489"/>
            <a:ext cx="2221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Çekirdeksiz üzüm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0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636239" y="1709997"/>
            <a:ext cx="1025821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Mutasyona Neden Olan Faktörler</a:t>
            </a:r>
          </a:p>
          <a:p>
            <a:endParaRPr lang="tr-T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Ateşli hastalıklar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Sıcaklık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Radyoaktif ışınlar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Kimyasal olaylar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Katkı maddeleri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Hava ve su kirliliği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ibi etkenler genlerde mutasyona sebep olabilir.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24" name="Grup 23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34" name="Düz Bağlayıcı 3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Metin kutusu 35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25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26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28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717" y="1506757"/>
            <a:ext cx="2873588" cy="200878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471" y="3681066"/>
            <a:ext cx="2668200" cy="18374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206" y="4927326"/>
            <a:ext cx="2599254" cy="1739593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1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501646" y="1223455"/>
            <a:ext cx="349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MODİFİKASYON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363139" y="1778783"/>
            <a:ext cx="11417720" cy="23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etkisiyle canlıların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meydana gelen  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değişimlerdir.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ya da düşük sıcaklık, besin, ortamın asidik ya da bazik olması gibi nedenler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eğiştirebilir.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3597120" y="1891792"/>
            <a:ext cx="205697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ış görünüşünde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8056412" y="1889926"/>
            <a:ext cx="196720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alıtsal olmayan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9401339" y="2991712"/>
            <a:ext cx="212109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enlerin işleyişini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r="3056"/>
          <a:stretch/>
        </p:blipFill>
        <p:spPr>
          <a:xfrm>
            <a:off x="647150" y="4822938"/>
            <a:ext cx="3634751" cy="1532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051" y="3904114"/>
            <a:ext cx="3434606" cy="1563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869" y="4723240"/>
            <a:ext cx="2454540" cy="1731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Metin kutusu 21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04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747358" y="1998755"/>
            <a:ext cx="9506985" cy="56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 yapan bir kişinin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 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gelişmesi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96442" y="157144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Modifikasyon Örnekleri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16" y="1761348"/>
            <a:ext cx="1801153" cy="16567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95" y="3297506"/>
            <a:ext cx="1757363" cy="162282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723792" y="3768436"/>
            <a:ext cx="5452134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Güneşlenen bir kişinin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teninin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77266" y="5497988"/>
            <a:ext cx="5858665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Arı sütüyle beslenen arıların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arı, polenlerle beslenen arının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arı olması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97" y="4814628"/>
            <a:ext cx="3743246" cy="1880016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443877" y="2137274"/>
            <a:ext cx="126188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kaslarının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6251692" y="3879214"/>
            <a:ext cx="165942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bronzlaşması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217739" y="5529944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kraliçe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974670" y="5948884"/>
            <a:ext cx="56938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işçi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13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35" name="Grup 34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44" name="Düz Bağlayıcı 4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Metin kutusu 46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3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4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42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8" name="Dikdörtgen 47"/>
          <p:cNvSpPr/>
          <p:nvPr/>
        </p:nvSpPr>
        <p:spPr>
          <a:xfrm>
            <a:off x="747358" y="1998755"/>
            <a:ext cx="8205710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Çuha çiçeğinin düşük sıcaklıkta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yüksek sıcaklıkta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çiçek açması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338179" y="3972498"/>
            <a:ext cx="8496913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Sirke sineklerinin kanatlarının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 olarak düz ya da kıvrık olması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45764" y="5474509"/>
            <a:ext cx="7842032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Himalaya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tavşanlarının burun, kulak ve ayaklarının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gövdesinin beyaz tüylü olması ve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…………………….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göre bu tüylerin renginin değişmesi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5" y="1357447"/>
            <a:ext cx="2473506" cy="22298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29" y="3117284"/>
            <a:ext cx="2678070" cy="21980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797" y="4865762"/>
            <a:ext cx="2644112" cy="1845997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MUTASYON - MODİFİKASYON </a:t>
            </a:r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 ADAPTASYON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457579" y="2033427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kırmızı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413251" y="1994618"/>
            <a:ext cx="82586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7006989" y="3988703"/>
            <a:ext cx="11592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sıcaklığa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247802" y="5470372"/>
            <a:ext cx="77457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siyah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338179" y="5921744"/>
            <a:ext cx="11592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sıcaklığa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36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5.1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4|2.9|2.2|0.9|2.9|3.6|2.9|3.3|1.9|3.4|5.7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3|7.9|5.5|6.5|4.1|4.1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1.8|2|2.8|2.5|4.8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8|4|1.3|2.1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|1.4|2.3|4.9|3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7|2.4|7.8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|1.8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5|6.2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|1.7|3.3|1.5|3.9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0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2.4|4.1|5|5.4|7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|3.1|3.6|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|3.7|1.8|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4|3.5|3.8|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4|4.7|5.4|17.3|8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9.1|5.3|6.4|5.3|6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9.5|5.9|6.5|7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|8.6|11.5|5.4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6.5|3.1|6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1|3.6|1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3|1.2|1.3|1.1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|2.6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|9.9|7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|2.1|4.9|5.8|3.4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6534</TotalTime>
  <Words>1353</Words>
  <Application>Microsoft Office PowerPoint</Application>
  <PresentationFormat>Geniş ekran</PresentationFormat>
  <Paragraphs>369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Gill Sans MT</vt:lpstr>
      <vt:lpstr>Kalam Bold</vt:lpstr>
      <vt:lpstr>Wingdings</vt:lpstr>
      <vt:lpstr>Office Theme</vt:lpstr>
      <vt:lpstr>Gallery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328</cp:revision>
  <dcterms:created xsi:type="dcterms:W3CDTF">2020-03-19T15:17:04Z</dcterms:created>
  <dcterms:modified xsi:type="dcterms:W3CDTF">2020-04-17T18:24:10Z</dcterms:modified>
</cp:coreProperties>
</file>