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063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9" y="0"/>
                </a:moveTo>
                <a:lnTo>
                  <a:pt x="507" y="0"/>
                </a:lnTo>
                <a:lnTo>
                  <a:pt x="0" y="819912"/>
                </a:lnTo>
                <a:lnTo>
                  <a:pt x="48683" y="818520"/>
                </a:lnTo>
                <a:lnTo>
                  <a:pt x="96125" y="814396"/>
                </a:lnTo>
                <a:lnTo>
                  <a:pt x="142758" y="807617"/>
                </a:lnTo>
                <a:lnTo>
                  <a:pt x="188504" y="798260"/>
                </a:lnTo>
                <a:lnTo>
                  <a:pt x="233286" y="786401"/>
                </a:lnTo>
                <a:lnTo>
                  <a:pt x="277027" y="772118"/>
                </a:lnTo>
                <a:lnTo>
                  <a:pt x="319652" y="755487"/>
                </a:lnTo>
                <a:lnTo>
                  <a:pt x="361081" y="736585"/>
                </a:lnTo>
                <a:lnTo>
                  <a:pt x="401240" y="715489"/>
                </a:lnTo>
                <a:lnTo>
                  <a:pt x="440050" y="692275"/>
                </a:lnTo>
                <a:lnTo>
                  <a:pt x="477435" y="667021"/>
                </a:lnTo>
                <a:lnTo>
                  <a:pt x="513318" y="639804"/>
                </a:lnTo>
                <a:lnTo>
                  <a:pt x="547622" y="610700"/>
                </a:lnTo>
                <a:lnTo>
                  <a:pt x="580270" y="579786"/>
                </a:lnTo>
                <a:lnTo>
                  <a:pt x="611186" y="547139"/>
                </a:lnTo>
                <a:lnTo>
                  <a:pt x="640292" y="512837"/>
                </a:lnTo>
                <a:lnTo>
                  <a:pt x="667511" y="476954"/>
                </a:lnTo>
                <a:lnTo>
                  <a:pt x="692767" y="439570"/>
                </a:lnTo>
                <a:lnTo>
                  <a:pt x="715983" y="400760"/>
                </a:lnTo>
                <a:lnTo>
                  <a:pt x="737082" y="360601"/>
                </a:lnTo>
                <a:lnTo>
                  <a:pt x="755986" y="319170"/>
                </a:lnTo>
                <a:lnTo>
                  <a:pt x="772619" y="276545"/>
                </a:lnTo>
                <a:lnTo>
                  <a:pt x="786904" y="232801"/>
                </a:lnTo>
                <a:lnTo>
                  <a:pt x="798765" y="188016"/>
                </a:lnTo>
                <a:lnTo>
                  <a:pt x="808123" y="142266"/>
                </a:lnTo>
                <a:lnTo>
                  <a:pt x="814903" y="95629"/>
                </a:lnTo>
                <a:lnTo>
                  <a:pt x="819028" y="48181"/>
                </a:lnTo>
                <a:lnTo>
                  <a:pt x="82041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063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9" y="0"/>
                </a:moveTo>
                <a:lnTo>
                  <a:pt x="819028" y="48181"/>
                </a:lnTo>
                <a:lnTo>
                  <a:pt x="814903" y="95629"/>
                </a:lnTo>
                <a:lnTo>
                  <a:pt x="808123" y="142266"/>
                </a:lnTo>
                <a:lnTo>
                  <a:pt x="798765" y="188016"/>
                </a:lnTo>
                <a:lnTo>
                  <a:pt x="786904" y="232801"/>
                </a:lnTo>
                <a:lnTo>
                  <a:pt x="772619" y="276545"/>
                </a:lnTo>
                <a:lnTo>
                  <a:pt x="755986" y="319170"/>
                </a:lnTo>
                <a:lnTo>
                  <a:pt x="737082" y="360601"/>
                </a:lnTo>
                <a:lnTo>
                  <a:pt x="715983" y="400760"/>
                </a:lnTo>
                <a:lnTo>
                  <a:pt x="692767" y="439570"/>
                </a:lnTo>
                <a:lnTo>
                  <a:pt x="667511" y="476954"/>
                </a:lnTo>
                <a:lnTo>
                  <a:pt x="640292" y="512837"/>
                </a:lnTo>
                <a:lnTo>
                  <a:pt x="611186" y="547139"/>
                </a:lnTo>
                <a:lnTo>
                  <a:pt x="580270" y="579786"/>
                </a:lnTo>
                <a:lnTo>
                  <a:pt x="547622" y="610700"/>
                </a:lnTo>
                <a:lnTo>
                  <a:pt x="513318" y="639804"/>
                </a:lnTo>
                <a:lnTo>
                  <a:pt x="477435" y="667021"/>
                </a:lnTo>
                <a:lnTo>
                  <a:pt x="440050" y="692275"/>
                </a:lnTo>
                <a:lnTo>
                  <a:pt x="401240" y="715489"/>
                </a:lnTo>
                <a:lnTo>
                  <a:pt x="361081" y="736585"/>
                </a:lnTo>
                <a:lnTo>
                  <a:pt x="319652" y="755487"/>
                </a:lnTo>
                <a:lnTo>
                  <a:pt x="277027" y="772118"/>
                </a:lnTo>
                <a:lnTo>
                  <a:pt x="233286" y="786401"/>
                </a:lnTo>
                <a:lnTo>
                  <a:pt x="188504" y="798260"/>
                </a:lnTo>
                <a:lnTo>
                  <a:pt x="142758" y="807617"/>
                </a:lnTo>
                <a:lnTo>
                  <a:pt x="96125" y="814396"/>
                </a:lnTo>
                <a:lnTo>
                  <a:pt x="48683" y="818520"/>
                </a:lnTo>
                <a:lnTo>
                  <a:pt x="507" y="819912"/>
                </a:lnTo>
                <a:lnTo>
                  <a:pt x="342" y="819912"/>
                </a:lnTo>
                <a:lnTo>
                  <a:pt x="165" y="819912"/>
                </a:lnTo>
                <a:lnTo>
                  <a:pt x="0" y="819912"/>
                </a:lnTo>
                <a:lnTo>
                  <a:pt x="507" y="0"/>
                </a:lnTo>
                <a:lnTo>
                  <a:pt x="82041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4968" y="3047"/>
            <a:ext cx="1787398" cy="1784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9163" y="22859"/>
            <a:ext cx="1704339" cy="1701164"/>
          </a:xfrm>
          <a:custGeom>
            <a:avLst/>
            <a:gdLst/>
            <a:ahLst/>
            <a:cxnLst/>
            <a:rect l="l" t="t" r="r" b="b"/>
            <a:pathLst>
              <a:path w="1704339" h="1701164">
                <a:moveTo>
                  <a:pt x="0" y="850392"/>
                </a:moveTo>
                <a:lnTo>
                  <a:pt x="1348" y="802137"/>
                </a:lnTo>
                <a:lnTo>
                  <a:pt x="5346" y="754588"/>
                </a:lnTo>
                <a:lnTo>
                  <a:pt x="11921" y="707816"/>
                </a:lnTo>
                <a:lnTo>
                  <a:pt x="21002" y="661895"/>
                </a:lnTo>
                <a:lnTo>
                  <a:pt x="32516" y="616895"/>
                </a:lnTo>
                <a:lnTo>
                  <a:pt x="46392" y="572888"/>
                </a:lnTo>
                <a:lnTo>
                  <a:pt x="62557" y="529946"/>
                </a:lnTo>
                <a:lnTo>
                  <a:pt x="80940" y="488142"/>
                </a:lnTo>
                <a:lnTo>
                  <a:pt x="101469" y="447545"/>
                </a:lnTo>
                <a:lnTo>
                  <a:pt x="124072" y="408229"/>
                </a:lnTo>
                <a:lnTo>
                  <a:pt x="148677" y="370266"/>
                </a:lnTo>
                <a:lnTo>
                  <a:pt x="175212" y="333726"/>
                </a:lnTo>
                <a:lnTo>
                  <a:pt x="203605" y="298682"/>
                </a:lnTo>
                <a:lnTo>
                  <a:pt x="233784" y="265206"/>
                </a:lnTo>
                <a:lnTo>
                  <a:pt x="265678" y="233369"/>
                </a:lnTo>
                <a:lnTo>
                  <a:pt x="299214" y="203244"/>
                </a:lnTo>
                <a:lnTo>
                  <a:pt x="334320" y="174901"/>
                </a:lnTo>
                <a:lnTo>
                  <a:pt x="370925" y="148413"/>
                </a:lnTo>
                <a:lnTo>
                  <a:pt x="408957" y="123852"/>
                </a:lnTo>
                <a:lnTo>
                  <a:pt x="448343" y="101289"/>
                </a:lnTo>
                <a:lnTo>
                  <a:pt x="489012" y="80797"/>
                </a:lnTo>
                <a:lnTo>
                  <a:pt x="530892" y="62446"/>
                </a:lnTo>
                <a:lnTo>
                  <a:pt x="573911" y="46310"/>
                </a:lnTo>
                <a:lnTo>
                  <a:pt x="617997" y="32458"/>
                </a:lnTo>
                <a:lnTo>
                  <a:pt x="663078" y="20965"/>
                </a:lnTo>
                <a:lnTo>
                  <a:pt x="709083" y="11900"/>
                </a:lnTo>
                <a:lnTo>
                  <a:pt x="755938" y="5337"/>
                </a:lnTo>
                <a:lnTo>
                  <a:pt x="803573" y="1346"/>
                </a:lnTo>
                <a:lnTo>
                  <a:pt x="851916" y="0"/>
                </a:lnTo>
                <a:lnTo>
                  <a:pt x="900262" y="1346"/>
                </a:lnTo>
                <a:lnTo>
                  <a:pt x="947900" y="5337"/>
                </a:lnTo>
                <a:lnTo>
                  <a:pt x="994758" y="11900"/>
                </a:lnTo>
                <a:lnTo>
                  <a:pt x="1040764" y="20965"/>
                </a:lnTo>
                <a:lnTo>
                  <a:pt x="1085847" y="32458"/>
                </a:lnTo>
                <a:lnTo>
                  <a:pt x="1129935" y="46310"/>
                </a:lnTo>
                <a:lnTo>
                  <a:pt x="1172955" y="62446"/>
                </a:lnTo>
                <a:lnTo>
                  <a:pt x="1214835" y="80797"/>
                </a:lnTo>
                <a:lnTo>
                  <a:pt x="1255505" y="101289"/>
                </a:lnTo>
                <a:lnTo>
                  <a:pt x="1294891" y="123852"/>
                </a:lnTo>
                <a:lnTo>
                  <a:pt x="1332922" y="148413"/>
                </a:lnTo>
                <a:lnTo>
                  <a:pt x="1369527" y="174901"/>
                </a:lnTo>
                <a:lnTo>
                  <a:pt x="1404633" y="203244"/>
                </a:lnTo>
                <a:lnTo>
                  <a:pt x="1438168" y="233369"/>
                </a:lnTo>
                <a:lnTo>
                  <a:pt x="1470061" y="265206"/>
                </a:lnTo>
                <a:lnTo>
                  <a:pt x="1500239" y="298682"/>
                </a:lnTo>
                <a:lnTo>
                  <a:pt x="1528631" y="333726"/>
                </a:lnTo>
                <a:lnTo>
                  <a:pt x="1555164" y="370266"/>
                </a:lnTo>
                <a:lnTo>
                  <a:pt x="1579768" y="408229"/>
                </a:lnTo>
                <a:lnTo>
                  <a:pt x="1602369" y="447545"/>
                </a:lnTo>
                <a:lnTo>
                  <a:pt x="1622897" y="488142"/>
                </a:lnTo>
                <a:lnTo>
                  <a:pt x="1641279" y="529946"/>
                </a:lnTo>
                <a:lnTo>
                  <a:pt x="1657443" y="572888"/>
                </a:lnTo>
                <a:lnTo>
                  <a:pt x="1671318" y="616895"/>
                </a:lnTo>
                <a:lnTo>
                  <a:pt x="1682831" y="661895"/>
                </a:lnTo>
                <a:lnTo>
                  <a:pt x="1691911" y="707816"/>
                </a:lnTo>
                <a:lnTo>
                  <a:pt x="1698486" y="754588"/>
                </a:lnTo>
                <a:lnTo>
                  <a:pt x="1702483" y="802137"/>
                </a:lnTo>
                <a:lnTo>
                  <a:pt x="1703832" y="850392"/>
                </a:lnTo>
                <a:lnTo>
                  <a:pt x="1702483" y="898646"/>
                </a:lnTo>
                <a:lnTo>
                  <a:pt x="1698486" y="946195"/>
                </a:lnTo>
                <a:lnTo>
                  <a:pt x="1691911" y="992967"/>
                </a:lnTo>
                <a:lnTo>
                  <a:pt x="1682831" y="1038888"/>
                </a:lnTo>
                <a:lnTo>
                  <a:pt x="1671318" y="1083888"/>
                </a:lnTo>
                <a:lnTo>
                  <a:pt x="1657443" y="1127895"/>
                </a:lnTo>
                <a:lnTo>
                  <a:pt x="1641279" y="1170837"/>
                </a:lnTo>
                <a:lnTo>
                  <a:pt x="1622897" y="1212641"/>
                </a:lnTo>
                <a:lnTo>
                  <a:pt x="1602369" y="1253238"/>
                </a:lnTo>
                <a:lnTo>
                  <a:pt x="1579768" y="1292554"/>
                </a:lnTo>
                <a:lnTo>
                  <a:pt x="1555164" y="1330517"/>
                </a:lnTo>
                <a:lnTo>
                  <a:pt x="1528631" y="1367057"/>
                </a:lnTo>
                <a:lnTo>
                  <a:pt x="1500239" y="1402101"/>
                </a:lnTo>
                <a:lnTo>
                  <a:pt x="1470061" y="1435577"/>
                </a:lnTo>
                <a:lnTo>
                  <a:pt x="1438168" y="1467414"/>
                </a:lnTo>
                <a:lnTo>
                  <a:pt x="1404633" y="1497539"/>
                </a:lnTo>
                <a:lnTo>
                  <a:pt x="1369527" y="1525882"/>
                </a:lnTo>
                <a:lnTo>
                  <a:pt x="1332922" y="1552370"/>
                </a:lnTo>
                <a:lnTo>
                  <a:pt x="1294891" y="1576931"/>
                </a:lnTo>
                <a:lnTo>
                  <a:pt x="1255505" y="1599494"/>
                </a:lnTo>
                <a:lnTo>
                  <a:pt x="1214835" y="1619986"/>
                </a:lnTo>
                <a:lnTo>
                  <a:pt x="1172955" y="1638337"/>
                </a:lnTo>
                <a:lnTo>
                  <a:pt x="1129935" y="1654473"/>
                </a:lnTo>
                <a:lnTo>
                  <a:pt x="1085847" y="1668325"/>
                </a:lnTo>
                <a:lnTo>
                  <a:pt x="1040764" y="1679818"/>
                </a:lnTo>
                <a:lnTo>
                  <a:pt x="994758" y="1688883"/>
                </a:lnTo>
                <a:lnTo>
                  <a:pt x="947900" y="1695446"/>
                </a:lnTo>
                <a:lnTo>
                  <a:pt x="900262" y="1699437"/>
                </a:lnTo>
                <a:lnTo>
                  <a:pt x="851916" y="1700784"/>
                </a:lnTo>
                <a:lnTo>
                  <a:pt x="803573" y="1699437"/>
                </a:lnTo>
                <a:lnTo>
                  <a:pt x="755938" y="1695446"/>
                </a:lnTo>
                <a:lnTo>
                  <a:pt x="709083" y="1688883"/>
                </a:lnTo>
                <a:lnTo>
                  <a:pt x="663078" y="1679818"/>
                </a:lnTo>
                <a:lnTo>
                  <a:pt x="617997" y="1668325"/>
                </a:lnTo>
                <a:lnTo>
                  <a:pt x="573911" y="1654473"/>
                </a:lnTo>
                <a:lnTo>
                  <a:pt x="530892" y="1638337"/>
                </a:lnTo>
                <a:lnTo>
                  <a:pt x="489012" y="1619986"/>
                </a:lnTo>
                <a:lnTo>
                  <a:pt x="448343" y="1599494"/>
                </a:lnTo>
                <a:lnTo>
                  <a:pt x="408957" y="1576931"/>
                </a:lnTo>
                <a:lnTo>
                  <a:pt x="370925" y="1552370"/>
                </a:lnTo>
                <a:lnTo>
                  <a:pt x="334320" y="1525882"/>
                </a:lnTo>
                <a:lnTo>
                  <a:pt x="299214" y="1497539"/>
                </a:lnTo>
                <a:lnTo>
                  <a:pt x="265678" y="1467414"/>
                </a:lnTo>
                <a:lnTo>
                  <a:pt x="233784" y="1435577"/>
                </a:lnTo>
                <a:lnTo>
                  <a:pt x="203605" y="1402101"/>
                </a:lnTo>
                <a:lnTo>
                  <a:pt x="175212" y="1367057"/>
                </a:lnTo>
                <a:lnTo>
                  <a:pt x="148677" y="1330517"/>
                </a:lnTo>
                <a:lnTo>
                  <a:pt x="124072" y="1292554"/>
                </a:lnTo>
                <a:lnTo>
                  <a:pt x="101469" y="1253238"/>
                </a:lnTo>
                <a:lnTo>
                  <a:pt x="80940" y="1212641"/>
                </a:lnTo>
                <a:lnTo>
                  <a:pt x="62557" y="1170837"/>
                </a:lnTo>
                <a:lnTo>
                  <a:pt x="46392" y="1127895"/>
                </a:lnTo>
                <a:lnTo>
                  <a:pt x="32516" y="1083888"/>
                </a:lnTo>
                <a:lnTo>
                  <a:pt x="21002" y="1038888"/>
                </a:lnTo>
                <a:lnTo>
                  <a:pt x="11921" y="992967"/>
                </a:lnTo>
                <a:lnTo>
                  <a:pt x="5346" y="946195"/>
                </a:lnTo>
                <a:lnTo>
                  <a:pt x="1348" y="898646"/>
                </a:lnTo>
                <a:lnTo>
                  <a:pt x="0" y="850392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87321" y="1050633"/>
            <a:ext cx="1116811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87321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4" y="204634"/>
                </a:moveTo>
                <a:lnTo>
                  <a:pt x="149784" y="168741"/>
                </a:lnTo>
                <a:lnTo>
                  <a:pt x="183514" y="136234"/>
                </a:lnTo>
                <a:lnTo>
                  <a:pt x="219449" y="107137"/>
                </a:lnTo>
                <a:lnTo>
                  <a:pt x="257354" y="81474"/>
                </a:lnTo>
                <a:lnTo>
                  <a:pt x="296994" y="59270"/>
                </a:lnTo>
                <a:lnTo>
                  <a:pt x="338133" y="40547"/>
                </a:lnTo>
                <a:lnTo>
                  <a:pt x="380537" y="25331"/>
                </a:lnTo>
                <a:lnTo>
                  <a:pt x="423969" y="13644"/>
                </a:lnTo>
                <a:lnTo>
                  <a:pt x="468195" y="5510"/>
                </a:lnTo>
                <a:lnTo>
                  <a:pt x="512978" y="954"/>
                </a:lnTo>
                <a:lnTo>
                  <a:pt x="558085" y="0"/>
                </a:lnTo>
                <a:lnTo>
                  <a:pt x="603279" y="2670"/>
                </a:lnTo>
                <a:lnTo>
                  <a:pt x="648326" y="8990"/>
                </a:lnTo>
                <a:lnTo>
                  <a:pt x="692989" y="18983"/>
                </a:lnTo>
                <a:lnTo>
                  <a:pt x="737034" y="32672"/>
                </a:lnTo>
                <a:lnTo>
                  <a:pt x="780226" y="50083"/>
                </a:lnTo>
                <a:lnTo>
                  <a:pt x="822328" y="71238"/>
                </a:lnTo>
                <a:lnTo>
                  <a:pt x="863107" y="96162"/>
                </a:lnTo>
                <a:lnTo>
                  <a:pt x="902326" y="124878"/>
                </a:lnTo>
                <a:lnTo>
                  <a:pt x="939021" y="156757"/>
                </a:lnTo>
                <a:lnTo>
                  <a:pt x="972363" y="190998"/>
                </a:lnTo>
                <a:lnTo>
                  <a:pt x="1002323" y="227366"/>
                </a:lnTo>
                <a:lnTo>
                  <a:pt x="1028873" y="265625"/>
                </a:lnTo>
                <a:lnTo>
                  <a:pt x="1051983" y="305541"/>
                </a:lnTo>
                <a:lnTo>
                  <a:pt x="1071625" y="346879"/>
                </a:lnTo>
                <a:lnTo>
                  <a:pt x="1087770" y="389404"/>
                </a:lnTo>
                <a:lnTo>
                  <a:pt x="1100390" y="432881"/>
                </a:lnTo>
                <a:lnTo>
                  <a:pt x="1109456" y="477076"/>
                </a:lnTo>
                <a:lnTo>
                  <a:pt x="1114939" y="521754"/>
                </a:lnTo>
                <a:lnTo>
                  <a:pt x="1116811" y="566679"/>
                </a:lnTo>
                <a:lnTo>
                  <a:pt x="1115043" y="611617"/>
                </a:lnTo>
                <a:lnTo>
                  <a:pt x="1109606" y="656333"/>
                </a:lnTo>
                <a:lnTo>
                  <a:pt x="1100472" y="700593"/>
                </a:lnTo>
                <a:lnTo>
                  <a:pt x="1087612" y="744160"/>
                </a:lnTo>
                <a:lnTo>
                  <a:pt x="1070997" y="786801"/>
                </a:lnTo>
                <a:lnTo>
                  <a:pt x="1050599" y="828281"/>
                </a:lnTo>
                <a:lnTo>
                  <a:pt x="1026388" y="868365"/>
                </a:lnTo>
                <a:lnTo>
                  <a:pt x="998338" y="906817"/>
                </a:lnTo>
                <a:lnTo>
                  <a:pt x="967048" y="942710"/>
                </a:lnTo>
                <a:lnTo>
                  <a:pt x="933319" y="975218"/>
                </a:lnTo>
                <a:lnTo>
                  <a:pt x="897384" y="1004315"/>
                </a:lnTo>
                <a:lnTo>
                  <a:pt x="859479" y="1029978"/>
                </a:lnTo>
                <a:lnTo>
                  <a:pt x="819840" y="1052184"/>
                </a:lnTo>
                <a:lnTo>
                  <a:pt x="778701" y="1070908"/>
                </a:lnTo>
                <a:lnTo>
                  <a:pt x="736298" y="1086127"/>
                </a:lnTo>
                <a:lnTo>
                  <a:pt x="692867" y="1097817"/>
                </a:lnTo>
                <a:lnTo>
                  <a:pt x="648642" y="1105954"/>
                </a:lnTo>
                <a:lnTo>
                  <a:pt x="603859" y="1110515"/>
                </a:lnTo>
                <a:lnTo>
                  <a:pt x="558752" y="1111476"/>
                </a:lnTo>
                <a:lnTo>
                  <a:pt x="513558" y="1108813"/>
                </a:lnTo>
                <a:lnTo>
                  <a:pt x="468512" y="1102502"/>
                </a:lnTo>
                <a:lnTo>
                  <a:pt x="423848" y="1092519"/>
                </a:lnTo>
                <a:lnTo>
                  <a:pt x="379803" y="1078841"/>
                </a:lnTo>
                <a:lnTo>
                  <a:pt x="336611" y="1061444"/>
                </a:lnTo>
                <a:lnTo>
                  <a:pt x="294507" y="1040304"/>
                </a:lnTo>
                <a:lnTo>
                  <a:pt x="253727" y="1015397"/>
                </a:lnTo>
                <a:lnTo>
                  <a:pt x="214506" y="986700"/>
                </a:lnTo>
                <a:lnTo>
                  <a:pt x="177810" y="954821"/>
                </a:lnTo>
                <a:lnTo>
                  <a:pt x="144467" y="920580"/>
                </a:lnTo>
                <a:lnTo>
                  <a:pt x="114505" y="884212"/>
                </a:lnTo>
                <a:lnTo>
                  <a:pt x="87954" y="845952"/>
                </a:lnTo>
                <a:lnTo>
                  <a:pt x="64841" y="806035"/>
                </a:lnTo>
                <a:lnTo>
                  <a:pt x="45197" y="764695"/>
                </a:lnTo>
                <a:lnTo>
                  <a:pt x="29049" y="722168"/>
                </a:lnTo>
                <a:lnTo>
                  <a:pt x="16426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6" y="243105"/>
                </a:lnTo>
                <a:lnTo>
                  <a:pt x="118494" y="204634"/>
                </a:lnTo>
                <a:close/>
              </a:path>
              <a:path w="1116965" h="1111885">
                <a:moveTo>
                  <a:pt x="220475" y="286041"/>
                </a:moveTo>
                <a:lnTo>
                  <a:pt x="193854" y="323455"/>
                </a:lnTo>
                <a:lnTo>
                  <a:pt x="171954" y="362810"/>
                </a:lnTo>
                <a:lnTo>
                  <a:pt x="154727" y="403741"/>
                </a:lnTo>
                <a:lnTo>
                  <a:pt x="142130" y="445881"/>
                </a:lnTo>
                <a:lnTo>
                  <a:pt x="134115" y="488865"/>
                </a:lnTo>
                <a:lnTo>
                  <a:pt x="130637" y="532328"/>
                </a:lnTo>
                <a:lnTo>
                  <a:pt x="131649" y="575903"/>
                </a:lnTo>
                <a:lnTo>
                  <a:pt x="137106" y="619227"/>
                </a:lnTo>
                <a:lnTo>
                  <a:pt x="146962" y="661933"/>
                </a:lnTo>
                <a:lnTo>
                  <a:pt x="161171" y="703655"/>
                </a:lnTo>
                <a:lnTo>
                  <a:pt x="179687" y="744028"/>
                </a:lnTo>
                <a:lnTo>
                  <a:pt x="202464" y="782686"/>
                </a:lnTo>
                <a:lnTo>
                  <a:pt x="229456" y="819265"/>
                </a:lnTo>
                <a:lnTo>
                  <a:pt x="260617" y="853397"/>
                </a:lnTo>
                <a:lnTo>
                  <a:pt x="295901" y="884719"/>
                </a:lnTo>
                <a:lnTo>
                  <a:pt x="334263" y="912179"/>
                </a:lnTo>
                <a:lnTo>
                  <a:pt x="374452" y="934995"/>
                </a:lnTo>
                <a:lnTo>
                  <a:pt x="416099" y="953204"/>
                </a:lnTo>
                <a:lnTo>
                  <a:pt x="458840" y="966841"/>
                </a:lnTo>
                <a:lnTo>
                  <a:pt x="502307" y="975943"/>
                </a:lnTo>
                <a:lnTo>
                  <a:pt x="546134" y="980546"/>
                </a:lnTo>
                <a:lnTo>
                  <a:pt x="589956" y="980687"/>
                </a:lnTo>
                <a:lnTo>
                  <a:pt x="633405" y="976403"/>
                </a:lnTo>
                <a:lnTo>
                  <a:pt x="676115" y="967728"/>
                </a:lnTo>
                <a:lnTo>
                  <a:pt x="717721" y="954701"/>
                </a:lnTo>
                <a:lnTo>
                  <a:pt x="757856" y="937356"/>
                </a:lnTo>
                <a:lnTo>
                  <a:pt x="796153" y="915731"/>
                </a:lnTo>
                <a:lnTo>
                  <a:pt x="832246" y="889862"/>
                </a:lnTo>
                <a:lnTo>
                  <a:pt x="865770" y="859785"/>
                </a:lnTo>
                <a:lnTo>
                  <a:pt x="896357" y="825537"/>
                </a:lnTo>
                <a:lnTo>
                  <a:pt x="922980" y="788101"/>
                </a:lnTo>
                <a:lnTo>
                  <a:pt x="944882" y="748730"/>
                </a:lnTo>
                <a:lnTo>
                  <a:pt x="962110" y="707789"/>
                </a:lnTo>
                <a:lnTo>
                  <a:pt x="974708" y="665643"/>
                </a:lnTo>
                <a:lnTo>
                  <a:pt x="982723" y="622657"/>
                </a:lnTo>
                <a:lnTo>
                  <a:pt x="986202" y="579196"/>
                </a:lnTo>
                <a:lnTo>
                  <a:pt x="985189" y="535624"/>
                </a:lnTo>
                <a:lnTo>
                  <a:pt x="979732" y="492307"/>
                </a:lnTo>
                <a:lnTo>
                  <a:pt x="969876" y="449609"/>
                </a:lnTo>
                <a:lnTo>
                  <a:pt x="955668" y="407895"/>
                </a:lnTo>
                <a:lnTo>
                  <a:pt x="937152" y="367530"/>
                </a:lnTo>
                <a:lnTo>
                  <a:pt x="914376" y="328880"/>
                </a:lnTo>
                <a:lnTo>
                  <a:pt x="887385" y="292308"/>
                </a:lnTo>
                <a:lnTo>
                  <a:pt x="856226" y="258179"/>
                </a:lnTo>
                <a:lnTo>
                  <a:pt x="820944" y="226859"/>
                </a:lnTo>
                <a:lnTo>
                  <a:pt x="782579" y="199399"/>
                </a:lnTo>
                <a:lnTo>
                  <a:pt x="742389" y="176583"/>
                </a:lnTo>
                <a:lnTo>
                  <a:pt x="700739" y="158375"/>
                </a:lnTo>
                <a:lnTo>
                  <a:pt x="657997" y="144737"/>
                </a:lnTo>
                <a:lnTo>
                  <a:pt x="614529" y="135635"/>
                </a:lnTo>
                <a:lnTo>
                  <a:pt x="570701" y="131032"/>
                </a:lnTo>
                <a:lnTo>
                  <a:pt x="526878" y="130891"/>
                </a:lnTo>
                <a:lnTo>
                  <a:pt x="483428" y="135175"/>
                </a:lnTo>
                <a:lnTo>
                  <a:pt x="440717" y="143850"/>
                </a:lnTo>
                <a:lnTo>
                  <a:pt x="399111" y="156877"/>
                </a:lnTo>
                <a:lnTo>
                  <a:pt x="358976" y="174222"/>
                </a:lnTo>
                <a:lnTo>
                  <a:pt x="320679" y="195847"/>
                </a:lnTo>
                <a:lnTo>
                  <a:pt x="284586" y="221716"/>
                </a:lnTo>
                <a:lnTo>
                  <a:pt x="251062" y="251793"/>
                </a:lnTo>
                <a:lnTo>
                  <a:pt x="220475" y="286041"/>
                </a:lnTo>
                <a:close/>
              </a:path>
            </a:pathLst>
          </a:custGeom>
          <a:ln w="7353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11936" y="0"/>
            <a:ext cx="8132445" cy="6858000"/>
          </a:xfrm>
          <a:custGeom>
            <a:avLst/>
            <a:gdLst/>
            <a:ahLst/>
            <a:cxnLst/>
            <a:rect l="l" t="t" r="r" b="b"/>
            <a:pathLst>
              <a:path w="8132445" h="6858000">
                <a:moveTo>
                  <a:pt x="8132063" y="0"/>
                </a:moveTo>
                <a:lnTo>
                  <a:pt x="0" y="0"/>
                </a:lnTo>
                <a:lnTo>
                  <a:pt x="0" y="6858000"/>
                </a:lnTo>
                <a:lnTo>
                  <a:pt x="8132063" y="6858000"/>
                </a:lnTo>
                <a:lnTo>
                  <a:pt x="8132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952" y="279857"/>
            <a:ext cx="7880095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1940" y="1081862"/>
            <a:ext cx="7769225" cy="344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0.png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jpg"/><Relationship Id="rId12" Type="http://schemas.openxmlformats.org/officeDocument/2006/relationships/image" Target="../media/image57.jpg"/><Relationship Id="rId13" Type="http://schemas.openxmlformats.org/officeDocument/2006/relationships/image" Target="../media/image58.jpg"/><Relationship Id="rId14" Type="http://schemas.openxmlformats.org/officeDocument/2006/relationships/image" Target="../media/image5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0.png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60.jpg"/><Relationship Id="rId12" Type="http://schemas.openxmlformats.org/officeDocument/2006/relationships/image" Target="../media/image6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0.png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62.jpg"/><Relationship Id="rId12" Type="http://schemas.openxmlformats.org/officeDocument/2006/relationships/image" Target="../media/image63.jpg"/><Relationship Id="rId13" Type="http://schemas.openxmlformats.org/officeDocument/2006/relationships/image" Target="../media/image6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3.jp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7.jpg"/><Relationship Id="rId10" Type="http://schemas.openxmlformats.org/officeDocument/2006/relationships/image" Target="../media/image7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9.jpg"/><Relationship Id="rId10" Type="http://schemas.openxmlformats.org/officeDocument/2006/relationships/image" Target="../media/image80.jpg"/><Relationship Id="rId11" Type="http://schemas.openxmlformats.org/officeDocument/2006/relationships/image" Target="../media/image81.jpg"/><Relationship Id="rId12" Type="http://schemas.openxmlformats.org/officeDocument/2006/relationships/image" Target="../media/image8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63.jpg"/><Relationship Id="rId10" Type="http://schemas.openxmlformats.org/officeDocument/2006/relationships/image" Target="../media/image32.jpg"/><Relationship Id="rId11" Type="http://schemas.openxmlformats.org/officeDocument/2006/relationships/image" Target="../media/image8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8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jp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8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86.jp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32.jpg"/><Relationship Id="rId12" Type="http://schemas.openxmlformats.org/officeDocument/2006/relationships/image" Target="../media/image33.png"/><Relationship Id="rId13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32.jpg"/><Relationship Id="rId12" Type="http://schemas.openxmlformats.org/officeDocument/2006/relationships/image" Target="../media/image3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38.jpg"/><Relationship Id="rId12" Type="http://schemas.openxmlformats.org/officeDocument/2006/relationships/image" Target="../media/image39.png"/><Relationship Id="rId13" Type="http://schemas.openxmlformats.org/officeDocument/2006/relationships/image" Target="../media/image40.jpg"/><Relationship Id="rId14" Type="http://schemas.openxmlformats.org/officeDocument/2006/relationships/image" Target="../media/image41.jpg"/><Relationship Id="rId15" Type="http://schemas.openxmlformats.org/officeDocument/2006/relationships/image" Target="../media/image42.png"/><Relationship Id="rId16" Type="http://schemas.openxmlformats.org/officeDocument/2006/relationships/image" Target="../media/image4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44.jpg"/><Relationship Id="rId12" Type="http://schemas.openxmlformats.org/officeDocument/2006/relationships/image" Target="../media/image4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46.jpg"/><Relationship Id="rId12" Type="http://schemas.openxmlformats.org/officeDocument/2006/relationships/image" Target="../media/image4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4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4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496" y="1338072"/>
            <a:ext cx="307975" cy="289560"/>
            <a:chOff x="920496" y="1338072"/>
            <a:chExt cx="307975" cy="289560"/>
          </a:xfrm>
        </p:grpSpPr>
        <p:sp>
          <p:nvSpPr>
            <p:cNvPr id="3" name="object 3"/>
            <p:cNvSpPr/>
            <p:nvPr/>
          </p:nvSpPr>
          <p:spPr>
            <a:xfrm>
              <a:off x="922020" y="1415796"/>
              <a:ext cx="210312" cy="210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0496" y="1338072"/>
              <a:ext cx="307848" cy="289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5463" y="2615234"/>
            <a:ext cx="7868284" cy="1150620"/>
            <a:chOff x="1045463" y="2615234"/>
            <a:chExt cx="7868284" cy="1150620"/>
          </a:xfrm>
        </p:grpSpPr>
        <p:sp>
          <p:nvSpPr>
            <p:cNvPr id="6" name="object 6"/>
            <p:cNvSpPr/>
            <p:nvPr/>
          </p:nvSpPr>
          <p:spPr>
            <a:xfrm>
              <a:off x="1045463" y="2615234"/>
              <a:ext cx="1942845" cy="11352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10383" y="2630474"/>
              <a:ext cx="815149" cy="11352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47544" y="2615234"/>
              <a:ext cx="1503933" cy="11352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13759" y="2615234"/>
              <a:ext cx="5362828" cy="11352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98535" y="2630474"/>
              <a:ext cx="815149" cy="11352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74775" y="2705815"/>
            <a:ext cx="7216775" cy="111442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432434" indent="-420370">
              <a:lnSpc>
                <a:spcPct val="100000"/>
              </a:lnSpc>
              <a:spcBef>
                <a:spcPts val="505"/>
              </a:spcBef>
              <a:buSzPct val="97500"/>
              <a:buAutoNum type="arabicPeriod" startAt="3"/>
              <a:tabLst>
                <a:tab pos="433070" algn="l"/>
              </a:tabLst>
            </a:pPr>
            <a:r>
              <a:rPr dirty="0" sz="4000" b="1">
                <a:solidFill>
                  <a:srgbClr val="FF0000"/>
                </a:solidFill>
                <a:latin typeface="Gill Sans MT"/>
                <a:cs typeface="Gill Sans MT"/>
              </a:rPr>
              <a:t>ÜN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dirty="0" sz="4000" b="1">
                <a:solidFill>
                  <a:srgbClr val="FF0000"/>
                </a:solidFill>
                <a:latin typeface="Gill Sans MT"/>
                <a:cs typeface="Gill Sans MT"/>
              </a:rPr>
              <a:t>TE: </a:t>
            </a:r>
            <a:r>
              <a:rPr dirty="0" sz="4000" b="1">
                <a:solidFill>
                  <a:srgbClr val="562213"/>
                </a:solidFill>
                <a:latin typeface="Gill Sans MT"/>
                <a:cs typeface="Gill Sans MT"/>
              </a:rPr>
              <a:t>KUVVET VE</a:t>
            </a:r>
            <a:r>
              <a:rPr dirty="0" sz="4000" spc="-730" b="1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dirty="0" sz="4000" spc="5" b="1">
                <a:solidFill>
                  <a:srgbClr val="562213"/>
                </a:solidFill>
                <a:latin typeface="Gill Sans MT"/>
                <a:cs typeface="Gill Sans MT"/>
              </a:rPr>
              <a:t>ENERJ</a:t>
            </a:r>
            <a:r>
              <a:rPr dirty="0" sz="4000" spc="5" b="1">
                <a:solidFill>
                  <a:srgbClr val="562213"/>
                </a:solidFill>
                <a:latin typeface="Calibri"/>
                <a:cs typeface="Calibri"/>
              </a:rPr>
              <a:t>İ</a:t>
            </a:r>
            <a:endParaRPr sz="4000">
              <a:latin typeface="Calibri"/>
              <a:cs typeface="Calibri"/>
            </a:endParaRPr>
          </a:p>
          <a:p>
            <a:pPr lvl="1" marL="1075055" marR="762000" indent="-1075690">
              <a:lnSpc>
                <a:spcPct val="100000"/>
              </a:lnSpc>
              <a:spcBef>
                <a:spcPts val="250"/>
              </a:spcBef>
              <a:buSzPct val="96153"/>
              <a:buAutoNum type="arabicPeriod"/>
              <a:tabLst>
                <a:tab pos="1075690" algn="l"/>
              </a:tabLst>
            </a:pPr>
            <a:r>
              <a:rPr dirty="0" sz="2600" spc="-5" b="1">
                <a:latin typeface="Gill Sans MT"/>
                <a:cs typeface="Gill Sans MT"/>
              </a:rPr>
              <a:t>KISIM</a:t>
            </a:r>
            <a:r>
              <a:rPr dirty="0" sz="2600" spc="25" b="1">
                <a:latin typeface="Gill Sans MT"/>
                <a:cs typeface="Gill Sans MT"/>
              </a:rPr>
              <a:t> </a:t>
            </a:r>
            <a:r>
              <a:rPr dirty="0" sz="2600" spc="-5">
                <a:solidFill>
                  <a:srgbClr val="310E04"/>
                </a:solidFill>
                <a:latin typeface="Gill Sans MT"/>
                <a:cs typeface="Gill Sans MT"/>
              </a:rPr>
              <a:t>:</a:t>
            </a:r>
            <a:r>
              <a:rPr dirty="0" sz="2600" spc="-26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dirty="0" sz="2600" spc="-5" i="1">
                <a:solidFill>
                  <a:srgbClr val="C00000"/>
                </a:solidFill>
                <a:latin typeface="Gill Sans MT"/>
                <a:cs typeface="Gill Sans MT"/>
              </a:rPr>
              <a:t>KÜTLE</a:t>
            </a:r>
            <a:r>
              <a:rPr dirty="0" sz="2600" spc="-390" i="1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dirty="0" sz="2600" spc="-5" i="1">
                <a:solidFill>
                  <a:srgbClr val="C00000"/>
                </a:solidFill>
                <a:latin typeface="Gill Sans MT"/>
                <a:cs typeface="Gill Sans MT"/>
              </a:rPr>
              <a:t>VE</a:t>
            </a:r>
            <a:r>
              <a:rPr dirty="0" sz="2600" spc="-204" i="1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dirty="0" sz="2600" spc="-10" i="1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dirty="0" sz="2600" spc="-10" i="1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dirty="0" sz="2600" spc="-10" i="1">
                <a:solidFill>
                  <a:srgbClr val="C00000"/>
                </a:solidFill>
                <a:latin typeface="Gill Sans MT"/>
                <a:cs typeface="Gill Sans MT"/>
              </a:rPr>
              <a:t>IRLIK</a:t>
            </a:r>
            <a:r>
              <a:rPr dirty="0" sz="2600" spc="50" i="1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dirty="0" sz="2600" spc="-15" i="1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dirty="0" sz="2600" spc="-15" i="1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dirty="0" sz="2600" spc="-15" i="1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dirty="0" sz="2600" spc="-15" i="1">
                <a:solidFill>
                  <a:srgbClr val="C00000"/>
                </a:solidFill>
                <a:latin typeface="Gill Sans MT"/>
                <a:cs typeface="Gill Sans MT"/>
              </a:rPr>
              <a:t>ŞK</a:t>
            </a:r>
            <a:r>
              <a:rPr dirty="0" sz="2600" spc="-15" i="1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dirty="0" sz="2600" spc="-15" i="1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dirty="0" sz="2600" spc="-15" i="1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" y="4571999"/>
            <a:ext cx="2590800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4767" y="0"/>
            <a:ext cx="2999232" cy="220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0600" y="0"/>
            <a:ext cx="2362200" cy="220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96000" y="4571999"/>
            <a:ext cx="3048000" cy="2286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44840" cy="1312545"/>
            <a:chOff x="911352" y="0"/>
            <a:chExt cx="8244840" cy="1312545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66672" y="0"/>
              <a:ext cx="7313422" cy="12998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30680" y="0"/>
              <a:ext cx="3783965" cy="11962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87823" y="0"/>
              <a:ext cx="1071181" cy="1208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32248" y="0"/>
              <a:ext cx="2110486" cy="11962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16040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53199" y="0"/>
              <a:ext cx="994981" cy="11962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21423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58584" y="0"/>
              <a:ext cx="1333246" cy="11962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65135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02295" y="0"/>
              <a:ext cx="976693" cy="11962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952232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4375" y="1244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435608" y="1969007"/>
          <a:ext cx="2780030" cy="4743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125"/>
                <a:gridCol w="1361439"/>
              </a:tblGrid>
              <a:tr h="533400"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Gök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Cismi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21285">
                    <a:lnL w="28575">
                      <a:solidFill>
                        <a:srgbClr val="256979"/>
                      </a:solidFill>
                      <a:prstDash val="solid"/>
                    </a:lnL>
                    <a:lnR w="28575">
                      <a:solidFill>
                        <a:srgbClr val="256979"/>
                      </a:solidFill>
                      <a:prstDash val="solid"/>
                    </a:lnR>
                    <a:lnT w="28575">
                      <a:solidFill>
                        <a:srgbClr val="256979"/>
                      </a:solidFill>
                      <a:prstDash val="solid"/>
                    </a:lnT>
                    <a:lnB w="28575">
                      <a:solidFill>
                        <a:srgbClr val="256979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7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1N’luk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Cismin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82550">
                        <a:lnSpc>
                          <a:spcPts val="167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ğ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ırlı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ğ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ı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256979"/>
                      </a:solidFill>
                      <a:prstDash val="solid"/>
                    </a:lnL>
                    <a:lnR w="28575">
                      <a:solidFill>
                        <a:srgbClr val="256979"/>
                      </a:solidFill>
                      <a:prstDash val="solid"/>
                    </a:lnR>
                    <a:lnT w="28575">
                      <a:solidFill>
                        <a:srgbClr val="256979"/>
                      </a:solidFill>
                      <a:prstDash val="solid"/>
                    </a:lnT>
                    <a:lnB w="28575">
                      <a:solidFill>
                        <a:srgbClr val="256979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  <a:tr h="51206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MERKÜR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5697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0,38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5697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589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VENÜS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0,91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DÜNYA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1,00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549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MARS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0,38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591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JUPİTER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2,54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249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SATÜRN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1,08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246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URANÜS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0,91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54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NEPTÜN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500" spc="5">
                          <a:latin typeface="Calibri"/>
                          <a:cs typeface="Calibri"/>
                        </a:rPr>
                        <a:t>1,19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609783" y="4111727"/>
            <a:ext cx="208279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70"/>
              </a:lnSpc>
            </a:pPr>
            <a:r>
              <a:rPr dirty="0" sz="2800">
                <a:latin typeface="Gill Sans MT"/>
                <a:cs typeface="Gill Sans MT"/>
              </a:rPr>
              <a:t>&gt;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dirty="0" spc="-10"/>
              <a:t>Dünya'da </a:t>
            </a:r>
            <a:r>
              <a:rPr dirty="0" spc="5"/>
              <a:t>1 </a:t>
            </a:r>
            <a:r>
              <a:rPr dirty="0" spc="-5"/>
              <a:t>Newton a</a:t>
            </a:r>
            <a:r>
              <a:rPr dirty="0" spc="-5">
                <a:latin typeface="Calibri"/>
                <a:cs typeface="Calibri"/>
              </a:rPr>
              <a:t>ğ</a:t>
            </a:r>
            <a:r>
              <a:rPr dirty="0" spc="-5"/>
              <a:t>ırlı</a:t>
            </a:r>
            <a:r>
              <a:rPr dirty="0" spc="-5">
                <a:latin typeface="Calibri"/>
                <a:cs typeface="Calibri"/>
              </a:rPr>
              <a:t>ğ</a:t>
            </a:r>
            <a:r>
              <a:rPr dirty="0" spc="-5"/>
              <a:t>ında </a:t>
            </a:r>
            <a:r>
              <a:rPr dirty="0"/>
              <a:t>olan bir </a:t>
            </a:r>
            <a:r>
              <a:rPr dirty="0" spc="-5"/>
              <a:t>cismin </a:t>
            </a:r>
            <a:r>
              <a:rPr dirty="0" spc="5"/>
              <a:t>di</a:t>
            </a:r>
            <a:r>
              <a:rPr dirty="0" spc="5">
                <a:latin typeface="Calibri"/>
                <a:cs typeface="Calibri"/>
              </a:rPr>
              <a:t>ğ</a:t>
            </a:r>
            <a:r>
              <a:rPr dirty="0" spc="5"/>
              <a:t>er</a:t>
            </a:r>
            <a:r>
              <a:rPr dirty="0" spc="-10"/>
              <a:t> </a:t>
            </a:r>
            <a:r>
              <a:rPr dirty="0"/>
              <a:t>gök</a:t>
            </a:r>
          </a:p>
          <a:p>
            <a:pPr marL="295910">
              <a:lnSpc>
                <a:spcPct val="100000"/>
              </a:lnSpc>
            </a:pPr>
            <a:r>
              <a:rPr dirty="0" spc="-5"/>
              <a:t>cisimlerindeki a</a:t>
            </a:r>
            <a:r>
              <a:rPr dirty="0" spc="-5">
                <a:latin typeface="Calibri"/>
                <a:cs typeface="Calibri"/>
              </a:rPr>
              <a:t>ğ</a:t>
            </a:r>
            <a:r>
              <a:rPr dirty="0" spc="-5"/>
              <a:t>ırlı</a:t>
            </a:r>
            <a:r>
              <a:rPr dirty="0" spc="-5">
                <a:latin typeface="Calibri"/>
                <a:cs typeface="Calibri"/>
              </a:rPr>
              <a:t>ğ</a:t>
            </a:r>
            <a:r>
              <a:rPr dirty="0" spc="-5"/>
              <a:t>ını aşa</a:t>
            </a:r>
            <a:r>
              <a:rPr dirty="0" spc="-5">
                <a:latin typeface="Calibri"/>
                <a:cs typeface="Calibri"/>
              </a:rPr>
              <a:t>ğ</a:t>
            </a:r>
            <a:r>
              <a:rPr dirty="0" spc="-5"/>
              <a:t>ıdaki </a:t>
            </a:r>
            <a:r>
              <a:rPr dirty="0"/>
              <a:t>tablo </a:t>
            </a:r>
            <a:r>
              <a:rPr dirty="0" spc="-5"/>
              <a:t>üzerinde</a:t>
            </a:r>
            <a:r>
              <a:rPr dirty="0" spc="90"/>
              <a:t> </a:t>
            </a:r>
            <a:r>
              <a:rPr dirty="0" spc="-10"/>
              <a:t>görebilirsiniz.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/>
          </a:p>
          <a:p>
            <a:pPr marL="3360420" marR="5080">
              <a:lnSpc>
                <a:spcPct val="99500"/>
              </a:lnSpc>
            </a:pPr>
            <a:r>
              <a:rPr dirty="0" b="1">
                <a:solidFill>
                  <a:srgbClr val="FF0000"/>
                </a:solidFill>
                <a:latin typeface="Gill Sans MT"/>
                <a:cs typeface="Gill Sans MT"/>
              </a:rPr>
              <a:t>Not: </a:t>
            </a:r>
            <a:r>
              <a:rPr dirty="0" sz="2000" spc="-5"/>
              <a:t>Bir </a:t>
            </a:r>
            <a:r>
              <a:rPr dirty="0" sz="2000" spc="-10"/>
              <a:t>gök cisminin </a:t>
            </a:r>
            <a:r>
              <a:rPr dirty="0" sz="2000" spc="-5"/>
              <a:t>kütlesi </a:t>
            </a:r>
            <a:r>
              <a:rPr dirty="0" sz="2000"/>
              <a:t>ne </a:t>
            </a:r>
            <a:r>
              <a:rPr dirty="0" sz="2000" spc="-10"/>
              <a:t>kadar  </a:t>
            </a:r>
            <a:r>
              <a:rPr dirty="0" sz="2000" spc="-5"/>
              <a:t>büyük olursa </a:t>
            </a:r>
            <a:r>
              <a:rPr dirty="0" sz="2000" spc="-15"/>
              <a:t>cisimlere uygulayaca</a:t>
            </a:r>
            <a:r>
              <a:rPr dirty="0" sz="2000" spc="-15">
                <a:latin typeface="Calibri"/>
                <a:cs typeface="Calibri"/>
              </a:rPr>
              <a:t>ğ</a:t>
            </a:r>
            <a:r>
              <a:rPr dirty="0" sz="2000" spc="-15"/>
              <a:t>ı </a:t>
            </a:r>
            <a:r>
              <a:rPr dirty="0" sz="2000" spc="-25"/>
              <a:t>yer  </a:t>
            </a:r>
            <a:r>
              <a:rPr dirty="0" sz="2000" spc="-10"/>
              <a:t>çekimi kuvveti de </a:t>
            </a:r>
            <a:r>
              <a:rPr dirty="0" sz="2000" spc="-5"/>
              <a:t>o </a:t>
            </a:r>
            <a:r>
              <a:rPr dirty="0" sz="2000" spc="-10"/>
              <a:t>kadar </a:t>
            </a:r>
            <a:r>
              <a:rPr dirty="0" sz="2000" spc="-5"/>
              <a:t>fazla </a:t>
            </a:r>
            <a:r>
              <a:rPr dirty="0" sz="2000" spc="-10"/>
              <a:t>olaca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/>
              <a:t>ından  cismin 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/>
              <a:t>ırlı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/>
              <a:t>ı da daha </a:t>
            </a:r>
            <a:r>
              <a:rPr dirty="0" sz="2000"/>
              <a:t>büyük</a:t>
            </a:r>
            <a:r>
              <a:rPr dirty="0" sz="2000" spc="60"/>
              <a:t> </a:t>
            </a:r>
            <a:r>
              <a:rPr dirty="0" sz="2000" spc="-40"/>
              <a:t>olur.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/>
          </a:p>
          <a:p>
            <a:pPr marL="5149850">
              <a:lnSpc>
                <a:spcPct val="100000"/>
              </a:lnSpc>
              <a:tabLst>
                <a:tab pos="6453505" algn="l"/>
              </a:tabLst>
            </a:pPr>
            <a:r>
              <a:rPr dirty="0" sz="2800"/>
              <a:t>&gt;	&gt;</a:t>
            </a:r>
            <a:endParaRPr sz="2800"/>
          </a:p>
        </p:txBody>
      </p:sp>
      <p:sp>
        <p:nvSpPr>
          <p:cNvPr id="21" name="object 21"/>
          <p:cNvSpPr/>
          <p:nvPr/>
        </p:nvSpPr>
        <p:spPr>
          <a:xfrm>
            <a:off x="4419600" y="3485205"/>
            <a:ext cx="1584960" cy="1371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53200" y="3657600"/>
            <a:ext cx="99060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19600" y="4876800"/>
            <a:ext cx="1600200" cy="304800"/>
          </a:xfrm>
          <a:prstGeom prst="rect">
            <a:avLst/>
          </a:prstGeom>
          <a:solidFill>
            <a:srgbClr val="3891A7"/>
          </a:solidFill>
          <a:ln w="24383">
            <a:solidFill>
              <a:srgbClr val="256979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40"/>
              </a:spcBef>
            </a:pP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JUP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TER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3200" y="4724400"/>
            <a:ext cx="990600" cy="304800"/>
          </a:xfrm>
          <a:prstGeom prst="rect">
            <a:avLst/>
          </a:prstGeom>
          <a:solidFill>
            <a:srgbClr val="3891A7"/>
          </a:solidFill>
          <a:ln w="24384">
            <a:solidFill>
              <a:srgbClr val="256979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65"/>
              </a:spcBef>
            </a:pP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Dünya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4800" y="4648200"/>
            <a:ext cx="838200" cy="381000"/>
          </a:xfrm>
          <a:prstGeom prst="rect">
            <a:avLst/>
          </a:prstGeom>
          <a:solidFill>
            <a:srgbClr val="3891A7"/>
          </a:solidFill>
          <a:ln w="24384">
            <a:solidFill>
              <a:srgbClr val="256979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555"/>
              </a:spcBef>
            </a:pP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Merkür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5800" y="5181599"/>
            <a:ext cx="4343400" cy="167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24800" y="4038600"/>
            <a:ext cx="838200" cy="609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12063"/>
            <a:ext cx="7708900" cy="111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845">
              <a:lnSpc>
                <a:spcPts val="2855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spc="-10">
                <a:latin typeface="Gill Sans MT"/>
                <a:cs typeface="Gill Sans MT"/>
              </a:rPr>
              <a:t>Dünyanın </a:t>
            </a:r>
            <a:r>
              <a:rPr dirty="0" sz="2400" spc="-15">
                <a:latin typeface="Gill Sans MT"/>
                <a:cs typeface="Gill Sans MT"/>
              </a:rPr>
              <a:t>yer </a:t>
            </a:r>
            <a:r>
              <a:rPr dirty="0" sz="2400" spc="-5">
                <a:latin typeface="Gill Sans MT"/>
                <a:cs typeface="Gill Sans MT"/>
              </a:rPr>
              <a:t>çekimi </a:t>
            </a:r>
            <a:r>
              <a:rPr dirty="0" sz="2400" spc="-10">
                <a:latin typeface="Gill Sans MT"/>
                <a:cs typeface="Gill Sans MT"/>
              </a:rPr>
              <a:t>kuvveti </a:t>
            </a:r>
            <a:r>
              <a:rPr dirty="0" sz="2400" spc="-15">
                <a:latin typeface="Gill Sans MT"/>
                <a:cs typeface="Gill Sans MT"/>
              </a:rPr>
              <a:t>Ay’ın yer </a:t>
            </a:r>
            <a:r>
              <a:rPr dirty="0" sz="2400" spc="-5">
                <a:latin typeface="Gill Sans MT"/>
                <a:cs typeface="Gill Sans MT"/>
              </a:rPr>
              <a:t>çekimi</a:t>
            </a:r>
            <a:r>
              <a:rPr dirty="0" sz="2400" spc="-285">
                <a:latin typeface="Gill Sans MT"/>
                <a:cs typeface="Gill Sans MT"/>
              </a:rPr>
              <a:t> </a:t>
            </a:r>
            <a:r>
              <a:rPr dirty="0" sz="2400" spc="-5">
                <a:latin typeface="Gill Sans MT"/>
                <a:cs typeface="Gill Sans MT"/>
              </a:rPr>
              <a:t>kuvvetinin</a:t>
            </a:r>
            <a:endParaRPr sz="2400">
              <a:latin typeface="Gill Sans MT"/>
              <a:cs typeface="Gill Sans MT"/>
            </a:endParaRPr>
          </a:p>
          <a:p>
            <a:pPr marL="295910" marR="5080">
              <a:lnSpc>
                <a:spcPts val="2880"/>
              </a:lnSpc>
              <a:spcBef>
                <a:spcPts val="70"/>
              </a:spcBef>
            </a:pPr>
            <a:r>
              <a:rPr dirty="0" sz="2400" b="1">
                <a:latin typeface="Gill Sans MT"/>
                <a:cs typeface="Gill Sans MT"/>
              </a:rPr>
              <a:t>6 katı </a:t>
            </a:r>
            <a:r>
              <a:rPr dirty="0" sz="2400" spc="-5">
                <a:latin typeface="Gill Sans MT"/>
                <a:cs typeface="Gill Sans MT"/>
              </a:rPr>
              <a:t>oldu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undan </a:t>
            </a:r>
            <a:r>
              <a:rPr dirty="0" sz="2400">
                <a:latin typeface="Gill Sans MT"/>
                <a:cs typeface="Gill Sans MT"/>
              </a:rPr>
              <a:t>bir </a:t>
            </a:r>
            <a:r>
              <a:rPr dirty="0" sz="2400" spc="-10">
                <a:latin typeface="Gill Sans MT"/>
                <a:cs typeface="Gill Sans MT"/>
              </a:rPr>
              <a:t>astronotun </a:t>
            </a:r>
            <a:r>
              <a:rPr dirty="0" sz="2400" spc="-25">
                <a:latin typeface="Gill Sans MT"/>
                <a:cs typeface="Gill Sans MT"/>
              </a:rPr>
              <a:t>Dünya’daki </a:t>
            </a:r>
            <a:r>
              <a:rPr dirty="0" sz="2400" spc="-5">
                <a:latin typeface="Gill Sans MT"/>
                <a:cs typeface="Gill Sans MT"/>
              </a:rPr>
              <a:t>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ırlı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</a:t>
            </a:r>
            <a:r>
              <a:rPr dirty="0" sz="2400" spc="-250">
                <a:latin typeface="Gill Sans MT"/>
                <a:cs typeface="Gill Sans MT"/>
              </a:rPr>
              <a:t> </a:t>
            </a:r>
            <a:r>
              <a:rPr dirty="0" sz="2400" spc="-35">
                <a:latin typeface="Gill Sans MT"/>
                <a:cs typeface="Gill Sans MT"/>
              </a:rPr>
              <a:t>Ay’daki  </a:t>
            </a:r>
            <a:r>
              <a:rPr dirty="0" sz="2400" spc="-5">
                <a:latin typeface="Gill Sans MT"/>
                <a:cs typeface="Gill Sans MT"/>
              </a:rPr>
              <a:t>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ırlı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ının </a:t>
            </a:r>
            <a:r>
              <a:rPr dirty="0" sz="2400" b="1">
                <a:latin typeface="Gill Sans MT"/>
                <a:cs typeface="Gill Sans MT"/>
              </a:rPr>
              <a:t>6</a:t>
            </a:r>
            <a:r>
              <a:rPr dirty="0" sz="2400" spc="-40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katıdır</a:t>
            </a:r>
            <a:r>
              <a:rPr dirty="0" sz="2000" spc="-5" b="1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12545"/>
            <a:chOff x="911352" y="0"/>
            <a:chExt cx="8244840" cy="13125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0"/>
              <a:ext cx="7313422" cy="12998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0"/>
              <a:ext cx="3783965" cy="11962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0"/>
              <a:ext cx="1071181" cy="1208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0"/>
              <a:ext cx="2110486" cy="11962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0"/>
              <a:ext cx="994981" cy="11962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0"/>
              <a:ext cx="1333246" cy="11962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0"/>
              <a:ext cx="976693" cy="11962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1244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66800" y="2484608"/>
            <a:ext cx="8077200" cy="3764279"/>
            <a:chOff x="1066800" y="2484608"/>
            <a:chExt cx="8077200" cy="3764279"/>
          </a:xfrm>
        </p:grpSpPr>
        <p:sp>
          <p:nvSpPr>
            <p:cNvPr id="20" name="object 20"/>
            <p:cNvSpPr/>
            <p:nvPr/>
          </p:nvSpPr>
          <p:spPr>
            <a:xfrm>
              <a:off x="1066800" y="2484608"/>
              <a:ext cx="4495800" cy="3733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62600" y="2514600"/>
              <a:ext cx="3581400" cy="37338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12063"/>
            <a:ext cx="76974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spc="-15" b="1">
                <a:latin typeface="Gill Sans MT"/>
                <a:cs typeface="Gill Sans MT"/>
              </a:rPr>
              <a:t>Dünya'nın </a:t>
            </a:r>
            <a:r>
              <a:rPr dirty="0" sz="2400" spc="-10" b="1">
                <a:latin typeface="Gill Sans MT"/>
                <a:cs typeface="Gill Sans MT"/>
              </a:rPr>
              <a:t>kutuplardan </a:t>
            </a:r>
            <a:r>
              <a:rPr dirty="0" sz="2400" spc="-5" b="1">
                <a:latin typeface="Gill Sans MT"/>
                <a:cs typeface="Gill Sans MT"/>
              </a:rPr>
              <a:t>basık olması sebebiyle bir  </a:t>
            </a:r>
            <a:r>
              <a:rPr dirty="0" sz="2400" b="1">
                <a:latin typeface="Gill Sans MT"/>
                <a:cs typeface="Gill Sans MT"/>
              </a:rPr>
              <a:t>cismin </a:t>
            </a:r>
            <a:r>
              <a:rPr dirty="0" sz="2400" spc="-5" b="1">
                <a:latin typeface="Gill Sans MT"/>
                <a:cs typeface="Gill Sans MT"/>
              </a:rPr>
              <a:t>a</a:t>
            </a:r>
            <a:r>
              <a:rPr dirty="0" sz="2400" spc="-5" b="1">
                <a:latin typeface="Calibri"/>
                <a:cs typeface="Calibri"/>
              </a:rPr>
              <a:t>ğ</a:t>
            </a:r>
            <a:r>
              <a:rPr dirty="0" sz="2400" spc="-5" b="1">
                <a:latin typeface="Gill Sans MT"/>
                <a:cs typeface="Gill Sans MT"/>
              </a:rPr>
              <a:t>ırlı</a:t>
            </a:r>
            <a:r>
              <a:rPr dirty="0" sz="2400" spc="-5" b="1">
                <a:latin typeface="Calibri"/>
                <a:cs typeface="Calibri"/>
              </a:rPr>
              <a:t>ğ</a:t>
            </a:r>
            <a:r>
              <a:rPr dirty="0" sz="2400" spc="-5" b="1">
                <a:latin typeface="Gill Sans MT"/>
                <a:cs typeface="Gill Sans MT"/>
              </a:rPr>
              <a:t>ı </a:t>
            </a:r>
            <a:r>
              <a:rPr dirty="0" sz="2400" spc="-10" b="1">
                <a:latin typeface="Gill Sans MT"/>
                <a:cs typeface="Gill Sans MT"/>
              </a:rPr>
              <a:t>ekvatordan </a:t>
            </a:r>
            <a:r>
              <a:rPr dirty="0" sz="2400" spc="-5" b="1">
                <a:latin typeface="Gill Sans MT"/>
                <a:cs typeface="Gill Sans MT"/>
              </a:rPr>
              <a:t>kutuplara do</a:t>
            </a:r>
            <a:r>
              <a:rPr dirty="0" sz="2400" spc="-5" b="1">
                <a:latin typeface="Calibri"/>
                <a:cs typeface="Calibri"/>
              </a:rPr>
              <a:t>ğ</a:t>
            </a:r>
            <a:r>
              <a:rPr dirty="0" sz="2400" spc="-5" b="1">
                <a:latin typeface="Gill Sans MT"/>
                <a:cs typeface="Gill Sans MT"/>
              </a:rPr>
              <a:t>ru gidildikçe  </a:t>
            </a:r>
            <a:r>
              <a:rPr dirty="0" sz="2400" spc="-35" b="1">
                <a:latin typeface="Gill Sans MT"/>
                <a:cs typeface="Gill Sans MT"/>
              </a:rPr>
              <a:t>artar.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12545"/>
            <a:chOff x="911352" y="0"/>
            <a:chExt cx="8244840" cy="13125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0"/>
              <a:ext cx="7313422" cy="12998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0"/>
              <a:ext cx="3783965" cy="11962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0"/>
              <a:ext cx="1071181" cy="1208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0"/>
              <a:ext cx="2110486" cy="11962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0"/>
              <a:ext cx="994981" cy="11962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0"/>
              <a:ext cx="1333246" cy="11962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0"/>
              <a:ext cx="976693" cy="11962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0"/>
              <a:ext cx="863904" cy="1208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1244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25391" y="2133600"/>
            <a:ext cx="3733800" cy="396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1200" y="1905000"/>
            <a:ext cx="2895600" cy="2590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5000" y="4648200"/>
            <a:ext cx="3200400" cy="2023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217" y="0"/>
            <a:ext cx="8178165" cy="1065530"/>
            <a:chOff x="978217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59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6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1046805" y="980601"/>
            <a:ext cx="8077200" cy="5867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408" y="0"/>
            <a:ext cx="8178165" cy="1065530"/>
            <a:chOff x="978408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990600" y="2173588"/>
            <a:ext cx="8153400" cy="2895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69644" y="1005966"/>
            <a:ext cx="73240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09595" algn="l"/>
                <a:tab pos="5209540" algn="l"/>
              </a:tabLst>
            </a:pPr>
            <a:r>
              <a:rPr dirty="0" sz="2400" spc="-10">
                <a:latin typeface="Gill Sans MT"/>
                <a:cs typeface="Gill Sans MT"/>
              </a:rPr>
              <a:t>ÖR-1)Bir</a:t>
            </a:r>
            <a:r>
              <a:rPr dirty="0" sz="2400" spc="45">
                <a:latin typeface="Gill Sans MT"/>
                <a:cs typeface="Gill Sans MT"/>
              </a:rPr>
              <a:t> </a:t>
            </a:r>
            <a:r>
              <a:rPr dirty="0" sz="2400" spc="-5">
                <a:latin typeface="Gill Sans MT"/>
                <a:cs typeface="Gill Sans MT"/>
              </a:rPr>
              <a:t>cismin</a:t>
            </a:r>
            <a:r>
              <a:rPr dirty="0" sz="2400" spc="-250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A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ırlı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	</a:t>
            </a:r>
            <a:r>
              <a:rPr dirty="0" sz="2400" spc="-5">
                <a:latin typeface="Gill Sans MT"/>
                <a:cs typeface="Gill Sans MT"/>
              </a:rPr>
              <a:t>dinanometre</a:t>
            </a:r>
            <a:r>
              <a:rPr dirty="0" sz="2400" spc="-15">
                <a:latin typeface="Gill Sans MT"/>
                <a:cs typeface="Gill Sans MT"/>
              </a:rPr>
              <a:t> </a:t>
            </a:r>
            <a:r>
              <a:rPr dirty="0" sz="2400" spc="-5">
                <a:latin typeface="Gill Sans MT"/>
                <a:cs typeface="Gill Sans MT"/>
              </a:rPr>
              <a:t>ile	</a:t>
            </a:r>
            <a:r>
              <a:rPr dirty="0" sz="2400">
                <a:latin typeface="Gill Sans MT"/>
                <a:cs typeface="Gill Sans MT"/>
              </a:rPr>
              <a:t>D1,D2 </a:t>
            </a:r>
            <a:r>
              <a:rPr dirty="0" sz="2400" spc="-25">
                <a:latin typeface="Gill Sans MT"/>
                <a:cs typeface="Gill Sans MT"/>
              </a:rPr>
              <a:t>ve </a:t>
            </a:r>
            <a:r>
              <a:rPr dirty="0" sz="2400">
                <a:latin typeface="Gill Sans MT"/>
                <a:cs typeface="Gill Sans MT"/>
              </a:rPr>
              <a:t>D3  </a:t>
            </a:r>
            <a:r>
              <a:rPr dirty="0" sz="2400" spc="-5">
                <a:latin typeface="Gill Sans MT"/>
                <a:cs typeface="Gill Sans MT"/>
              </a:rPr>
              <a:t>noktalarında </a:t>
            </a:r>
            <a:r>
              <a:rPr dirty="0" sz="2400" spc="-30">
                <a:latin typeface="Gill Sans MT"/>
                <a:cs typeface="Gill Sans MT"/>
              </a:rPr>
              <a:t>ölçülüyor. </a:t>
            </a:r>
            <a:r>
              <a:rPr dirty="0" sz="2400" spc="-5">
                <a:latin typeface="Gill Sans MT"/>
                <a:cs typeface="Gill Sans MT"/>
              </a:rPr>
              <a:t>Buna </a:t>
            </a:r>
            <a:r>
              <a:rPr dirty="0" sz="2400" spc="-10">
                <a:latin typeface="Gill Sans MT"/>
                <a:cs typeface="Gill Sans MT"/>
              </a:rPr>
              <a:t>göre </a:t>
            </a:r>
            <a:r>
              <a:rPr dirty="0" sz="2400">
                <a:latin typeface="Gill Sans MT"/>
                <a:cs typeface="Gill Sans MT"/>
              </a:rPr>
              <a:t>bu </a:t>
            </a:r>
            <a:r>
              <a:rPr dirty="0" sz="2400" spc="-5">
                <a:latin typeface="Gill Sans MT"/>
                <a:cs typeface="Gill Sans MT"/>
              </a:rPr>
              <a:t>noktalardaki</a:t>
            </a:r>
            <a:r>
              <a:rPr dirty="0" sz="2400" spc="-254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a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ırlıkları  büyükten küçü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e </a:t>
            </a:r>
            <a:r>
              <a:rPr dirty="0" sz="2400" spc="-5">
                <a:latin typeface="Gill Sans MT"/>
                <a:cs typeface="Gill Sans MT"/>
              </a:rPr>
              <a:t>do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ru</a:t>
            </a:r>
            <a:r>
              <a:rPr dirty="0" sz="2400" spc="-45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sıralayanız.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9429" y="5628538"/>
            <a:ext cx="619569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latin typeface="Gill Sans MT"/>
                <a:cs typeface="Gill Sans MT"/>
              </a:rPr>
              <a:t>……………… </a:t>
            </a:r>
            <a:r>
              <a:rPr dirty="0" sz="3200" spc="-5">
                <a:latin typeface="Gill Sans MT"/>
                <a:cs typeface="Gill Sans MT"/>
              </a:rPr>
              <a:t>&gt; </a:t>
            </a:r>
            <a:r>
              <a:rPr dirty="0" sz="2000" spc="-10">
                <a:latin typeface="Gill Sans MT"/>
                <a:cs typeface="Gill Sans MT"/>
              </a:rPr>
              <a:t>………………… </a:t>
            </a:r>
            <a:r>
              <a:rPr dirty="0" sz="3200" spc="-5">
                <a:latin typeface="Gill Sans MT"/>
                <a:cs typeface="Gill Sans MT"/>
              </a:rPr>
              <a:t>&gt;</a:t>
            </a:r>
            <a:r>
              <a:rPr dirty="0" sz="3200" spc="-484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……………………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217" y="0"/>
            <a:ext cx="8178165" cy="1065530"/>
            <a:chOff x="978217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59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6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862583" y="911402"/>
            <a:ext cx="8282940" cy="5936615"/>
            <a:chOff x="862583" y="911402"/>
            <a:chExt cx="8282940" cy="5936615"/>
          </a:xfrm>
        </p:grpSpPr>
        <p:sp>
          <p:nvSpPr>
            <p:cNvPr id="15" name="object 15"/>
            <p:cNvSpPr/>
            <p:nvPr/>
          </p:nvSpPr>
          <p:spPr>
            <a:xfrm>
              <a:off x="1152997" y="1666401"/>
              <a:ext cx="7848600" cy="518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20495" y="944829"/>
              <a:ext cx="8223504" cy="8456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62583" y="911402"/>
              <a:ext cx="7746365" cy="9736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92123" y="992123"/>
              <a:ext cx="8153400" cy="7071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992124" y="992124"/>
            <a:ext cx="8153400" cy="707390"/>
          </a:xfrm>
          <a:custGeom>
            <a:avLst/>
            <a:gdLst/>
            <a:ahLst/>
            <a:cxnLst/>
            <a:rect l="l" t="t" r="r" b="b"/>
            <a:pathLst>
              <a:path w="8153400" h="707389">
                <a:moveTo>
                  <a:pt x="0" y="707136"/>
                </a:moveTo>
                <a:lnTo>
                  <a:pt x="8153400" y="707136"/>
                </a:lnTo>
                <a:lnTo>
                  <a:pt x="8153400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69644" y="1009014"/>
            <a:ext cx="7268209" cy="6400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Gill Sans MT"/>
                <a:cs typeface="Gill Sans MT"/>
              </a:rPr>
              <a:t>ÖR-2)Aşa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adaki tabloda </a:t>
            </a:r>
            <a:r>
              <a:rPr dirty="0" sz="2000" spc="-15">
                <a:latin typeface="Gill Sans MT"/>
                <a:cs typeface="Gill Sans MT"/>
              </a:rPr>
              <a:t>verilen </a:t>
            </a:r>
            <a:r>
              <a:rPr dirty="0" sz="2000" spc="-5">
                <a:latin typeface="Gill Sans MT"/>
                <a:cs typeface="Gill Sans MT"/>
              </a:rPr>
              <a:t>boşlukları </a:t>
            </a:r>
            <a:r>
              <a:rPr dirty="0" sz="2000" spc="-15">
                <a:latin typeface="Gill Sans MT"/>
                <a:cs typeface="Gill Sans MT"/>
              </a:rPr>
              <a:t>tamamlayınız.(Dünya’nın</a:t>
            </a:r>
            <a:r>
              <a:rPr dirty="0" sz="2000" spc="320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yer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000" spc="-5">
                <a:latin typeface="Gill Sans MT"/>
                <a:cs typeface="Gill Sans MT"/>
              </a:rPr>
              <a:t>çekimi </a:t>
            </a:r>
            <a:r>
              <a:rPr dirty="0" sz="2000" spc="-10">
                <a:latin typeface="Gill Sans MT"/>
                <a:cs typeface="Gill Sans MT"/>
              </a:rPr>
              <a:t>kuvveti </a:t>
            </a:r>
            <a:r>
              <a:rPr dirty="0" sz="2000" spc="-20">
                <a:latin typeface="Gill Sans MT"/>
                <a:cs typeface="Gill Sans MT"/>
              </a:rPr>
              <a:t>Ay’ın </a:t>
            </a:r>
            <a:r>
              <a:rPr dirty="0" sz="2000" spc="-25">
                <a:latin typeface="Gill Sans MT"/>
                <a:cs typeface="Gill Sans MT"/>
              </a:rPr>
              <a:t>yer </a:t>
            </a:r>
            <a:r>
              <a:rPr dirty="0" sz="2000" spc="-5">
                <a:latin typeface="Gill Sans MT"/>
                <a:cs typeface="Gill Sans MT"/>
              </a:rPr>
              <a:t>çekimi </a:t>
            </a:r>
            <a:r>
              <a:rPr dirty="0" sz="2000" spc="-10">
                <a:latin typeface="Gill Sans MT"/>
                <a:cs typeface="Gill Sans MT"/>
              </a:rPr>
              <a:t>kuvvetinin </a:t>
            </a:r>
            <a:r>
              <a:rPr dirty="0" sz="2000" spc="-5">
                <a:latin typeface="Gill Sans MT"/>
                <a:cs typeface="Gill Sans MT"/>
              </a:rPr>
              <a:t>6</a:t>
            </a:r>
            <a:r>
              <a:rPr dirty="0" sz="2000" spc="-7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katıdır)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12062"/>
            <a:ext cx="4403725" cy="4845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910" marR="5080" indent="-283845">
              <a:lnSpc>
                <a:spcPct val="100099"/>
              </a:lnSpc>
              <a:spcBef>
                <a:spcPts val="105"/>
              </a:spcBef>
            </a:pPr>
            <a:r>
              <a:rPr dirty="0" sz="2200" spc="5">
                <a:latin typeface="Gill Sans MT"/>
                <a:cs typeface="Gill Sans MT"/>
              </a:rPr>
              <a:t>ÖR-3) </a:t>
            </a:r>
            <a:r>
              <a:rPr dirty="0" sz="2200">
                <a:latin typeface="Gill Sans MT"/>
                <a:cs typeface="Gill Sans MT"/>
              </a:rPr>
              <a:t>Bir </a:t>
            </a:r>
            <a:r>
              <a:rPr dirty="0" sz="2200" spc="-5">
                <a:latin typeface="Gill Sans MT"/>
                <a:cs typeface="Gill Sans MT"/>
              </a:rPr>
              <a:t>cismin </a:t>
            </a:r>
            <a:r>
              <a:rPr dirty="0" sz="2200" spc="5">
                <a:latin typeface="Gill Sans MT"/>
                <a:cs typeface="Gill Sans MT"/>
              </a:rPr>
              <a:t>K </a:t>
            </a:r>
            <a:r>
              <a:rPr dirty="0" sz="2200">
                <a:latin typeface="Gill Sans MT"/>
                <a:cs typeface="Gill Sans MT"/>
              </a:rPr>
              <a:t>,L ,M </a:t>
            </a:r>
            <a:r>
              <a:rPr dirty="0" sz="2200" spc="-30">
                <a:latin typeface="Gill Sans MT"/>
                <a:cs typeface="Gill Sans MT"/>
              </a:rPr>
              <a:t>ve </a:t>
            </a:r>
            <a:r>
              <a:rPr dirty="0" sz="2200" spc="5">
                <a:latin typeface="Gill Sans MT"/>
                <a:cs typeface="Gill Sans MT"/>
              </a:rPr>
              <a:t>N  </a:t>
            </a:r>
            <a:r>
              <a:rPr dirty="0" sz="2200" spc="-5">
                <a:latin typeface="Gill Sans MT"/>
                <a:cs typeface="Gill Sans MT"/>
              </a:rPr>
              <a:t>gezegenlerindeki 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 grafikteki  gibi </a:t>
            </a:r>
            <a:r>
              <a:rPr dirty="0" sz="2200">
                <a:latin typeface="Gill Sans MT"/>
                <a:cs typeface="Gill Sans MT"/>
              </a:rPr>
              <a:t>oldu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una </a:t>
            </a:r>
            <a:r>
              <a:rPr dirty="0" sz="2200" spc="-15">
                <a:latin typeface="Gill Sans MT"/>
                <a:cs typeface="Gill Sans MT"/>
              </a:rPr>
              <a:t>göre </a:t>
            </a:r>
            <a:r>
              <a:rPr dirty="0" sz="2200" spc="-5">
                <a:latin typeface="Gill Sans MT"/>
                <a:cs typeface="Gill Sans MT"/>
              </a:rPr>
              <a:t>aşa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ıdaki soruları  </a:t>
            </a:r>
            <a:r>
              <a:rPr dirty="0" sz="2200" spc="-10">
                <a:latin typeface="Gill Sans MT"/>
                <a:cs typeface="Gill Sans MT"/>
              </a:rPr>
              <a:t>yanıtlayınız.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Gill Sans MT"/>
              <a:cs typeface="Gill Sans MT"/>
            </a:endParaRPr>
          </a:p>
          <a:p>
            <a:pPr marL="295910" marR="116839" indent="-48895">
              <a:lnSpc>
                <a:spcPct val="103000"/>
              </a:lnSpc>
              <a:buSzPct val="95454"/>
              <a:buAutoNum type="arabicParenR"/>
              <a:tabLst>
                <a:tab pos="479425" algn="l"/>
              </a:tabLst>
            </a:pPr>
            <a:r>
              <a:rPr dirty="0" sz="2200" spc="-5">
                <a:latin typeface="Gill Sans MT"/>
                <a:cs typeface="Gill Sans MT"/>
              </a:rPr>
              <a:t>Gezegenlerin </a:t>
            </a:r>
            <a:r>
              <a:rPr dirty="0" sz="2200">
                <a:latin typeface="Gill Sans MT"/>
                <a:cs typeface="Gill Sans MT"/>
              </a:rPr>
              <a:t>kütle </a:t>
            </a:r>
            <a:r>
              <a:rPr dirty="0" sz="2200" spc="-5">
                <a:latin typeface="Gill Sans MT"/>
                <a:cs typeface="Gill Sans MT"/>
              </a:rPr>
              <a:t>çekim  </a:t>
            </a:r>
            <a:r>
              <a:rPr dirty="0" sz="2200" spc="-10">
                <a:latin typeface="Gill Sans MT"/>
                <a:cs typeface="Gill Sans MT"/>
              </a:rPr>
              <a:t>kuvvetilerini(yer </a:t>
            </a:r>
            <a:r>
              <a:rPr dirty="0" sz="2200">
                <a:latin typeface="Gill Sans MT"/>
                <a:cs typeface="Gill Sans MT"/>
              </a:rPr>
              <a:t>çekim </a:t>
            </a:r>
            <a:r>
              <a:rPr dirty="0" sz="2200" spc="-10">
                <a:latin typeface="Gill Sans MT"/>
                <a:cs typeface="Gill Sans MT"/>
              </a:rPr>
              <a:t>kvvetlerini </a:t>
            </a:r>
            <a:r>
              <a:rPr dirty="0" sz="2200">
                <a:latin typeface="Gill Sans MT"/>
                <a:cs typeface="Gill Sans MT"/>
              </a:rPr>
              <a:t>)  </a:t>
            </a:r>
            <a:r>
              <a:rPr dirty="0" sz="2200" spc="-5">
                <a:latin typeface="Gill Sans MT"/>
                <a:cs typeface="Gill Sans MT"/>
              </a:rPr>
              <a:t>kıyaslanız.</a:t>
            </a:r>
            <a:endParaRPr sz="2200">
              <a:latin typeface="Gill Sans MT"/>
              <a:cs typeface="Gill Sans MT"/>
            </a:endParaRPr>
          </a:p>
          <a:p>
            <a:pPr marL="323850">
              <a:lnSpc>
                <a:spcPct val="100000"/>
              </a:lnSpc>
              <a:spcBef>
                <a:spcPts val="445"/>
              </a:spcBef>
            </a:pPr>
            <a:r>
              <a:rPr dirty="0" sz="2200">
                <a:latin typeface="Gill Sans MT"/>
                <a:cs typeface="Gill Sans MT"/>
              </a:rPr>
              <a:t>………………………………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Gill Sans MT"/>
              <a:cs typeface="Gill Sans MT"/>
            </a:endParaRPr>
          </a:p>
          <a:p>
            <a:pPr marL="554990" indent="-231775">
              <a:lnSpc>
                <a:spcPct val="100000"/>
              </a:lnSpc>
              <a:buSzPct val="95454"/>
              <a:buAutoNum type="arabicParenR" startAt="2"/>
              <a:tabLst>
                <a:tab pos="555625" algn="l"/>
              </a:tabLst>
            </a:pPr>
            <a:r>
              <a:rPr dirty="0" sz="2200" spc="-5">
                <a:latin typeface="Gill Sans MT"/>
                <a:cs typeface="Gill Sans MT"/>
              </a:rPr>
              <a:t>Cismin </a:t>
            </a:r>
            <a:r>
              <a:rPr dirty="0" sz="2200">
                <a:latin typeface="Gill Sans MT"/>
                <a:cs typeface="Gill Sans MT"/>
              </a:rPr>
              <a:t>bu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gezegenlerdeki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dirty="0" sz="2200">
                <a:latin typeface="Gill Sans MT"/>
                <a:cs typeface="Gill Sans MT"/>
              </a:rPr>
              <a:t>kütlelerini</a:t>
            </a:r>
            <a:r>
              <a:rPr dirty="0" sz="2200" spc="-5">
                <a:latin typeface="Gill Sans MT"/>
                <a:cs typeface="Gill Sans MT"/>
              </a:rPr>
              <a:t> </a:t>
            </a:r>
            <a:r>
              <a:rPr dirty="0" sz="2200" spc="-15">
                <a:latin typeface="Gill Sans MT"/>
                <a:cs typeface="Gill Sans MT"/>
              </a:rPr>
              <a:t>kıyaslayınız.</a:t>
            </a:r>
            <a:endParaRPr sz="2200">
              <a:latin typeface="Gill Sans MT"/>
              <a:cs typeface="Gill Sans MT"/>
            </a:endParaRPr>
          </a:p>
          <a:p>
            <a:pPr marL="402590">
              <a:lnSpc>
                <a:spcPct val="100000"/>
              </a:lnSpc>
              <a:spcBef>
                <a:spcPts val="605"/>
              </a:spcBef>
            </a:pPr>
            <a:r>
              <a:rPr dirty="0" sz="2200">
                <a:latin typeface="Gill Sans MT"/>
                <a:cs typeface="Gill Sans MT"/>
              </a:rPr>
              <a:t>………………………………...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5475" cy="1156970"/>
            <a:chOff x="911352" y="0"/>
            <a:chExt cx="8245475" cy="1156970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5715000" y="1066800"/>
            <a:ext cx="3429000" cy="304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15000" y="4190999"/>
            <a:ext cx="3429000" cy="266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44840" cy="1156970"/>
            <a:chOff x="911352" y="0"/>
            <a:chExt cx="8244840" cy="11569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2743200"/>
            <a:ext cx="3276600" cy="2514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017008" y="2426207"/>
            <a:ext cx="4139565" cy="2005964"/>
            <a:chOff x="5017008" y="2426207"/>
            <a:chExt cx="4139565" cy="2005964"/>
          </a:xfrm>
        </p:grpSpPr>
        <p:sp>
          <p:nvSpPr>
            <p:cNvPr id="15" name="object 15"/>
            <p:cNvSpPr/>
            <p:nvPr/>
          </p:nvSpPr>
          <p:spPr>
            <a:xfrm>
              <a:off x="5029200" y="2438399"/>
              <a:ext cx="4114800" cy="1981200"/>
            </a:xfrm>
            <a:custGeom>
              <a:avLst/>
              <a:gdLst/>
              <a:ahLst/>
              <a:cxnLst/>
              <a:rect l="l" t="t" r="r" b="b"/>
              <a:pathLst>
                <a:path w="4114800" h="1981200">
                  <a:moveTo>
                    <a:pt x="2057400" y="0"/>
                  </a:moveTo>
                  <a:lnTo>
                    <a:pt x="1993317" y="471"/>
                  </a:lnTo>
                  <a:lnTo>
                    <a:pt x="1929722" y="1876"/>
                  </a:lnTo>
                  <a:lnTo>
                    <a:pt x="1866644" y="4201"/>
                  </a:lnTo>
                  <a:lnTo>
                    <a:pt x="1804111" y="7432"/>
                  </a:lnTo>
                  <a:lnTo>
                    <a:pt x="1742151" y="11555"/>
                  </a:lnTo>
                  <a:lnTo>
                    <a:pt x="1680793" y="16557"/>
                  </a:lnTo>
                  <a:lnTo>
                    <a:pt x="1620065" y="22425"/>
                  </a:lnTo>
                  <a:lnTo>
                    <a:pt x="1559996" y="29144"/>
                  </a:lnTo>
                  <a:lnTo>
                    <a:pt x="1500614" y="36700"/>
                  </a:lnTo>
                  <a:lnTo>
                    <a:pt x="1441947" y="45081"/>
                  </a:lnTo>
                  <a:lnTo>
                    <a:pt x="1384025" y="54271"/>
                  </a:lnTo>
                  <a:lnTo>
                    <a:pt x="1326875" y="64259"/>
                  </a:lnTo>
                  <a:lnTo>
                    <a:pt x="1270526" y="75029"/>
                  </a:lnTo>
                  <a:lnTo>
                    <a:pt x="1215007" y="86569"/>
                  </a:lnTo>
                  <a:lnTo>
                    <a:pt x="1160345" y="98864"/>
                  </a:lnTo>
                  <a:lnTo>
                    <a:pt x="1106570" y="111901"/>
                  </a:lnTo>
                  <a:lnTo>
                    <a:pt x="1053709" y="125666"/>
                  </a:lnTo>
                  <a:lnTo>
                    <a:pt x="1001792" y="140145"/>
                  </a:lnTo>
                  <a:lnTo>
                    <a:pt x="950846" y="155326"/>
                  </a:lnTo>
                  <a:lnTo>
                    <a:pt x="900901" y="171193"/>
                  </a:lnTo>
                  <a:lnTo>
                    <a:pt x="851984" y="187734"/>
                  </a:lnTo>
                  <a:lnTo>
                    <a:pt x="804124" y="204934"/>
                  </a:lnTo>
                  <a:lnTo>
                    <a:pt x="757350" y="222780"/>
                  </a:lnTo>
                  <a:lnTo>
                    <a:pt x="711689" y="241259"/>
                  </a:lnTo>
                  <a:lnTo>
                    <a:pt x="667171" y="260356"/>
                  </a:lnTo>
                  <a:lnTo>
                    <a:pt x="623824" y="280058"/>
                  </a:lnTo>
                  <a:lnTo>
                    <a:pt x="581676" y="300351"/>
                  </a:lnTo>
                  <a:lnTo>
                    <a:pt x="540756" y="321221"/>
                  </a:lnTo>
                  <a:lnTo>
                    <a:pt x="501092" y="342655"/>
                  </a:lnTo>
                  <a:lnTo>
                    <a:pt x="462713" y="364640"/>
                  </a:lnTo>
                  <a:lnTo>
                    <a:pt x="425647" y="387161"/>
                  </a:lnTo>
                  <a:lnTo>
                    <a:pt x="389923" y="410204"/>
                  </a:lnTo>
                  <a:lnTo>
                    <a:pt x="355568" y="433756"/>
                  </a:lnTo>
                  <a:lnTo>
                    <a:pt x="322612" y="457804"/>
                  </a:lnTo>
                  <a:lnTo>
                    <a:pt x="291083" y="482334"/>
                  </a:lnTo>
                  <a:lnTo>
                    <a:pt x="261009" y="507331"/>
                  </a:lnTo>
                  <a:lnTo>
                    <a:pt x="232419" y="532782"/>
                  </a:lnTo>
                  <a:lnTo>
                    <a:pt x="179805" y="584993"/>
                  </a:lnTo>
                  <a:lnTo>
                    <a:pt x="133467" y="638856"/>
                  </a:lnTo>
                  <a:lnTo>
                    <a:pt x="93634" y="694262"/>
                  </a:lnTo>
                  <a:lnTo>
                    <a:pt x="60532" y="751101"/>
                  </a:lnTo>
                  <a:lnTo>
                    <a:pt x="34391" y="809264"/>
                  </a:lnTo>
                  <a:lnTo>
                    <a:pt x="15436" y="868641"/>
                  </a:lnTo>
                  <a:lnTo>
                    <a:pt x="3897" y="929123"/>
                  </a:lnTo>
                  <a:lnTo>
                    <a:pt x="0" y="990600"/>
                  </a:lnTo>
                  <a:lnTo>
                    <a:pt x="979" y="1021455"/>
                  </a:lnTo>
                  <a:lnTo>
                    <a:pt x="8725" y="1082448"/>
                  </a:lnTo>
                  <a:lnTo>
                    <a:pt x="24001" y="1142391"/>
                  </a:lnTo>
                  <a:lnTo>
                    <a:pt x="46577" y="1201175"/>
                  </a:lnTo>
                  <a:lnTo>
                    <a:pt x="76227" y="1258690"/>
                  </a:lnTo>
                  <a:lnTo>
                    <a:pt x="112723" y="1314826"/>
                  </a:lnTo>
                  <a:lnTo>
                    <a:pt x="155837" y="1369474"/>
                  </a:lnTo>
                  <a:lnTo>
                    <a:pt x="205342" y="1422525"/>
                  </a:lnTo>
                  <a:lnTo>
                    <a:pt x="261009" y="1473868"/>
                  </a:lnTo>
                  <a:lnTo>
                    <a:pt x="291083" y="1498865"/>
                  </a:lnTo>
                  <a:lnTo>
                    <a:pt x="322612" y="1523395"/>
                  </a:lnTo>
                  <a:lnTo>
                    <a:pt x="355568" y="1547443"/>
                  </a:lnTo>
                  <a:lnTo>
                    <a:pt x="389923" y="1570995"/>
                  </a:lnTo>
                  <a:lnTo>
                    <a:pt x="425647" y="1594038"/>
                  </a:lnTo>
                  <a:lnTo>
                    <a:pt x="462713" y="1616559"/>
                  </a:lnTo>
                  <a:lnTo>
                    <a:pt x="501092" y="1638544"/>
                  </a:lnTo>
                  <a:lnTo>
                    <a:pt x="540756" y="1659978"/>
                  </a:lnTo>
                  <a:lnTo>
                    <a:pt x="581676" y="1680848"/>
                  </a:lnTo>
                  <a:lnTo>
                    <a:pt x="623824" y="1701141"/>
                  </a:lnTo>
                  <a:lnTo>
                    <a:pt x="667171" y="1720843"/>
                  </a:lnTo>
                  <a:lnTo>
                    <a:pt x="711689" y="1739940"/>
                  </a:lnTo>
                  <a:lnTo>
                    <a:pt x="757350" y="1758419"/>
                  </a:lnTo>
                  <a:lnTo>
                    <a:pt x="804124" y="1776265"/>
                  </a:lnTo>
                  <a:lnTo>
                    <a:pt x="851984" y="1793465"/>
                  </a:lnTo>
                  <a:lnTo>
                    <a:pt x="900901" y="1810006"/>
                  </a:lnTo>
                  <a:lnTo>
                    <a:pt x="950846" y="1825873"/>
                  </a:lnTo>
                  <a:lnTo>
                    <a:pt x="1001792" y="1841054"/>
                  </a:lnTo>
                  <a:lnTo>
                    <a:pt x="1053709" y="1855533"/>
                  </a:lnTo>
                  <a:lnTo>
                    <a:pt x="1106570" y="1869298"/>
                  </a:lnTo>
                  <a:lnTo>
                    <a:pt x="1160345" y="1882335"/>
                  </a:lnTo>
                  <a:lnTo>
                    <a:pt x="1215007" y="1894630"/>
                  </a:lnTo>
                  <a:lnTo>
                    <a:pt x="1270526" y="1906170"/>
                  </a:lnTo>
                  <a:lnTo>
                    <a:pt x="1326875" y="1916940"/>
                  </a:lnTo>
                  <a:lnTo>
                    <a:pt x="1384025" y="1926928"/>
                  </a:lnTo>
                  <a:lnTo>
                    <a:pt x="1441947" y="1936118"/>
                  </a:lnTo>
                  <a:lnTo>
                    <a:pt x="1500614" y="1944499"/>
                  </a:lnTo>
                  <a:lnTo>
                    <a:pt x="1559996" y="1952055"/>
                  </a:lnTo>
                  <a:lnTo>
                    <a:pt x="1620065" y="1958774"/>
                  </a:lnTo>
                  <a:lnTo>
                    <a:pt x="1680793" y="1964642"/>
                  </a:lnTo>
                  <a:lnTo>
                    <a:pt x="1742151" y="1969644"/>
                  </a:lnTo>
                  <a:lnTo>
                    <a:pt x="1804111" y="1973767"/>
                  </a:lnTo>
                  <a:lnTo>
                    <a:pt x="1866644" y="1976998"/>
                  </a:lnTo>
                  <a:lnTo>
                    <a:pt x="1929722" y="1979323"/>
                  </a:lnTo>
                  <a:lnTo>
                    <a:pt x="1993317" y="1980728"/>
                  </a:lnTo>
                  <a:lnTo>
                    <a:pt x="2057400" y="1981200"/>
                  </a:lnTo>
                  <a:lnTo>
                    <a:pt x="2121482" y="1980728"/>
                  </a:lnTo>
                  <a:lnTo>
                    <a:pt x="2185077" y="1979323"/>
                  </a:lnTo>
                  <a:lnTo>
                    <a:pt x="2248155" y="1976998"/>
                  </a:lnTo>
                  <a:lnTo>
                    <a:pt x="2310688" y="1973767"/>
                  </a:lnTo>
                  <a:lnTo>
                    <a:pt x="2372648" y="1969644"/>
                  </a:lnTo>
                  <a:lnTo>
                    <a:pt x="2434006" y="1964642"/>
                  </a:lnTo>
                  <a:lnTo>
                    <a:pt x="2494734" y="1958774"/>
                  </a:lnTo>
                  <a:lnTo>
                    <a:pt x="2554803" y="1952055"/>
                  </a:lnTo>
                  <a:lnTo>
                    <a:pt x="2614185" y="1944499"/>
                  </a:lnTo>
                  <a:lnTo>
                    <a:pt x="2672852" y="1936118"/>
                  </a:lnTo>
                  <a:lnTo>
                    <a:pt x="2730774" y="1926928"/>
                  </a:lnTo>
                  <a:lnTo>
                    <a:pt x="2787924" y="1916940"/>
                  </a:lnTo>
                  <a:lnTo>
                    <a:pt x="2844273" y="1906170"/>
                  </a:lnTo>
                  <a:lnTo>
                    <a:pt x="2899792" y="1894630"/>
                  </a:lnTo>
                  <a:lnTo>
                    <a:pt x="2954454" y="1882335"/>
                  </a:lnTo>
                  <a:lnTo>
                    <a:pt x="3008229" y="1869298"/>
                  </a:lnTo>
                  <a:lnTo>
                    <a:pt x="3061090" y="1855533"/>
                  </a:lnTo>
                  <a:lnTo>
                    <a:pt x="3113007" y="1841054"/>
                  </a:lnTo>
                  <a:lnTo>
                    <a:pt x="3163953" y="1825873"/>
                  </a:lnTo>
                  <a:lnTo>
                    <a:pt x="3213898" y="1810006"/>
                  </a:lnTo>
                  <a:lnTo>
                    <a:pt x="3262815" y="1793465"/>
                  </a:lnTo>
                  <a:lnTo>
                    <a:pt x="3310675" y="1776265"/>
                  </a:lnTo>
                  <a:lnTo>
                    <a:pt x="3357449" y="1758419"/>
                  </a:lnTo>
                  <a:lnTo>
                    <a:pt x="3403110" y="1739940"/>
                  </a:lnTo>
                  <a:lnTo>
                    <a:pt x="3447628" y="1720843"/>
                  </a:lnTo>
                  <a:lnTo>
                    <a:pt x="3490975" y="1701141"/>
                  </a:lnTo>
                  <a:lnTo>
                    <a:pt x="3533123" y="1680848"/>
                  </a:lnTo>
                  <a:lnTo>
                    <a:pt x="3574043" y="1659978"/>
                  </a:lnTo>
                  <a:lnTo>
                    <a:pt x="3613707" y="1638544"/>
                  </a:lnTo>
                  <a:lnTo>
                    <a:pt x="3652086" y="1616559"/>
                  </a:lnTo>
                  <a:lnTo>
                    <a:pt x="3689152" y="1594038"/>
                  </a:lnTo>
                  <a:lnTo>
                    <a:pt x="3724876" y="1570995"/>
                  </a:lnTo>
                  <a:lnTo>
                    <a:pt x="3759231" y="1547443"/>
                  </a:lnTo>
                  <a:lnTo>
                    <a:pt x="3792187" y="1523395"/>
                  </a:lnTo>
                  <a:lnTo>
                    <a:pt x="3823716" y="1498865"/>
                  </a:lnTo>
                  <a:lnTo>
                    <a:pt x="3853790" y="1473868"/>
                  </a:lnTo>
                  <a:lnTo>
                    <a:pt x="3882380" y="1448417"/>
                  </a:lnTo>
                  <a:lnTo>
                    <a:pt x="3934994" y="1396206"/>
                  </a:lnTo>
                  <a:lnTo>
                    <a:pt x="3981332" y="1342343"/>
                  </a:lnTo>
                  <a:lnTo>
                    <a:pt x="4021165" y="1286937"/>
                  </a:lnTo>
                  <a:lnTo>
                    <a:pt x="4054267" y="1230098"/>
                  </a:lnTo>
                  <a:lnTo>
                    <a:pt x="4080408" y="1171935"/>
                  </a:lnTo>
                  <a:lnTo>
                    <a:pt x="4099363" y="1112558"/>
                  </a:lnTo>
                  <a:lnTo>
                    <a:pt x="4110902" y="1052076"/>
                  </a:lnTo>
                  <a:lnTo>
                    <a:pt x="4114800" y="990600"/>
                  </a:lnTo>
                  <a:lnTo>
                    <a:pt x="4113820" y="959744"/>
                  </a:lnTo>
                  <a:lnTo>
                    <a:pt x="4106074" y="898751"/>
                  </a:lnTo>
                  <a:lnTo>
                    <a:pt x="4090798" y="838808"/>
                  </a:lnTo>
                  <a:lnTo>
                    <a:pt x="4068222" y="780024"/>
                  </a:lnTo>
                  <a:lnTo>
                    <a:pt x="4038572" y="722509"/>
                  </a:lnTo>
                  <a:lnTo>
                    <a:pt x="4002076" y="666373"/>
                  </a:lnTo>
                  <a:lnTo>
                    <a:pt x="3958962" y="611725"/>
                  </a:lnTo>
                  <a:lnTo>
                    <a:pt x="3909457" y="558674"/>
                  </a:lnTo>
                  <a:lnTo>
                    <a:pt x="3853790" y="507331"/>
                  </a:lnTo>
                  <a:lnTo>
                    <a:pt x="3823716" y="482334"/>
                  </a:lnTo>
                  <a:lnTo>
                    <a:pt x="3792187" y="457804"/>
                  </a:lnTo>
                  <a:lnTo>
                    <a:pt x="3759231" y="433756"/>
                  </a:lnTo>
                  <a:lnTo>
                    <a:pt x="3724876" y="410204"/>
                  </a:lnTo>
                  <a:lnTo>
                    <a:pt x="3689152" y="387161"/>
                  </a:lnTo>
                  <a:lnTo>
                    <a:pt x="3652086" y="364640"/>
                  </a:lnTo>
                  <a:lnTo>
                    <a:pt x="3613707" y="342655"/>
                  </a:lnTo>
                  <a:lnTo>
                    <a:pt x="3574043" y="321221"/>
                  </a:lnTo>
                  <a:lnTo>
                    <a:pt x="3533123" y="300351"/>
                  </a:lnTo>
                  <a:lnTo>
                    <a:pt x="3490975" y="280058"/>
                  </a:lnTo>
                  <a:lnTo>
                    <a:pt x="3447628" y="260356"/>
                  </a:lnTo>
                  <a:lnTo>
                    <a:pt x="3403110" y="241259"/>
                  </a:lnTo>
                  <a:lnTo>
                    <a:pt x="3357449" y="222780"/>
                  </a:lnTo>
                  <a:lnTo>
                    <a:pt x="3310675" y="204934"/>
                  </a:lnTo>
                  <a:lnTo>
                    <a:pt x="3262815" y="187734"/>
                  </a:lnTo>
                  <a:lnTo>
                    <a:pt x="3213898" y="171193"/>
                  </a:lnTo>
                  <a:lnTo>
                    <a:pt x="3163953" y="155326"/>
                  </a:lnTo>
                  <a:lnTo>
                    <a:pt x="3113007" y="140145"/>
                  </a:lnTo>
                  <a:lnTo>
                    <a:pt x="3061090" y="125666"/>
                  </a:lnTo>
                  <a:lnTo>
                    <a:pt x="3008229" y="111901"/>
                  </a:lnTo>
                  <a:lnTo>
                    <a:pt x="2954454" y="98864"/>
                  </a:lnTo>
                  <a:lnTo>
                    <a:pt x="2899792" y="86569"/>
                  </a:lnTo>
                  <a:lnTo>
                    <a:pt x="2844273" y="75029"/>
                  </a:lnTo>
                  <a:lnTo>
                    <a:pt x="2787924" y="64259"/>
                  </a:lnTo>
                  <a:lnTo>
                    <a:pt x="2730774" y="54271"/>
                  </a:lnTo>
                  <a:lnTo>
                    <a:pt x="2672852" y="45081"/>
                  </a:lnTo>
                  <a:lnTo>
                    <a:pt x="2614185" y="36700"/>
                  </a:lnTo>
                  <a:lnTo>
                    <a:pt x="2554803" y="29144"/>
                  </a:lnTo>
                  <a:lnTo>
                    <a:pt x="2494734" y="22425"/>
                  </a:lnTo>
                  <a:lnTo>
                    <a:pt x="2434006" y="16557"/>
                  </a:lnTo>
                  <a:lnTo>
                    <a:pt x="2372648" y="11555"/>
                  </a:lnTo>
                  <a:lnTo>
                    <a:pt x="2310688" y="7432"/>
                  </a:lnTo>
                  <a:lnTo>
                    <a:pt x="2248155" y="4201"/>
                  </a:lnTo>
                  <a:lnTo>
                    <a:pt x="2185077" y="1876"/>
                  </a:lnTo>
                  <a:lnTo>
                    <a:pt x="2121482" y="471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29200" y="2438399"/>
              <a:ext cx="4114800" cy="1981200"/>
            </a:xfrm>
            <a:custGeom>
              <a:avLst/>
              <a:gdLst/>
              <a:ahLst/>
              <a:cxnLst/>
              <a:rect l="l" t="t" r="r" b="b"/>
              <a:pathLst>
                <a:path w="4114800" h="1981200">
                  <a:moveTo>
                    <a:pt x="0" y="990600"/>
                  </a:moveTo>
                  <a:lnTo>
                    <a:pt x="3897" y="929123"/>
                  </a:lnTo>
                  <a:lnTo>
                    <a:pt x="15436" y="868641"/>
                  </a:lnTo>
                  <a:lnTo>
                    <a:pt x="34391" y="809264"/>
                  </a:lnTo>
                  <a:lnTo>
                    <a:pt x="60532" y="751101"/>
                  </a:lnTo>
                  <a:lnTo>
                    <a:pt x="93634" y="694262"/>
                  </a:lnTo>
                  <a:lnTo>
                    <a:pt x="133467" y="638856"/>
                  </a:lnTo>
                  <a:lnTo>
                    <a:pt x="179805" y="584993"/>
                  </a:lnTo>
                  <a:lnTo>
                    <a:pt x="232419" y="532782"/>
                  </a:lnTo>
                  <a:lnTo>
                    <a:pt x="261009" y="507331"/>
                  </a:lnTo>
                  <a:lnTo>
                    <a:pt x="291083" y="482334"/>
                  </a:lnTo>
                  <a:lnTo>
                    <a:pt x="322612" y="457804"/>
                  </a:lnTo>
                  <a:lnTo>
                    <a:pt x="355568" y="433756"/>
                  </a:lnTo>
                  <a:lnTo>
                    <a:pt x="389923" y="410204"/>
                  </a:lnTo>
                  <a:lnTo>
                    <a:pt x="425647" y="387161"/>
                  </a:lnTo>
                  <a:lnTo>
                    <a:pt x="462713" y="364640"/>
                  </a:lnTo>
                  <a:lnTo>
                    <a:pt x="501092" y="342655"/>
                  </a:lnTo>
                  <a:lnTo>
                    <a:pt x="540756" y="321221"/>
                  </a:lnTo>
                  <a:lnTo>
                    <a:pt x="581676" y="300351"/>
                  </a:lnTo>
                  <a:lnTo>
                    <a:pt x="623824" y="280058"/>
                  </a:lnTo>
                  <a:lnTo>
                    <a:pt x="667171" y="260356"/>
                  </a:lnTo>
                  <a:lnTo>
                    <a:pt x="711689" y="241259"/>
                  </a:lnTo>
                  <a:lnTo>
                    <a:pt x="757350" y="222780"/>
                  </a:lnTo>
                  <a:lnTo>
                    <a:pt x="804124" y="204934"/>
                  </a:lnTo>
                  <a:lnTo>
                    <a:pt x="851984" y="187734"/>
                  </a:lnTo>
                  <a:lnTo>
                    <a:pt x="900901" y="171193"/>
                  </a:lnTo>
                  <a:lnTo>
                    <a:pt x="950846" y="155326"/>
                  </a:lnTo>
                  <a:lnTo>
                    <a:pt x="1001792" y="140145"/>
                  </a:lnTo>
                  <a:lnTo>
                    <a:pt x="1053709" y="125666"/>
                  </a:lnTo>
                  <a:lnTo>
                    <a:pt x="1106570" y="111901"/>
                  </a:lnTo>
                  <a:lnTo>
                    <a:pt x="1160345" y="98864"/>
                  </a:lnTo>
                  <a:lnTo>
                    <a:pt x="1215007" y="86569"/>
                  </a:lnTo>
                  <a:lnTo>
                    <a:pt x="1270526" y="75029"/>
                  </a:lnTo>
                  <a:lnTo>
                    <a:pt x="1326875" y="64259"/>
                  </a:lnTo>
                  <a:lnTo>
                    <a:pt x="1384025" y="54271"/>
                  </a:lnTo>
                  <a:lnTo>
                    <a:pt x="1441947" y="45081"/>
                  </a:lnTo>
                  <a:lnTo>
                    <a:pt x="1500614" y="36700"/>
                  </a:lnTo>
                  <a:lnTo>
                    <a:pt x="1559996" y="29144"/>
                  </a:lnTo>
                  <a:lnTo>
                    <a:pt x="1620065" y="22425"/>
                  </a:lnTo>
                  <a:lnTo>
                    <a:pt x="1680793" y="16557"/>
                  </a:lnTo>
                  <a:lnTo>
                    <a:pt x="1742151" y="11555"/>
                  </a:lnTo>
                  <a:lnTo>
                    <a:pt x="1804111" y="7432"/>
                  </a:lnTo>
                  <a:lnTo>
                    <a:pt x="1866644" y="4201"/>
                  </a:lnTo>
                  <a:lnTo>
                    <a:pt x="1929722" y="1876"/>
                  </a:lnTo>
                  <a:lnTo>
                    <a:pt x="1993317" y="471"/>
                  </a:lnTo>
                  <a:lnTo>
                    <a:pt x="2057400" y="0"/>
                  </a:lnTo>
                  <a:lnTo>
                    <a:pt x="2121482" y="471"/>
                  </a:lnTo>
                  <a:lnTo>
                    <a:pt x="2185077" y="1876"/>
                  </a:lnTo>
                  <a:lnTo>
                    <a:pt x="2248155" y="4201"/>
                  </a:lnTo>
                  <a:lnTo>
                    <a:pt x="2310688" y="7432"/>
                  </a:lnTo>
                  <a:lnTo>
                    <a:pt x="2372648" y="11555"/>
                  </a:lnTo>
                  <a:lnTo>
                    <a:pt x="2434006" y="16557"/>
                  </a:lnTo>
                  <a:lnTo>
                    <a:pt x="2494734" y="22425"/>
                  </a:lnTo>
                  <a:lnTo>
                    <a:pt x="2554803" y="29144"/>
                  </a:lnTo>
                  <a:lnTo>
                    <a:pt x="2614185" y="36700"/>
                  </a:lnTo>
                  <a:lnTo>
                    <a:pt x="2672852" y="45081"/>
                  </a:lnTo>
                  <a:lnTo>
                    <a:pt x="2730774" y="54271"/>
                  </a:lnTo>
                  <a:lnTo>
                    <a:pt x="2787924" y="64259"/>
                  </a:lnTo>
                  <a:lnTo>
                    <a:pt x="2844273" y="75029"/>
                  </a:lnTo>
                  <a:lnTo>
                    <a:pt x="2899792" y="86569"/>
                  </a:lnTo>
                  <a:lnTo>
                    <a:pt x="2954454" y="98864"/>
                  </a:lnTo>
                  <a:lnTo>
                    <a:pt x="3008229" y="111901"/>
                  </a:lnTo>
                  <a:lnTo>
                    <a:pt x="3061090" y="125666"/>
                  </a:lnTo>
                  <a:lnTo>
                    <a:pt x="3113007" y="140145"/>
                  </a:lnTo>
                  <a:lnTo>
                    <a:pt x="3163953" y="155326"/>
                  </a:lnTo>
                  <a:lnTo>
                    <a:pt x="3213898" y="171193"/>
                  </a:lnTo>
                  <a:lnTo>
                    <a:pt x="3262815" y="187734"/>
                  </a:lnTo>
                  <a:lnTo>
                    <a:pt x="3310675" y="204934"/>
                  </a:lnTo>
                  <a:lnTo>
                    <a:pt x="3357449" y="222780"/>
                  </a:lnTo>
                  <a:lnTo>
                    <a:pt x="3403110" y="241259"/>
                  </a:lnTo>
                  <a:lnTo>
                    <a:pt x="3447628" y="260356"/>
                  </a:lnTo>
                  <a:lnTo>
                    <a:pt x="3490975" y="280058"/>
                  </a:lnTo>
                  <a:lnTo>
                    <a:pt x="3533123" y="300351"/>
                  </a:lnTo>
                  <a:lnTo>
                    <a:pt x="3574043" y="321221"/>
                  </a:lnTo>
                  <a:lnTo>
                    <a:pt x="3613707" y="342655"/>
                  </a:lnTo>
                  <a:lnTo>
                    <a:pt x="3652086" y="364640"/>
                  </a:lnTo>
                  <a:lnTo>
                    <a:pt x="3689152" y="387161"/>
                  </a:lnTo>
                  <a:lnTo>
                    <a:pt x="3724876" y="410204"/>
                  </a:lnTo>
                  <a:lnTo>
                    <a:pt x="3759231" y="433756"/>
                  </a:lnTo>
                  <a:lnTo>
                    <a:pt x="3792187" y="457804"/>
                  </a:lnTo>
                  <a:lnTo>
                    <a:pt x="3823716" y="482334"/>
                  </a:lnTo>
                  <a:lnTo>
                    <a:pt x="3853790" y="507331"/>
                  </a:lnTo>
                  <a:lnTo>
                    <a:pt x="3882380" y="532782"/>
                  </a:lnTo>
                  <a:lnTo>
                    <a:pt x="3934994" y="584993"/>
                  </a:lnTo>
                  <a:lnTo>
                    <a:pt x="3981332" y="638856"/>
                  </a:lnTo>
                  <a:lnTo>
                    <a:pt x="4021165" y="694262"/>
                  </a:lnTo>
                  <a:lnTo>
                    <a:pt x="4054267" y="751101"/>
                  </a:lnTo>
                  <a:lnTo>
                    <a:pt x="4080408" y="809264"/>
                  </a:lnTo>
                  <a:lnTo>
                    <a:pt x="4099363" y="868641"/>
                  </a:lnTo>
                  <a:lnTo>
                    <a:pt x="4110902" y="929123"/>
                  </a:lnTo>
                  <a:lnTo>
                    <a:pt x="4114800" y="990600"/>
                  </a:lnTo>
                  <a:lnTo>
                    <a:pt x="4113820" y="1021455"/>
                  </a:lnTo>
                  <a:lnTo>
                    <a:pt x="4106074" y="1082448"/>
                  </a:lnTo>
                  <a:lnTo>
                    <a:pt x="4090798" y="1142391"/>
                  </a:lnTo>
                  <a:lnTo>
                    <a:pt x="4068222" y="1201175"/>
                  </a:lnTo>
                  <a:lnTo>
                    <a:pt x="4038572" y="1258690"/>
                  </a:lnTo>
                  <a:lnTo>
                    <a:pt x="4002076" y="1314826"/>
                  </a:lnTo>
                  <a:lnTo>
                    <a:pt x="3958962" y="1369474"/>
                  </a:lnTo>
                  <a:lnTo>
                    <a:pt x="3909457" y="1422525"/>
                  </a:lnTo>
                  <a:lnTo>
                    <a:pt x="3853790" y="1473868"/>
                  </a:lnTo>
                  <a:lnTo>
                    <a:pt x="3823716" y="1498865"/>
                  </a:lnTo>
                  <a:lnTo>
                    <a:pt x="3792187" y="1523395"/>
                  </a:lnTo>
                  <a:lnTo>
                    <a:pt x="3759231" y="1547443"/>
                  </a:lnTo>
                  <a:lnTo>
                    <a:pt x="3724876" y="1570995"/>
                  </a:lnTo>
                  <a:lnTo>
                    <a:pt x="3689152" y="1594038"/>
                  </a:lnTo>
                  <a:lnTo>
                    <a:pt x="3652086" y="1616559"/>
                  </a:lnTo>
                  <a:lnTo>
                    <a:pt x="3613707" y="1638544"/>
                  </a:lnTo>
                  <a:lnTo>
                    <a:pt x="3574043" y="1659978"/>
                  </a:lnTo>
                  <a:lnTo>
                    <a:pt x="3533123" y="1680848"/>
                  </a:lnTo>
                  <a:lnTo>
                    <a:pt x="3490975" y="1701141"/>
                  </a:lnTo>
                  <a:lnTo>
                    <a:pt x="3447628" y="1720843"/>
                  </a:lnTo>
                  <a:lnTo>
                    <a:pt x="3403110" y="1739940"/>
                  </a:lnTo>
                  <a:lnTo>
                    <a:pt x="3357449" y="1758419"/>
                  </a:lnTo>
                  <a:lnTo>
                    <a:pt x="3310675" y="1776265"/>
                  </a:lnTo>
                  <a:lnTo>
                    <a:pt x="3262815" y="1793465"/>
                  </a:lnTo>
                  <a:lnTo>
                    <a:pt x="3213898" y="1810006"/>
                  </a:lnTo>
                  <a:lnTo>
                    <a:pt x="3163953" y="1825873"/>
                  </a:lnTo>
                  <a:lnTo>
                    <a:pt x="3113007" y="1841054"/>
                  </a:lnTo>
                  <a:lnTo>
                    <a:pt x="3061090" y="1855533"/>
                  </a:lnTo>
                  <a:lnTo>
                    <a:pt x="3008229" y="1869298"/>
                  </a:lnTo>
                  <a:lnTo>
                    <a:pt x="2954454" y="1882335"/>
                  </a:lnTo>
                  <a:lnTo>
                    <a:pt x="2899792" y="1894630"/>
                  </a:lnTo>
                  <a:lnTo>
                    <a:pt x="2844273" y="1906170"/>
                  </a:lnTo>
                  <a:lnTo>
                    <a:pt x="2787924" y="1916940"/>
                  </a:lnTo>
                  <a:lnTo>
                    <a:pt x="2730774" y="1926928"/>
                  </a:lnTo>
                  <a:lnTo>
                    <a:pt x="2672852" y="1936118"/>
                  </a:lnTo>
                  <a:lnTo>
                    <a:pt x="2614185" y="1944499"/>
                  </a:lnTo>
                  <a:lnTo>
                    <a:pt x="2554803" y="1952055"/>
                  </a:lnTo>
                  <a:lnTo>
                    <a:pt x="2494734" y="1958774"/>
                  </a:lnTo>
                  <a:lnTo>
                    <a:pt x="2434006" y="1964642"/>
                  </a:lnTo>
                  <a:lnTo>
                    <a:pt x="2372648" y="1969644"/>
                  </a:lnTo>
                  <a:lnTo>
                    <a:pt x="2310688" y="1973767"/>
                  </a:lnTo>
                  <a:lnTo>
                    <a:pt x="2248155" y="1976998"/>
                  </a:lnTo>
                  <a:lnTo>
                    <a:pt x="2185077" y="1979323"/>
                  </a:lnTo>
                  <a:lnTo>
                    <a:pt x="2121482" y="1980728"/>
                  </a:lnTo>
                  <a:lnTo>
                    <a:pt x="2057400" y="1981200"/>
                  </a:lnTo>
                  <a:lnTo>
                    <a:pt x="1993317" y="1980728"/>
                  </a:lnTo>
                  <a:lnTo>
                    <a:pt x="1929722" y="1979323"/>
                  </a:lnTo>
                  <a:lnTo>
                    <a:pt x="1866644" y="1976998"/>
                  </a:lnTo>
                  <a:lnTo>
                    <a:pt x="1804111" y="1973767"/>
                  </a:lnTo>
                  <a:lnTo>
                    <a:pt x="1742151" y="1969644"/>
                  </a:lnTo>
                  <a:lnTo>
                    <a:pt x="1680793" y="1964642"/>
                  </a:lnTo>
                  <a:lnTo>
                    <a:pt x="1620065" y="1958774"/>
                  </a:lnTo>
                  <a:lnTo>
                    <a:pt x="1559996" y="1952055"/>
                  </a:lnTo>
                  <a:lnTo>
                    <a:pt x="1500614" y="1944499"/>
                  </a:lnTo>
                  <a:lnTo>
                    <a:pt x="1441947" y="1936118"/>
                  </a:lnTo>
                  <a:lnTo>
                    <a:pt x="1384025" y="1926928"/>
                  </a:lnTo>
                  <a:lnTo>
                    <a:pt x="1326875" y="1916940"/>
                  </a:lnTo>
                  <a:lnTo>
                    <a:pt x="1270526" y="1906170"/>
                  </a:lnTo>
                  <a:lnTo>
                    <a:pt x="1215007" y="1894630"/>
                  </a:lnTo>
                  <a:lnTo>
                    <a:pt x="1160345" y="1882335"/>
                  </a:lnTo>
                  <a:lnTo>
                    <a:pt x="1106570" y="1869298"/>
                  </a:lnTo>
                  <a:lnTo>
                    <a:pt x="1053709" y="1855533"/>
                  </a:lnTo>
                  <a:lnTo>
                    <a:pt x="1001792" y="1841054"/>
                  </a:lnTo>
                  <a:lnTo>
                    <a:pt x="950846" y="1825873"/>
                  </a:lnTo>
                  <a:lnTo>
                    <a:pt x="900901" y="1810006"/>
                  </a:lnTo>
                  <a:lnTo>
                    <a:pt x="851984" y="1793465"/>
                  </a:lnTo>
                  <a:lnTo>
                    <a:pt x="804124" y="1776265"/>
                  </a:lnTo>
                  <a:lnTo>
                    <a:pt x="757350" y="1758419"/>
                  </a:lnTo>
                  <a:lnTo>
                    <a:pt x="711689" y="1739940"/>
                  </a:lnTo>
                  <a:lnTo>
                    <a:pt x="667171" y="1720843"/>
                  </a:lnTo>
                  <a:lnTo>
                    <a:pt x="623824" y="1701141"/>
                  </a:lnTo>
                  <a:lnTo>
                    <a:pt x="581676" y="1680848"/>
                  </a:lnTo>
                  <a:lnTo>
                    <a:pt x="540756" y="1659978"/>
                  </a:lnTo>
                  <a:lnTo>
                    <a:pt x="501092" y="1638544"/>
                  </a:lnTo>
                  <a:lnTo>
                    <a:pt x="462713" y="1616559"/>
                  </a:lnTo>
                  <a:lnTo>
                    <a:pt x="425647" y="1594038"/>
                  </a:lnTo>
                  <a:lnTo>
                    <a:pt x="389923" y="1570995"/>
                  </a:lnTo>
                  <a:lnTo>
                    <a:pt x="355568" y="1547443"/>
                  </a:lnTo>
                  <a:lnTo>
                    <a:pt x="322612" y="1523395"/>
                  </a:lnTo>
                  <a:lnTo>
                    <a:pt x="291083" y="1498865"/>
                  </a:lnTo>
                  <a:lnTo>
                    <a:pt x="261009" y="1473868"/>
                  </a:lnTo>
                  <a:lnTo>
                    <a:pt x="232419" y="1448417"/>
                  </a:lnTo>
                  <a:lnTo>
                    <a:pt x="179805" y="1396206"/>
                  </a:lnTo>
                  <a:lnTo>
                    <a:pt x="133467" y="1342343"/>
                  </a:lnTo>
                  <a:lnTo>
                    <a:pt x="93634" y="1286937"/>
                  </a:lnTo>
                  <a:lnTo>
                    <a:pt x="60532" y="1230098"/>
                  </a:lnTo>
                  <a:lnTo>
                    <a:pt x="34391" y="1171935"/>
                  </a:lnTo>
                  <a:lnTo>
                    <a:pt x="15436" y="1112558"/>
                  </a:lnTo>
                  <a:lnTo>
                    <a:pt x="3897" y="1052076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435735" y="1012063"/>
            <a:ext cx="7406005" cy="310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1435">
              <a:lnSpc>
                <a:spcPct val="100200"/>
              </a:lnSpc>
              <a:spcBef>
                <a:spcPts val="95"/>
              </a:spcBef>
            </a:pPr>
            <a:r>
              <a:rPr dirty="0" sz="2400" spc="-45">
                <a:latin typeface="Gill Sans MT"/>
                <a:cs typeface="Gill Sans MT"/>
              </a:rPr>
              <a:t>Ör-4) </a:t>
            </a:r>
            <a:r>
              <a:rPr dirty="0" sz="2200" spc="-5">
                <a:latin typeface="Gill Sans MT"/>
                <a:cs typeface="Gill Sans MT"/>
              </a:rPr>
              <a:t>Aşa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ıdaki </a:t>
            </a:r>
            <a:r>
              <a:rPr dirty="0" sz="2200" spc="-20">
                <a:latin typeface="Gill Sans MT"/>
                <a:cs typeface="Gill Sans MT"/>
              </a:rPr>
              <a:t>kedi </a:t>
            </a:r>
            <a:r>
              <a:rPr dirty="0" sz="2200" spc="-10">
                <a:latin typeface="Gill Sans MT"/>
                <a:cs typeface="Gill Sans MT"/>
              </a:rPr>
              <a:t>Dünya,</a:t>
            </a:r>
            <a:r>
              <a:rPr dirty="0" sz="2200" spc="-500">
                <a:latin typeface="Gill Sans MT"/>
                <a:cs typeface="Gill Sans MT"/>
              </a:rPr>
              <a:t> </a:t>
            </a:r>
            <a:r>
              <a:rPr dirty="0" sz="2200" spc="-30">
                <a:latin typeface="Gill Sans MT"/>
                <a:cs typeface="Gill Sans MT"/>
              </a:rPr>
              <a:t>Ay ve </a:t>
            </a:r>
            <a:r>
              <a:rPr dirty="0" sz="2200" spc="5">
                <a:latin typeface="Gill Sans MT"/>
                <a:cs typeface="Gill Sans MT"/>
              </a:rPr>
              <a:t>Neptün’e </a:t>
            </a:r>
            <a:r>
              <a:rPr dirty="0" sz="2200" spc="-10">
                <a:latin typeface="Gill Sans MT"/>
                <a:cs typeface="Gill Sans MT"/>
              </a:rPr>
              <a:t>yolculuk </a:t>
            </a:r>
            <a:r>
              <a:rPr dirty="0" sz="2200" spc="-40">
                <a:latin typeface="Gill Sans MT"/>
                <a:cs typeface="Gill Sans MT"/>
              </a:rPr>
              <a:t>yapıyor. </a:t>
            </a:r>
            <a:r>
              <a:rPr dirty="0" sz="2200">
                <a:latin typeface="Gill Sans MT"/>
                <a:cs typeface="Gill Sans MT"/>
              </a:rPr>
              <a:t>Bu  gök </a:t>
            </a:r>
            <a:r>
              <a:rPr dirty="0" sz="2200" spc="-5">
                <a:latin typeface="Gill Sans MT"/>
                <a:cs typeface="Gill Sans MT"/>
              </a:rPr>
              <a:t>cisimlerinde </a:t>
            </a:r>
            <a:r>
              <a:rPr dirty="0" sz="2200" spc="-10">
                <a:latin typeface="Gill Sans MT"/>
                <a:cs typeface="Gill Sans MT"/>
              </a:rPr>
              <a:t>kedinin </a:t>
            </a:r>
            <a:r>
              <a:rPr dirty="0" sz="2200" spc="-5">
                <a:latin typeface="Gill Sans MT"/>
                <a:cs typeface="Gill Sans MT"/>
              </a:rPr>
              <a:t>kütlesi </a:t>
            </a:r>
            <a:r>
              <a:rPr dirty="0" sz="2200" spc="-30">
                <a:latin typeface="Gill Sans MT"/>
                <a:cs typeface="Gill Sans MT"/>
              </a:rPr>
              <a:t>ve </a:t>
            </a:r>
            <a:r>
              <a:rPr dirty="0" sz="2200" spc="-5">
                <a:latin typeface="Gill Sans MT"/>
                <a:cs typeface="Gill Sans MT"/>
              </a:rPr>
              <a:t>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ırlıkları için </a:t>
            </a:r>
            <a:r>
              <a:rPr dirty="0" sz="2200">
                <a:latin typeface="Gill Sans MT"/>
                <a:cs typeface="Gill Sans MT"/>
              </a:rPr>
              <a:t>ne  </a:t>
            </a:r>
            <a:r>
              <a:rPr dirty="0" sz="2200" spc="-10">
                <a:latin typeface="Gill Sans MT"/>
                <a:cs typeface="Gill Sans MT"/>
              </a:rPr>
              <a:t>söyleyebilirsiniz </a:t>
            </a:r>
            <a:r>
              <a:rPr dirty="0" sz="2200" spc="-5">
                <a:latin typeface="Gill Sans MT"/>
                <a:cs typeface="Gill Sans MT"/>
              </a:rPr>
              <a:t>(Dünya’nın kütlesi </a:t>
            </a:r>
            <a:r>
              <a:rPr dirty="0" sz="2200" spc="-15">
                <a:latin typeface="Gill Sans MT"/>
                <a:cs typeface="Gill Sans MT"/>
              </a:rPr>
              <a:t>Ay’ın </a:t>
            </a:r>
            <a:r>
              <a:rPr dirty="0" sz="2200" spc="-5">
                <a:latin typeface="Gill Sans MT"/>
                <a:cs typeface="Gill Sans MT"/>
              </a:rPr>
              <a:t>kütlesinin yaklaşık </a:t>
            </a:r>
            <a:r>
              <a:rPr dirty="0" sz="2200">
                <a:latin typeface="Gill Sans MT"/>
                <a:cs typeface="Gill Sans MT"/>
              </a:rPr>
              <a:t>81  </a:t>
            </a:r>
            <a:r>
              <a:rPr dirty="0" sz="2200" spc="-30">
                <a:latin typeface="Gill Sans MT"/>
                <a:cs typeface="Gill Sans MT"/>
              </a:rPr>
              <a:t>katıdır. </a:t>
            </a:r>
            <a:r>
              <a:rPr dirty="0" sz="2200">
                <a:latin typeface="Gill Sans MT"/>
                <a:cs typeface="Gill Sans MT"/>
              </a:rPr>
              <a:t>Neptün’ünkütlesi </a:t>
            </a:r>
            <a:r>
              <a:rPr dirty="0" sz="2200" spc="-5">
                <a:latin typeface="Gill Sans MT"/>
                <a:cs typeface="Gill Sans MT"/>
              </a:rPr>
              <a:t>ise Dünya’nın kütlesinin yaklaşık </a:t>
            </a:r>
            <a:r>
              <a:rPr dirty="0" sz="2200">
                <a:latin typeface="Gill Sans MT"/>
                <a:cs typeface="Gill Sans MT"/>
              </a:rPr>
              <a:t>20  </a:t>
            </a:r>
            <a:r>
              <a:rPr dirty="0" sz="2200" spc="-25">
                <a:latin typeface="Gill Sans MT"/>
                <a:cs typeface="Gill Sans MT"/>
              </a:rPr>
              <a:t>katıdır.)?</a:t>
            </a:r>
            <a:endParaRPr sz="2200">
              <a:latin typeface="Gill Sans MT"/>
              <a:cs typeface="Gill Sans MT"/>
            </a:endParaRPr>
          </a:p>
          <a:p>
            <a:pPr marL="4289425" marR="408940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“Merhaba ben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farklı gök  cisimlerine 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gidiyorum.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Bu</a:t>
            </a:r>
            <a:r>
              <a:rPr dirty="0" sz="1800" spc="-1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gök  cisimlerindeki kütle </a:t>
            </a:r>
            <a:r>
              <a:rPr dirty="0" sz="1800" spc="-25">
                <a:solidFill>
                  <a:srgbClr val="FFFFFF"/>
                </a:solidFill>
                <a:latin typeface="Gill Sans MT"/>
                <a:cs typeface="Gill Sans MT"/>
              </a:rPr>
              <a:t>ve  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ırlı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ımı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karşılaştırabilir  misiniz?”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64" y="4673930"/>
            <a:ext cx="3688079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ill Sans MT"/>
                <a:cs typeface="Gill Sans MT"/>
              </a:rPr>
              <a:t>…………………………………………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43000" y="5334000"/>
            <a:ext cx="2813685" cy="1524000"/>
            <a:chOff x="1143000" y="5334000"/>
            <a:chExt cx="2813685" cy="1524000"/>
          </a:xfrm>
        </p:grpSpPr>
        <p:sp>
          <p:nvSpPr>
            <p:cNvPr id="20" name="object 20"/>
            <p:cNvSpPr/>
            <p:nvPr/>
          </p:nvSpPr>
          <p:spPr>
            <a:xfrm>
              <a:off x="1905000" y="5334000"/>
              <a:ext cx="1295400" cy="1295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00400" y="5791200"/>
              <a:ext cx="755903" cy="685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43000" y="5562600"/>
              <a:ext cx="813815" cy="9753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43000" y="64770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762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0" y="381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143000" y="6477000"/>
            <a:ext cx="762000" cy="381000"/>
          </a:xfrm>
          <a:prstGeom prst="rect">
            <a:avLst/>
          </a:prstGeom>
          <a:ln w="24384">
            <a:solidFill>
              <a:srgbClr val="256979"/>
            </a:solidFill>
          </a:ln>
        </p:spPr>
        <p:txBody>
          <a:bodyPr wrap="square" lIns="0" tIns="10414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820"/>
              </a:spcBef>
            </a:pPr>
            <a:r>
              <a:rPr dirty="0" sz="1100" spc="5">
                <a:solidFill>
                  <a:srgbClr val="FFFFFF"/>
                </a:solidFill>
                <a:latin typeface="Gill Sans MT"/>
                <a:cs typeface="Gill Sans MT"/>
              </a:rPr>
              <a:t>DÜNYA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5000" y="647700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1295400" y="0"/>
                </a:moveTo>
                <a:lnTo>
                  <a:pt x="0" y="0"/>
                </a:lnTo>
                <a:lnTo>
                  <a:pt x="0" y="381000"/>
                </a:lnTo>
                <a:lnTo>
                  <a:pt x="1295400" y="381000"/>
                </a:lnTo>
                <a:lnTo>
                  <a:pt x="1295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905000" y="6477000"/>
            <a:ext cx="1295400" cy="381000"/>
          </a:xfrm>
          <a:prstGeom prst="rect">
            <a:avLst/>
          </a:prstGeom>
          <a:ln w="24384">
            <a:solidFill>
              <a:srgbClr val="256979"/>
            </a:solidFill>
          </a:ln>
        </p:spPr>
        <p:txBody>
          <a:bodyPr wrap="square" lIns="0" tIns="104140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820"/>
              </a:spcBef>
            </a:pPr>
            <a:r>
              <a:rPr dirty="0" sz="1100">
                <a:solidFill>
                  <a:srgbClr val="FFFFFF"/>
                </a:solidFill>
                <a:latin typeface="Gill Sans MT"/>
                <a:cs typeface="Gill Sans MT"/>
              </a:rPr>
              <a:t>NEPTÜN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0400" y="6477000"/>
            <a:ext cx="762000" cy="381000"/>
          </a:xfrm>
          <a:prstGeom prst="rect">
            <a:avLst/>
          </a:prstGeom>
          <a:solidFill>
            <a:srgbClr val="3891A7"/>
          </a:solidFill>
          <a:ln w="24383">
            <a:solidFill>
              <a:srgbClr val="256979"/>
            </a:solidFill>
          </a:ln>
        </p:spPr>
        <p:txBody>
          <a:bodyPr wrap="square" lIns="0" tIns="10414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820"/>
              </a:spcBef>
            </a:pPr>
            <a:r>
              <a:rPr dirty="0" sz="1100" spc="5">
                <a:solidFill>
                  <a:srgbClr val="FFFFFF"/>
                </a:solidFill>
                <a:latin typeface="Gill Sans MT"/>
                <a:cs typeface="Gill Sans MT"/>
              </a:rPr>
              <a:t>AY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05966"/>
            <a:ext cx="7642859" cy="4119879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95910" marR="340995" indent="-283845">
              <a:lnSpc>
                <a:spcPct val="101699"/>
              </a:lnSpc>
              <a:spcBef>
                <a:spcPts val="50"/>
              </a:spcBef>
            </a:pPr>
            <a:r>
              <a:rPr dirty="0" sz="2400" spc="-10">
                <a:latin typeface="Gill Sans MT"/>
                <a:cs typeface="Gill Sans MT"/>
              </a:rPr>
              <a:t>ÖR-5) </a:t>
            </a:r>
            <a:r>
              <a:rPr dirty="0" sz="2400" spc="-5">
                <a:latin typeface="Gill Sans MT"/>
                <a:cs typeface="Gill Sans MT"/>
              </a:rPr>
              <a:t>Aşa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ıda </a:t>
            </a:r>
            <a:r>
              <a:rPr dirty="0" sz="2400" spc="-10">
                <a:latin typeface="Gill Sans MT"/>
                <a:cs typeface="Gill Sans MT"/>
              </a:rPr>
              <a:t>verilen </a:t>
            </a:r>
            <a:r>
              <a:rPr dirty="0" sz="2400" spc="-5">
                <a:latin typeface="Gill Sans MT"/>
                <a:cs typeface="Gill Sans MT"/>
              </a:rPr>
              <a:t>bilgiler </a:t>
            </a:r>
            <a:r>
              <a:rPr dirty="0" sz="2400">
                <a:latin typeface="Gill Sans MT"/>
                <a:cs typeface="Gill Sans MT"/>
              </a:rPr>
              <a:t>do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ru </a:t>
            </a:r>
            <a:r>
              <a:rPr dirty="0" sz="2400" spc="-10">
                <a:latin typeface="Gill Sans MT"/>
                <a:cs typeface="Gill Sans MT"/>
              </a:rPr>
              <a:t>ise </a:t>
            </a:r>
            <a:r>
              <a:rPr dirty="0" sz="2400" spc="-30">
                <a:latin typeface="Gill Sans MT"/>
                <a:cs typeface="Gill Sans MT"/>
              </a:rPr>
              <a:t>yay </a:t>
            </a:r>
            <a:r>
              <a:rPr dirty="0" sz="2400" spc="-20">
                <a:latin typeface="Gill Sans MT"/>
                <a:cs typeface="Gill Sans MT"/>
              </a:rPr>
              <a:t>ayraç </a:t>
            </a:r>
            <a:r>
              <a:rPr dirty="0" sz="2400" spc="-5">
                <a:latin typeface="Gill Sans MT"/>
                <a:cs typeface="Gill Sans MT"/>
              </a:rPr>
              <a:t>içine</a:t>
            </a:r>
            <a:r>
              <a:rPr dirty="0" sz="2400" spc="-459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“D”,  yanlış </a:t>
            </a:r>
            <a:r>
              <a:rPr dirty="0" sz="2400" spc="-10">
                <a:latin typeface="Gill Sans MT"/>
                <a:cs typeface="Gill Sans MT"/>
              </a:rPr>
              <a:t>ise </a:t>
            </a:r>
            <a:r>
              <a:rPr dirty="0" sz="2400">
                <a:latin typeface="Gill Sans MT"/>
                <a:cs typeface="Gill Sans MT"/>
              </a:rPr>
              <a:t>“Y”</a:t>
            </a:r>
            <a:r>
              <a:rPr dirty="0" sz="2400" spc="-254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yazınız.</a:t>
            </a:r>
            <a:endParaRPr sz="24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570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  <a:tab pos="6737984" algn="l"/>
              </a:tabLst>
            </a:pPr>
            <a:r>
              <a:rPr dirty="0" sz="2000" spc="-5">
                <a:latin typeface="Gill Sans MT"/>
                <a:cs typeface="Gill Sans MT"/>
              </a:rPr>
              <a:t>Bir </a:t>
            </a:r>
            <a:r>
              <a:rPr dirty="0" sz="2000" spc="-10">
                <a:latin typeface="Gill Sans MT"/>
                <a:cs typeface="Gill Sans MT"/>
              </a:rPr>
              <a:t>cismin 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ırlı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ının </a:t>
            </a:r>
            <a:r>
              <a:rPr dirty="0" sz="2000" spc="-5">
                <a:latin typeface="Gill Sans MT"/>
                <a:cs typeface="Gill Sans MT"/>
              </a:rPr>
              <a:t>yönü </a:t>
            </a:r>
            <a:r>
              <a:rPr dirty="0" sz="2000" spc="-15">
                <a:latin typeface="Gill Sans MT"/>
                <a:cs typeface="Gill Sans MT"/>
              </a:rPr>
              <a:t>Dünya’nın</a:t>
            </a:r>
            <a:r>
              <a:rPr dirty="0" sz="2000" spc="15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merkezine </a:t>
            </a:r>
            <a:r>
              <a:rPr dirty="0" sz="2000">
                <a:latin typeface="Gill Sans MT"/>
                <a:cs typeface="Gill Sans MT"/>
              </a:rPr>
              <a:t>do</a:t>
            </a:r>
            <a:r>
              <a:rPr dirty="0" sz="2000">
                <a:latin typeface="Calibri"/>
                <a:cs typeface="Calibri"/>
              </a:rPr>
              <a:t>ğ</a:t>
            </a:r>
            <a:r>
              <a:rPr dirty="0" sz="2000">
                <a:latin typeface="Gill Sans MT"/>
                <a:cs typeface="Gill Sans MT"/>
              </a:rPr>
              <a:t>rudur(	</a:t>
            </a:r>
            <a:r>
              <a:rPr dirty="0" sz="2000" spc="-5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50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  <a:tab pos="5878830" algn="l"/>
              </a:tabLst>
            </a:pPr>
            <a:r>
              <a:rPr dirty="0" sz="2000" spc="-5">
                <a:latin typeface="Gill Sans MT"/>
                <a:cs typeface="Gill Sans MT"/>
              </a:rPr>
              <a:t>Bir </a:t>
            </a:r>
            <a:r>
              <a:rPr dirty="0" sz="2000" spc="-10">
                <a:latin typeface="Gill Sans MT"/>
                <a:cs typeface="Gill Sans MT"/>
              </a:rPr>
              <a:t>cismin </a:t>
            </a:r>
            <a:r>
              <a:rPr dirty="0" sz="2000" spc="-5">
                <a:latin typeface="Gill Sans MT"/>
                <a:cs typeface="Gill Sans MT"/>
              </a:rPr>
              <a:t>kütlesi, </a:t>
            </a:r>
            <a:r>
              <a:rPr dirty="0" sz="2000" spc="-15">
                <a:latin typeface="Gill Sans MT"/>
                <a:cs typeface="Gill Sans MT"/>
              </a:rPr>
              <a:t>Dünya’nın </a:t>
            </a:r>
            <a:r>
              <a:rPr dirty="0" sz="2000" spc="-5">
                <a:latin typeface="Gill Sans MT"/>
                <a:cs typeface="Gill Sans MT"/>
              </a:rPr>
              <a:t>her</a:t>
            </a:r>
            <a:r>
              <a:rPr dirty="0" sz="2000" spc="-65">
                <a:latin typeface="Gill Sans MT"/>
                <a:cs typeface="Gill Sans MT"/>
              </a:rPr>
              <a:t> </a:t>
            </a:r>
            <a:r>
              <a:rPr dirty="0" sz="2000" spc="-15">
                <a:latin typeface="Gill Sans MT"/>
                <a:cs typeface="Gill Sans MT"/>
              </a:rPr>
              <a:t>yerinde</a:t>
            </a:r>
            <a:r>
              <a:rPr dirty="0" sz="2000" spc="3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farklıdır(	</a:t>
            </a:r>
            <a:r>
              <a:rPr dirty="0" sz="2000" spc="-5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  <a:tab pos="5699760" algn="l"/>
              </a:tabLst>
            </a:pPr>
            <a:r>
              <a:rPr dirty="0" sz="2000" spc="-5">
                <a:latin typeface="Gill Sans MT"/>
                <a:cs typeface="Gill Sans MT"/>
              </a:rPr>
              <a:t>Bir </a:t>
            </a:r>
            <a:r>
              <a:rPr dirty="0" sz="2000" spc="-10">
                <a:latin typeface="Gill Sans MT"/>
                <a:cs typeface="Gill Sans MT"/>
              </a:rPr>
              <a:t>cismin </a:t>
            </a:r>
            <a:r>
              <a:rPr dirty="0" sz="2000" spc="-5">
                <a:latin typeface="Gill Sans MT"/>
                <a:cs typeface="Gill Sans MT"/>
              </a:rPr>
              <a:t>farklı </a:t>
            </a:r>
            <a:r>
              <a:rPr dirty="0" sz="2000" spc="-10">
                <a:latin typeface="Gill Sans MT"/>
                <a:cs typeface="Gill Sans MT"/>
              </a:rPr>
              <a:t>gezegenlerdeki </a:t>
            </a:r>
            <a:r>
              <a:rPr dirty="0" sz="2000" spc="-5">
                <a:latin typeface="Gill Sans MT"/>
                <a:cs typeface="Gill Sans MT"/>
              </a:rPr>
              <a:t>kütlesi</a:t>
            </a:r>
            <a:r>
              <a:rPr dirty="0" sz="2000" spc="150">
                <a:latin typeface="Gill Sans MT"/>
                <a:cs typeface="Gill Sans MT"/>
              </a:rPr>
              <a:t> </a:t>
            </a:r>
            <a:r>
              <a:rPr dirty="0" sz="2000" spc="-45">
                <a:latin typeface="Gill Sans MT"/>
                <a:cs typeface="Gill Sans MT"/>
              </a:rPr>
              <a:t>aynıdır.</a:t>
            </a:r>
            <a:r>
              <a:rPr dirty="0" sz="2000" spc="-165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(	)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555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  <a:tab pos="7091045" algn="l"/>
              </a:tabLst>
            </a:pPr>
            <a:r>
              <a:rPr dirty="0" sz="2000" spc="-5">
                <a:latin typeface="Gill Sans MT"/>
                <a:cs typeface="Gill Sans MT"/>
              </a:rPr>
              <a:t>Bir </a:t>
            </a:r>
            <a:r>
              <a:rPr dirty="0" sz="2000" spc="-10">
                <a:latin typeface="Gill Sans MT"/>
                <a:cs typeface="Gill Sans MT"/>
              </a:rPr>
              <a:t>cismin </a:t>
            </a:r>
            <a:r>
              <a:rPr dirty="0" sz="2000" spc="-5">
                <a:latin typeface="Gill Sans MT"/>
                <a:cs typeface="Gill Sans MT"/>
              </a:rPr>
              <a:t>kütlesi </a:t>
            </a:r>
            <a:r>
              <a:rPr dirty="0" sz="2000" spc="-10">
                <a:latin typeface="Gill Sans MT"/>
                <a:cs typeface="Gill Sans MT"/>
              </a:rPr>
              <a:t>kutuplardan </a:t>
            </a:r>
            <a:r>
              <a:rPr dirty="0" sz="2000" spc="-5">
                <a:latin typeface="Gill Sans MT"/>
                <a:cs typeface="Gill Sans MT"/>
              </a:rPr>
              <a:t>ekvatora </a:t>
            </a:r>
            <a:r>
              <a:rPr dirty="0" sz="2000">
                <a:latin typeface="Gill Sans MT"/>
                <a:cs typeface="Gill Sans MT"/>
              </a:rPr>
              <a:t>do</a:t>
            </a:r>
            <a:r>
              <a:rPr dirty="0" sz="2000">
                <a:latin typeface="Calibri"/>
                <a:cs typeface="Calibri"/>
              </a:rPr>
              <a:t>ğ</a:t>
            </a:r>
            <a:r>
              <a:rPr dirty="0" sz="2000">
                <a:latin typeface="Gill Sans MT"/>
                <a:cs typeface="Gill Sans MT"/>
              </a:rPr>
              <a:t>ru</a:t>
            </a:r>
            <a:r>
              <a:rPr dirty="0" sz="2000" spc="160">
                <a:latin typeface="Gill Sans MT"/>
                <a:cs typeface="Gill Sans MT"/>
              </a:rPr>
              <a:t> </a:t>
            </a:r>
            <a:r>
              <a:rPr dirty="0" sz="2000" spc="-15">
                <a:latin typeface="Gill Sans MT"/>
                <a:cs typeface="Gill Sans MT"/>
              </a:rPr>
              <a:t>gidildikçe</a:t>
            </a:r>
            <a:r>
              <a:rPr dirty="0" sz="2000" spc="95">
                <a:latin typeface="Gill Sans MT"/>
                <a:cs typeface="Gill Sans MT"/>
              </a:rPr>
              <a:t> </a:t>
            </a:r>
            <a:r>
              <a:rPr dirty="0" sz="2000" spc="-35">
                <a:latin typeface="Gill Sans MT"/>
                <a:cs typeface="Gill Sans MT"/>
              </a:rPr>
              <a:t>azalır.(	</a:t>
            </a:r>
            <a:r>
              <a:rPr dirty="0" sz="2000" spc="-5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 marL="480059" indent="-458470">
              <a:lnSpc>
                <a:spcPct val="100000"/>
              </a:lnSpc>
              <a:spcBef>
                <a:spcPts val="725"/>
              </a:spcBef>
              <a:buClr>
                <a:srgbClr val="3891A7"/>
              </a:buClr>
              <a:buSzPct val="80000"/>
              <a:buAutoNum type="arabicPeriod"/>
              <a:tabLst>
                <a:tab pos="480059" algn="l"/>
                <a:tab pos="480695" algn="l"/>
                <a:tab pos="4214495" algn="l"/>
              </a:tabLst>
            </a:pPr>
            <a:r>
              <a:rPr dirty="0" sz="2000" spc="-5">
                <a:latin typeface="Gill Sans MT"/>
                <a:cs typeface="Gill Sans MT"/>
              </a:rPr>
              <a:t>Kütle eşit </a:t>
            </a:r>
            <a:r>
              <a:rPr dirty="0" sz="2000" spc="-15">
                <a:latin typeface="Gill Sans MT"/>
                <a:cs typeface="Gill Sans MT"/>
              </a:rPr>
              <a:t>kollu </a:t>
            </a:r>
            <a:r>
              <a:rPr dirty="0" sz="2000" spc="-5">
                <a:latin typeface="Gill Sans MT"/>
                <a:cs typeface="Gill Sans MT"/>
              </a:rPr>
              <a:t>terazi</a:t>
            </a:r>
            <a:r>
              <a:rPr dirty="0" sz="2000" spc="3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ile</a:t>
            </a:r>
            <a:r>
              <a:rPr dirty="0" sz="2000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ölçülür.(	</a:t>
            </a:r>
            <a:r>
              <a:rPr dirty="0" baseline="2777" sz="3000" spc="-7">
                <a:latin typeface="Gill Sans MT"/>
                <a:cs typeface="Gill Sans MT"/>
              </a:rPr>
              <a:t>)</a:t>
            </a:r>
            <a:endParaRPr baseline="2777" sz="3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475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  <a:tab pos="4748530" algn="l"/>
              </a:tabLst>
            </a:pPr>
            <a:r>
              <a:rPr dirty="0" sz="2000" spc="-5">
                <a:latin typeface="Gill Sans MT"/>
                <a:cs typeface="Gill Sans MT"/>
              </a:rPr>
              <a:t>Cisimlerin </a:t>
            </a:r>
            <a:r>
              <a:rPr dirty="0" sz="2000" spc="-20">
                <a:latin typeface="Gill Sans MT"/>
                <a:cs typeface="Gill Sans MT"/>
              </a:rPr>
              <a:t>uzaydaki </a:t>
            </a:r>
            <a:r>
              <a:rPr dirty="0" sz="2000" spc="-10">
                <a:latin typeface="Gill Sans MT"/>
                <a:cs typeface="Gill Sans MT"/>
              </a:rPr>
              <a:t>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ırlıkları</a:t>
            </a:r>
            <a:r>
              <a:rPr dirty="0" sz="2000" spc="200">
                <a:latin typeface="Gill Sans MT"/>
                <a:cs typeface="Gill Sans MT"/>
              </a:rPr>
              <a:t> </a:t>
            </a:r>
            <a:r>
              <a:rPr dirty="0" sz="2000" spc="-35">
                <a:latin typeface="Gill Sans MT"/>
                <a:cs typeface="Gill Sans MT"/>
              </a:rPr>
              <a:t>sıfırdır.</a:t>
            </a:r>
            <a:r>
              <a:rPr dirty="0" sz="2000" spc="-180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(	)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lr>
                <a:srgbClr val="3891A7"/>
              </a:buClr>
              <a:buSzPct val="78947"/>
              <a:buAutoNum type="arabicPeriod"/>
              <a:tabLst>
                <a:tab pos="469900" algn="l"/>
                <a:tab pos="470534" algn="l"/>
                <a:tab pos="7547609" algn="l"/>
              </a:tabLst>
            </a:pPr>
            <a:r>
              <a:rPr dirty="0" sz="1900" spc="-20">
                <a:latin typeface="Gill Sans MT"/>
                <a:cs typeface="Gill Sans MT"/>
              </a:rPr>
              <a:t>B</a:t>
            </a:r>
            <a:r>
              <a:rPr dirty="0" sz="1900" spc="-15">
                <a:latin typeface="Gill Sans MT"/>
                <a:cs typeface="Gill Sans MT"/>
              </a:rPr>
              <a:t>i</a:t>
            </a:r>
            <a:r>
              <a:rPr dirty="0" sz="1900" spc="-5">
                <a:latin typeface="Gill Sans MT"/>
                <a:cs typeface="Gill Sans MT"/>
              </a:rPr>
              <a:t>r</a:t>
            </a:r>
            <a:r>
              <a:rPr dirty="0" sz="1900" spc="10">
                <a:latin typeface="Gill Sans MT"/>
                <a:cs typeface="Gill Sans MT"/>
              </a:rPr>
              <a:t> </a:t>
            </a:r>
            <a:r>
              <a:rPr dirty="0" sz="1900">
                <a:latin typeface="Gill Sans MT"/>
                <a:cs typeface="Gill Sans MT"/>
              </a:rPr>
              <a:t>c</a:t>
            </a:r>
            <a:r>
              <a:rPr dirty="0" sz="1900" spc="-15">
                <a:latin typeface="Gill Sans MT"/>
                <a:cs typeface="Gill Sans MT"/>
              </a:rPr>
              <a:t>is</a:t>
            </a:r>
            <a:r>
              <a:rPr dirty="0" sz="1900" spc="-5">
                <a:latin typeface="Gill Sans MT"/>
                <a:cs typeface="Gill Sans MT"/>
              </a:rPr>
              <a:t>min</a:t>
            </a:r>
            <a:r>
              <a:rPr dirty="0" sz="1900" spc="-190">
                <a:latin typeface="Gill Sans MT"/>
                <a:cs typeface="Gill Sans MT"/>
              </a:rPr>
              <a:t> </a:t>
            </a:r>
            <a:r>
              <a:rPr dirty="0" sz="1900" spc="-45">
                <a:latin typeface="Gill Sans MT"/>
                <a:cs typeface="Gill Sans MT"/>
              </a:rPr>
              <a:t>A</a:t>
            </a:r>
            <a:r>
              <a:rPr dirty="0" sz="1900">
                <a:latin typeface="Gill Sans MT"/>
                <a:cs typeface="Gill Sans MT"/>
              </a:rPr>
              <a:t>y</a:t>
            </a:r>
            <a:r>
              <a:rPr dirty="0" sz="1900" spc="-160">
                <a:latin typeface="Gill Sans MT"/>
                <a:cs typeface="Gill Sans MT"/>
              </a:rPr>
              <a:t>’</a:t>
            </a:r>
            <a:r>
              <a:rPr dirty="0" sz="1900" spc="-15">
                <a:latin typeface="Gill Sans MT"/>
                <a:cs typeface="Gill Sans MT"/>
              </a:rPr>
              <a:t>d</a:t>
            </a:r>
            <a:r>
              <a:rPr dirty="0" sz="1900" spc="-5">
                <a:latin typeface="Gill Sans MT"/>
                <a:cs typeface="Gill Sans MT"/>
              </a:rPr>
              <a:t>aki</a:t>
            </a:r>
            <a:r>
              <a:rPr dirty="0" sz="1900" spc="-30">
                <a:latin typeface="Gill Sans MT"/>
                <a:cs typeface="Gill Sans MT"/>
              </a:rPr>
              <a:t> </a:t>
            </a:r>
            <a:r>
              <a:rPr dirty="0" sz="1900" spc="15">
                <a:latin typeface="Gill Sans MT"/>
                <a:cs typeface="Gill Sans MT"/>
              </a:rPr>
              <a:t>a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ırlı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ı</a:t>
            </a:r>
            <a:r>
              <a:rPr dirty="0" sz="1900" spc="-5">
                <a:latin typeface="Gill Sans MT"/>
                <a:cs typeface="Gill Sans MT"/>
              </a:rPr>
              <a:t>,</a:t>
            </a:r>
            <a:r>
              <a:rPr dirty="0" sz="1900" spc="-155">
                <a:latin typeface="Gill Sans MT"/>
                <a:cs typeface="Gill Sans MT"/>
              </a:rPr>
              <a:t> </a:t>
            </a:r>
            <a:r>
              <a:rPr dirty="0" sz="1900">
                <a:latin typeface="Gill Sans MT"/>
                <a:cs typeface="Gill Sans MT"/>
              </a:rPr>
              <a:t>c</a:t>
            </a:r>
            <a:r>
              <a:rPr dirty="0" sz="1900" spc="-15">
                <a:latin typeface="Gill Sans MT"/>
                <a:cs typeface="Gill Sans MT"/>
              </a:rPr>
              <a:t>is</a:t>
            </a:r>
            <a:r>
              <a:rPr dirty="0" sz="1900" spc="-5">
                <a:latin typeface="Gill Sans MT"/>
                <a:cs typeface="Gill Sans MT"/>
              </a:rPr>
              <a:t>min</a:t>
            </a:r>
            <a:r>
              <a:rPr dirty="0" sz="1900">
                <a:latin typeface="Gill Sans MT"/>
                <a:cs typeface="Gill Sans MT"/>
              </a:rPr>
              <a:t> </a:t>
            </a:r>
            <a:r>
              <a:rPr dirty="0" sz="1900" spc="-5">
                <a:latin typeface="Gill Sans MT"/>
                <a:cs typeface="Gill Sans MT"/>
              </a:rPr>
              <a:t>D</a:t>
            </a:r>
            <a:r>
              <a:rPr dirty="0" sz="1900">
                <a:latin typeface="Gill Sans MT"/>
                <a:cs typeface="Gill Sans MT"/>
              </a:rPr>
              <a:t>ü</a:t>
            </a:r>
            <a:r>
              <a:rPr dirty="0" sz="1900" spc="-45">
                <a:latin typeface="Gill Sans MT"/>
                <a:cs typeface="Gill Sans MT"/>
              </a:rPr>
              <a:t>n</a:t>
            </a:r>
            <a:r>
              <a:rPr dirty="0" sz="1900">
                <a:latin typeface="Gill Sans MT"/>
                <a:cs typeface="Gill Sans MT"/>
              </a:rPr>
              <a:t>y</a:t>
            </a:r>
            <a:r>
              <a:rPr dirty="0" sz="1900" spc="-5">
                <a:latin typeface="Gill Sans MT"/>
                <a:cs typeface="Gill Sans MT"/>
              </a:rPr>
              <a:t>a</a:t>
            </a:r>
            <a:r>
              <a:rPr dirty="0" sz="1900" spc="-160">
                <a:latin typeface="Gill Sans MT"/>
                <a:cs typeface="Gill Sans MT"/>
              </a:rPr>
              <a:t>’</a:t>
            </a:r>
            <a:r>
              <a:rPr dirty="0" sz="1900" spc="-15">
                <a:latin typeface="Gill Sans MT"/>
                <a:cs typeface="Gill Sans MT"/>
              </a:rPr>
              <a:t>d</a:t>
            </a:r>
            <a:r>
              <a:rPr dirty="0" sz="1900" spc="-5">
                <a:latin typeface="Gill Sans MT"/>
                <a:cs typeface="Gill Sans MT"/>
              </a:rPr>
              <a:t>aki</a:t>
            </a:r>
            <a:r>
              <a:rPr dirty="0" sz="1900" spc="-5">
                <a:latin typeface="Gill Sans MT"/>
                <a:cs typeface="Gill Sans MT"/>
              </a:rPr>
              <a:t> </a:t>
            </a:r>
            <a:r>
              <a:rPr dirty="0" sz="1900" spc="15">
                <a:latin typeface="Gill Sans MT"/>
                <a:cs typeface="Gill Sans MT"/>
              </a:rPr>
              <a:t>a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ırlı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ı</a:t>
            </a:r>
            <a:r>
              <a:rPr dirty="0" sz="1900" spc="5">
                <a:latin typeface="Gill Sans MT"/>
                <a:cs typeface="Gill Sans MT"/>
              </a:rPr>
              <a:t>n</a:t>
            </a:r>
            <a:r>
              <a:rPr dirty="0" sz="1900" spc="-15">
                <a:latin typeface="Gill Sans MT"/>
                <a:cs typeface="Gill Sans MT"/>
              </a:rPr>
              <a:t>ı</a:t>
            </a:r>
            <a:r>
              <a:rPr dirty="0" sz="1900" spc="-5">
                <a:latin typeface="Gill Sans MT"/>
                <a:cs typeface="Gill Sans MT"/>
              </a:rPr>
              <a:t>n</a:t>
            </a:r>
            <a:r>
              <a:rPr dirty="0" sz="1900" spc="35">
                <a:latin typeface="Gill Sans MT"/>
                <a:cs typeface="Gill Sans MT"/>
              </a:rPr>
              <a:t> </a:t>
            </a:r>
            <a:r>
              <a:rPr dirty="0" sz="1900" spc="5">
                <a:latin typeface="Gill Sans MT"/>
                <a:cs typeface="Gill Sans MT"/>
              </a:rPr>
              <a:t>1</a:t>
            </a:r>
            <a:r>
              <a:rPr dirty="0" sz="1900" spc="-5">
                <a:latin typeface="Gill Sans MT"/>
                <a:cs typeface="Gill Sans MT"/>
              </a:rPr>
              <a:t>/</a:t>
            </a:r>
            <a:r>
              <a:rPr dirty="0" sz="1900">
                <a:latin typeface="Gill Sans MT"/>
                <a:cs typeface="Gill Sans MT"/>
              </a:rPr>
              <a:t>6</a:t>
            </a:r>
            <a:r>
              <a:rPr dirty="0" sz="1900" spc="-160">
                <a:latin typeface="Gill Sans MT"/>
                <a:cs typeface="Gill Sans MT"/>
              </a:rPr>
              <a:t>’</a:t>
            </a:r>
            <a:r>
              <a:rPr dirty="0" sz="1900" spc="-15">
                <a:latin typeface="Gill Sans MT"/>
                <a:cs typeface="Gill Sans MT"/>
              </a:rPr>
              <a:t>s</a:t>
            </a:r>
            <a:r>
              <a:rPr dirty="0" sz="1900" spc="-5">
                <a:latin typeface="Gill Sans MT"/>
                <a:cs typeface="Gill Sans MT"/>
              </a:rPr>
              <a:t>ı</a:t>
            </a:r>
            <a:r>
              <a:rPr dirty="0" sz="1900" spc="-10">
                <a:latin typeface="Gill Sans MT"/>
                <a:cs typeface="Gill Sans MT"/>
              </a:rPr>
              <a:t> </a:t>
            </a:r>
            <a:r>
              <a:rPr dirty="0" sz="1900">
                <a:latin typeface="Gill Sans MT"/>
                <a:cs typeface="Gill Sans MT"/>
              </a:rPr>
              <a:t>ka</a:t>
            </a:r>
            <a:r>
              <a:rPr dirty="0" sz="1900" spc="-5">
                <a:latin typeface="Gill Sans MT"/>
                <a:cs typeface="Gill Sans MT"/>
              </a:rPr>
              <a:t>da</a:t>
            </a:r>
            <a:r>
              <a:rPr dirty="0" sz="1900" spc="-30">
                <a:latin typeface="Gill Sans MT"/>
                <a:cs typeface="Gill Sans MT"/>
              </a:rPr>
              <a:t>r</a:t>
            </a:r>
            <a:r>
              <a:rPr dirty="0" sz="1900" spc="-5">
                <a:latin typeface="Gill Sans MT"/>
                <a:cs typeface="Gill Sans MT"/>
              </a:rPr>
              <a:t>d</a:t>
            </a:r>
            <a:r>
              <a:rPr dirty="0" sz="1900" spc="-20">
                <a:latin typeface="Gill Sans MT"/>
                <a:cs typeface="Gill Sans MT"/>
              </a:rPr>
              <a:t>ı</a:t>
            </a:r>
            <a:r>
              <a:rPr dirty="0" sz="1900" spc="-204">
                <a:latin typeface="Gill Sans MT"/>
                <a:cs typeface="Gill Sans MT"/>
              </a:rPr>
              <a:t>r</a:t>
            </a:r>
            <a:r>
              <a:rPr dirty="0" sz="1900" spc="-5">
                <a:latin typeface="Gill Sans MT"/>
                <a:cs typeface="Gill Sans MT"/>
              </a:rPr>
              <a:t>.</a:t>
            </a:r>
            <a:r>
              <a:rPr dirty="0" sz="1900" spc="-215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(</a:t>
            </a:r>
            <a:r>
              <a:rPr dirty="0" sz="2000">
                <a:latin typeface="Gill Sans MT"/>
                <a:cs typeface="Gill Sans MT"/>
              </a:rPr>
              <a:t>	</a:t>
            </a:r>
            <a:r>
              <a:rPr dirty="0" sz="2000" spc="-5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lr>
                <a:srgbClr val="3891A7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10">
                <a:latin typeface="Gill Sans MT"/>
                <a:cs typeface="Gill Sans MT"/>
              </a:rPr>
              <a:t>Gök cisimlerinin </a:t>
            </a:r>
            <a:r>
              <a:rPr dirty="0" sz="2000" spc="-5">
                <a:latin typeface="Gill Sans MT"/>
                <a:cs typeface="Gill Sans MT"/>
              </a:rPr>
              <a:t>kütleleri </a:t>
            </a:r>
            <a:r>
              <a:rPr dirty="0" sz="2000">
                <a:latin typeface="Gill Sans MT"/>
                <a:cs typeface="Gill Sans MT"/>
              </a:rPr>
              <a:t>büyüdükçe, </a:t>
            </a:r>
            <a:r>
              <a:rPr dirty="0" sz="2000" spc="-5">
                <a:latin typeface="Gill Sans MT"/>
                <a:cs typeface="Gill Sans MT"/>
              </a:rPr>
              <a:t>üzerlerindeki</a:t>
            </a:r>
            <a:r>
              <a:rPr dirty="0" sz="2000" spc="-140">
                <a:latin typeface="Gill Sans MT"/>
                <a:cs typeface="Gill Sans MT"/>
              </a:rPr>
              <a:t> </a:t>
            </a:r>
            <a:r>
              <a:rPr dirty="0" sz="2000" spc="-15">
                <a:latin typeface="Gill Sans MT"/>
                <a:cs typeface="Gill Sans MT"/>
              </a:rPr>
              <a:t>cisimlere</a:t>
            </a:r>
            <a:endParaRPr sz="20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5144770" algn="l"/>
              </a:tabLst>
            </a:pPr>
            <a:r>
              <a:rPr dirty="0" sz="2000" spc="-10">
                <a:latin typeface="Gill Sans MT"/>
                <a:cs typeface="Gill Sans MT"/>
              </a:rPr>
              <a:t>uyguladıkları </a:t>
            </a:r>
            <a:r>
              <a:rPr dirty="0" sz="2000" spc="-5">
                <a:latin typeface="Gill Sans MT"/>
                <a:cs typeface="Gill Sans MT"/>
              </a:rPr>
              <a:t>kütle çekim </a:t>
            </a:r>
            <a:r>
              <a:rPr dirty="0" sz="2000" spc="-10">
                <a:latin typeface="Gill Sans MT"/>
                <a:cs typeface="Gill Sans MT"/>
              </a:rPr>
              <a:t>kuvveti</a:t>
            </a:r>
            <a:r>
              <a:rPr dirty="0" sz="2000" spc="120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de</a:t>
            </a:r>
            <a:r>
              <a:rPr dirty="0" sz="2000" spc="30">
                <a:latin typeface="Gill Sans MT"/>
                <a:cs typeface="Gill Sans MT"/>
              </a:rPr>
              <a:t> </a:t>
            </a:r>
            <a:r>
              <a:rPr dirty="0" sz="2000" spc="-30">
                <a:latin typeface="Gill Sans MT"/>
                <a:cs typeface="Gill Sans MT"/>
              </a:rPr>
              <a:t>artar.(	</a:t>
            </a:r>
            <a:r>
              <a:rPr dirty="0" sz="2000" spc="-5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156970"/>
            <a:chOff x="911352" y="0"/>
            <a:chExt cx="8244840" cy="1156970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1524000" y="5257800"/>
            <a:ext cx="3276600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29200" y="5410200"/>
            <a:ext cx="1447800" cy="1158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81800" y="5486400"/>
            <a:ext cx="2057400" cy="1161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408" y="0"/>
            <a:ext cx="8178165" cy="1065530"/>
            <a:chOff x="978408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1504005" y="1802585"/>
            <a:ext cx="6934200" cy="472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62400" y="1295400"/>
            <a:ext cx="1447800" cy="381000"/>
          </a:xfrm>
          <a:prstGeom prst="rect">
            <a:avLst/>
          </a:prstGeom>
          <a:solidFill>
            <a:srgbClr val="3891A7"/>
          </a:solidFill>
          <a:ln w="24383">
            <a:solidFill>
              <a:srgbClr val="256979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20979">
              <a:lnSpc>
                <a:spcPct val="100000"/>
              </a:lnSpc>
              <a:spcBef>
                <a:spcPts val="350"/>
              </a:spcBef>
            </a:pPr>
            <a:r>
              <a:rPr dirty="0" sz="1800" spc="5">
                <a:solidFill>
                  <a:srgbClr val="FFFFFF"/>
                </a:solidFill>
                <a:latin typeface="Gill Sans MT"/>
                <a:cs typeface="Gill Sans MT"/>
              </a:rPr>
              <a:t>2020</a:t>
            </a:r>
            <a:r>
              <a:rPr dirty="0" sz="18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PYBS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66" y="4572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20417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81" y="818520"/>
                  </a:lnTo>
                  <a:lnTo>
                    <a:pt x="96123" y="814396"/>
                  </a:lnTo>
                  <a:lnTo>
                    <a:pt x="142756" y="807617"/>
                  </a:lnTo>
                  <a:lnTo>
                    <a:pt x="188501" y="798260"/>
                  </a:lnTo>
                  <a:lnTo>
                    <a:pt x="233284" y="786401"/>
                  </a:lnTo>
                  <a:lnTo>
                    <a:pt x="277025" y="772118"/>
                  </a:lnTo>
                  <a:lnTo>
                    <a:pt x="319649" y="755487"/>
                  </a:lnTo>
                  <a:lnTo>
                    <a:pt x="361079" y="736585"/>
                  </a:lnTo>
                  <a:lnTo>
                    <a:pt x="401237" y="715489"/>
                  </a:lnTo>
                  <a:lnTo>
                    <a:pt x="440047" y="692275"/>
                  </a:lnTo>
                  <a:lnTo>
                    <a:pt x="477433" y="667021"/>
                  </a:lnTo>
                  <a:lnTo>
                    <a:pt x="513316" y="639804"/>
                  </a:lnTo>
                  <a:lnTo>
                    <a:pt x="547620" y="610700"/>
                  </a:lnTo>
                  <a:lnTo>
                    <a:pt x="580268" y="579786"/>
                  </a:lnTo>
                  <a:lnTo>
                    <a:pt x="611184" y="547139"/>
                  </a:lnTo>
                  <a:lnTo>
                    <a:pt x="640290" y="512837"/>
                  </a:lnTo>
                  <a:lnTo>
                    <a:pt x="667509" y="476954"/>
                  </a:lnTo>
                  <a:lnTo>
                    <a:pt x="692765" y="439570"/>
                  </a:lnTo>
                  <a:lnTo>
                    <a:pt x="715981" y="400760"/>
                  </a:lnTo>
                  <a:lnTo>
                    <a:pt x="737079" y="360601"/>
                  </a:lnTo>
                  <a:lnTo>
                    <a:pt x="755984" y="319170"/>
                  </a:lnTo>
                  <a:lnTo>
                    <a:pt x="772617" y="276545"/>
                  </a:lnTo>
                  <a:lnTo>
                    <a:pt x="786902" y="232801"/>
                  </a:lnTo>
                  <a:lnTo>
                    <a:pt x="798762" y="188016"/>
                  </a:lnTo>
                  <a:lnTo>
                    <a:pt x="808121" y="142266"/>
                  </a:lnTo>
                  <a:lnTo>
                    <a:pt x="814901" y="95629"/>
                  </a:lnTo>
                  <a:lnTo>
                    <a:pt x="819025" y="48181"/>
                  </a:lnTo>
                  <a:lnTo>
                    <a:pt x="820417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66" y="4572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20417" y="0"/>
                  </a:moveTo>
                  <a:lnTo>
                    <a:pt x="819025" y="48181"/>
                  </a:lnTo>
                  <a:lnTo>
                    <a:pt x="814901" y="95629"/>
                  </a:lnTo>
                  <a:lnTo>
                    <a:pt x="808121" y="142266"/>
                  </a:lnTo>
                  <a:lnTo>
                    <a:pt x="798762" y="188016"/>
                  </a:lnTo>
                  <a:lnTo>
                    <a:pt x="786902" y="232801"/>
                  </a:lnTo>
                  <a:lnTo>
                    <a:pt x="772617" y="276545"/>
                  </a:lnTo>
                  <a:lnTo>
                    <a:pt x="755984" y="319170"/>
                  </a:lnTo>
                  <a:lnTo>
                    <a:pt x="737079" y="360601"/>
                  </a:lnTo>
                  <a:lnTo>
                    <a:pt x="715981" y="400760"/>
                  </a:lnTo>
                  <a:lnTo>
                    <a:pt x="692765" y="439570"/>
                  </a:lnTo>
                  <a:lnTo>
                    <a:pt x="667509" y="476954"/>
                  </a:lnTo>
                  <a:lnTo>
                    <a:pt x="640290" y="512837"/>
                  </a:lnTo>
                  <a:lnTo>
                    <a:pt x="611184" y="547139"/>
                  </a:lnTo>
                  <a:lnTo>
                    <a:pt x="580268" y="579786"/>
                  </a:lnTo>
                  <a:lnTo>
                    <a:pt x="547620" y="610700"/>
                  </a:lnTo>
                  <a:lnTo>
                    <a:pt x="513316" y="639804"/>
                  </a:lnTo>
                  <a:lnTo>
                    <a:pt x="477433" y="667021"/>
                  </a:lnTo>
                  <a:lnTo>
                    <a:pt x="440047" y="692275"/>
                  </a:lnTo>
                  <a:lnTo>
                    <a:pt x="401237" y="715489"/>
                  </a:lnTo>
                  <a:lnTo>
                    <a:pt x="361079" y="736585"/>
                  </a:lnTo>
                  <a:lnTo>
                    <a:pt x="319649" y="755487"/>
                  </a:lnTo>
                  <a:lnTo>
                    <a:pt x="277025" y="772118"/>
                  </a:lnTo>
                  <a:lnTo>
                    <a:pt x="233284" y="786401"/>
                  </a:lnTo>
                  <a:lnTo>
                    <a:pt x="188501" y="798260"/>
                  </a:lnTo>
                  <a:lnTo>
                    <a:pt x="142756" y="807617"/>
                  </a:lnTo>
                  <a:lnTo>
                    <a:pt x="96123" y="814396"/>
                  </a:lnTo>
                  <a:lnTo>
                    <a:pt x="48681" y="818520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20417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4968" y="3047"/>
              <a:ext cx="1787398" cy="17844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9163" y="22859"/>
              <a:ext cx="1704339" cy="1701164"/>
            </a:xfrm>
            <a:custGeom>
              <a:avLst/>
              <a:gdLst/>
              <a:ahLst/>
              <a:cxnLst/>
              <a:rect l="l" t="t" r="r" b="b"/>
              <a:pathLst>
                <a:path w="1704339" h="1701164">
                  <a:moveTo>
                    <a:pt x="0" y="850392"/>
                  </a:moveTo>
                  <a:lnTo>
                    <a:pt x="1348" y="802137"/>
                  </a:lnTo>
                  <a:lnTo>
                    <a:pt x="5346" y="754588"/>
                  </a:lnTo>
                  <a:lnTo>
                    <a:pt x="11921" y="707816"/>
                  </a:lnTo>
                  <a:lnTo>
                    <a:pt x="21002" y="661895"/>
                  </a:lnTo>
                  <a:lnTo>
                    <a:pt x="32516" y="616895"/>
                  </a:lnTo>
                  <a:lnTo>
                    <a:pt x="46392" y="572888"/>
                  </a:lnTo>
                  <a:lnTo>
                    <a:pt x="62557" y="529946"/>
                  </a:lnTo>
                  <a:lnTo>
                    <a:pt x="80940" y="488142"/>
                  </a:lnTo>
                  <a:lnTo>
                    <a:pt x="101469" y="447545"/>
                  </a:lnTo>
                  <a:lnTo>
                    <a:pt x="124072" y="408229"/>
                  </a:lnTo>
                  <a:lnTo>
                    <a:pt x="148677" y="370266"/>
                  </a:lnTo>
                  <a:lnTo>
                    <a:pt x="175212" y="333726"/>
                  </a:lnTo>
                  <a:lnTo>
                    <a:pt x="203605" y="298682"/>
                  </a:lnTo>
                  <a:lnTo>
                    <a:pt x="233784" y="265206"/>
                  </a:lnTo>
                  <a:lnTo>
                    <a:pt x="265678" y="233369"/>
                  </a:lnTo>
                  <a:lnTo>
                    <a:pt x="299214" y="203244"/>
                  </a:lnTo>
                  <a:lnTo>
                    <a:pt x="334320" y="174901"/>
                  </a:lnTo>
                  <a:lnTo>
                    <a:pt x="370925" y="148413"/>
                  </a:lnTo>
                  <a:lnTo>
                    <a:pt x="408957" y="123852"/>
                  </a:lnTo>
                  <a:lnTo>
                    <a:pt x="448343" y="101289"/>
                  </a:lnTo>
                  <a:lnTo>
                    <a:pt x="489012" y="80797"/>
                  </a:lnTo>
                  <a:lnTo>
                    <a:pt x="530892" y="62446"/>
                  </a:lnTo>
                  <a:lnTo>
                    <a:pt x="573911" y="46310"/>
                  </a:lnTo>
                  <a:lnTo>
                    <a:pt x="617997" y="32458"/>
                  </a:lnTo>
                  <a:lnTo>
                    <a:pt x="663078" y="20965"/>
                  </a:lnTo>
                  <a:lnTo>
                    <a:pt x="709083" y="11900"/>
                  </a:lnTo>
                  <a:lnTo>
                    <a:pt x="755938" y="5337"/>
                  </a:lnTo>
                  <a:lnTo>
                    <a:pt x="803573" y="1346"/>
                  </a:lnTo>
                  <a:lnTo>
                    <a:pt x="851916" y="0"/>
                  </a:lnTo>
                  <a:lnTo>
                    <a:pt x="900262" y="1346"/>
                  </a:lnTo>
                  <a:lnTo>
                    <a:pt x="947900" y="5337"/>
                  </a:lnTo>
                  <a:lnTo>
                    <a:pt x="994758" y="11900"/>
                  </a:lnTo>
                  <a:lnTo>
                    <a:pt x="1040764" y="20965"/>
                  </a:lnTo>
                  <a:lnTo>
                    <a:pt x="1085847" y="32458"/>
                  </a:lnTo>
                  <a:lnTo>
                    <a:pt x="1129935" y="46310"/>
                  </a:lnTo>
                  <a:lnTo>
                    <a:pt x="1172955" y="62446"/>
                  </a:lnTo>
                  <a:lnTo>
                    <a:pt x="1214835" y="80797"/>
                  </a:lnTo>
                  <a:lnTo>
                    <a:pt x="1255505" y="101289"/>
                  </a:lnTo>
                  <a:lnTo>
                    <a:pt x="1294891" y="123852"/>
                  </a:lnTo>
                  <a:lnTo>
                    <a:pt x="1332922" y="148413"/>
                  </a:lnTo>
                  <a:lnTo>
                    <a:pt x="1369527" y="174901"/>
                  </a:lnTo>
                  <a:lnTo>
                    <a:pt x="1404633" y="203244"/>
                  </a:lnTo>
                  <a:lnTo>
                    <a:pt x="1438168" y="233369"/>
                  </a:lnTo>
                  <a:lnTo>
                    <a:pt x="1470061" y="265206"/>
                  </a:lnTo>
                  <a:lnTo>
                    <a:pt x="1500239" y="298682"/>
                  </a:lnTo>
                  <a:lnTo>
                    <a:pt x="1528631" y="333726"/>
                  </a:lnTo>
                  <a:lnTo>
                    <a:pt x="1555164" y="370266"/>
                  </a:lnTo>
                  <a:lnTo>
                    <a:pt x="1579768" y="408229"/>
                  </a:lnTo>
                  <a:lnTo>
                    <a:pt x="1602369" y="447545"/>
                  </a:lnTo>
                  <a:lnTo>
                    <a:pt x="1622897" y="488142"/>
                  </a:lnTo>
                  <a:lnTo>
                    <a:pt x="1641279" y="529946"/>
                  </a:lnTo>
                  <a:lnTo>
                    <a:pt x="1657443" y="572888"/>
                  </a:lnTo>
                  <a:lnTo>
                    <a:pt x="1671318" y="616895"/>
                  </a:lnTo>
                  <a:lnTo>
                    <a:pt x="1682831" y="661895"/>
                  </a:lnTo>
                  <a:lnTo>
                    <a:pt x="1691911" y="707816"/>
                  </a:lnTo>
                  <a:lnTo>
                    <a:pt x="1698486" y="754588"/>
                  </a:lnTo>
                  <a:lnTo>
                    <a:pt x="1702483" y="802137"/>
                  </a:lnTo>
                  <a:lnTo>
                    <a:pt x="1703832" y="850392"/>
                  </a:lnTo>
                  <a:lnTo>
                    <a:pt x="1702483" y="898646"/>
                  </a:lnTo>
                  <a:lnTo>
                    <a:pt x="1698486" y="946195"/>
                  </a:lnTo>
                  <a:lnTo>
                    <a:pt x="1691911" y="992967"/>
                  </a:lnTo>
                  <a:lnTo>
                    <a:pt x="1682831" y="1038888"/>
                  </a:lnTo>
                  <a:lnTo>
                    <a:pt x="1671318" y="1083888"/>
                  </a:lnTo>
                  <a:lnTo>
                    <a:pt x="1657443" y="1127895"/>
                  </a:lnTo>
                  <a:lnTo>
                    <a:pt x="1641279" y="1170837"/>
                  </a:lnTo>
                  <a:lnTo>
                    <a:pt x="1622897" y="1212641"/>
                  </a:lnTo>
                  <a:lnTo>
                    <a:pt x="1602369" y="1253238"/>
                  </a:lnTo>
                  <a:lnTo>
                    <a:pt x="1579768" y="1292554"/>
                  </a:lnTo>
                  <a:lnTo>
                    <a:pt x="1555164" y="1330517"/>
                  </a:lnTo>
                  <a:lnTo>
                    <a:pt x="1528631" y="1367057"/>
                  </a:lnTo>
                  <a:lnTo>
                    <a:pt x="1500239" y="1402101"/>
                  </a:lnTo>
                  <a:lnTo>
                    <a:pt x="1470061" y="1435577"/>
                  </a:lnTo>
                  <a:lnTo>
                    <a:pt x="1438168" y="1467414"/>
                  </a:lnTo>
                  <a:lnTo>
                    <a:pt x="1404633" y="1497539"/>
                  </a:lnTo>
                  <a:lnTo>
                    <a:pt x="1369527" y="1525882"/>
                  </a:lnTo>
                  <a:lnTo>
                    <a:pt x="1332922" y="1552370"/>
                  </a:lnTo>
                  <a:lnTo>
                    <a:pt x="1294891" y="1576931"/>
                  </a:lnTo>
                  <a:lnTo>
                    <a:pt x="1255505" y="1599494"/>
                  </a:lnTo>
                  <a:lnTo>
                    <a:pt x="1214835" y="1619986"/>
                  </a:lnTo>
                  <a:lnTo>
                    <a:pt x="1172955" y="1638337"/>
                  </a:lnTo>
                  <a:lnTo>
                    <a:pt x="1129935" y="1654473"/>
                  </a:lnTo>
                  <a:lnTo>
                    <a:pt x="1085847" y="1668325"/>
                  </a:lnTo>
                  <a:lnTo>
                    <a:pt x="1040764" y="1679818"/>
                  </a:lnTo>
                  <a:lnTo>
                    <a:pt x="994758" y="1688883"/>
                  </a:lnTo>
                  <a:lnTo>
                    <a:pt x="947900" y="1695446"/>
                  </a:lnTo>
                  <a:lnTo>
                    <a:pt x="900262" y="1699437"/>
                  </a:lnTo>
                  <a:lnTo>
                    <a:pt x="851916" y="1700784"/>
                  </a:lnTo>
                  <a:lnTo>
                    <a:pt x="803573" y="1699437"/>
                  </a:lnTo>
                  <a:lnTo>
                    <a:pt x="755938" y="1695446"/>
                  </a:lnTo>
                  <a:lnTo>
                    <a:pt x="709083" y="1688883"/>
                  </a:lnTo>
                  <a:lnTo>
                    <a:pt x="663078" y="1679818"/>
                  </a:lnTo>
                  <a:lnTo>
                    <a:pt x="617997" y="1668325"/>
                  </a:lnTo>
                  <a:lnTo>
                    <a:pt x="573911" y="1654473"/>
                  </a:lnTo>
                  <a:lnTo>
                    <a:pt x="530892" y="1638337"/>
                  </a:lnTo>
                  <a:lnTo>
                    <a:pt x="489012" y="1619986"/>
                  </a:lnTo>
                  <a:lnTo>
                    <a:pt x="448343" y="1599494"/>
                  </a:lnTo>
                  <a:lnTo>
                    <a:pt x="408957" y="1576931"/>
                  </a:lnTo>
                  <a:lnTo>
                    <a:pt x="370925" y="1552370"/>
                  </a:lnTo>
                  <a:lnTo>
                    <a:pt x="334320" y="1525882"/>
                  </a:lnTo>
                  <a:lnTo>
                    <a:pt x="299214" y="1497539"/>
                  </a:lnTo>
                  <a:lnTo>
                    <a:pt x="265678" y="1467414"/>
                  </a:lnTo>
                  <a:lnTo>
                    <a:pt x="233784" y="1435577"/>
                  </a:lnTo>
                  <a:lnTo>
                    <a:pt x="203605" y="1402101"/>
                  </a:lnTo>
                  <a:lnTo>
                    <a:pt x="175212" y="1367057"/>
                  </a:lnTo>
                  <a:lnTo>
                    <a:pt x="148677" y="1330517"/>
                  </a:lnTo>
                  <a:lnTo>
                    <a:pt x="124072" y="1292554"/>
                  </a:lnTo>
                  <a:lnTo>
                    <a:pt x="101469" y="1253238"/>
                  </a:lnTo>
                  <a:lnTo>
                    <a:pt x="80940" y="1212641"/>
                  </a:lnTo>
                  <a:lnTo>
                    <a:pt x="62557" y="1170837"/>
                  </a:lnTo>
                  <a:lnTo>
                    <a:pt x="46392" y="1127895"/>
                  </a:lnTo>
                  <a:lnTo>
                    <a:pt x="32516" y="1083888"/>
                  </a:lnTo>
                  <a:lnTo>
                    <a:pt x="21002" y="1038888"/>
                  </a:lnTo>
                  <a:lnTo>
                    <a:pt x="11921" y="992967"/>
                  </a:lnTo>
                  <a:lnTo>
                    <a:pt x="5346" y="946195"/>
                  </a:lnTo>
                  <a:lnTo>
                    <a:pt x="1348" y="898646"/>
                  </a:lnTo>
                  <a:lnTo>
                    <a:pt x="0" y="850392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0687" y="1042365"/>
              <a:ext cx="1153490" cy="11504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1936" y="0"/>
              <a:ext cx="8132445" cy="6858000"/>
            </a:xfrm>
            <a:custGeom>
              <a:avLst/>
              <a:gdLst/>
              <a:ahLst/>
              <a:cxnLst/>
              <a:rect l="l" t="t" r="r" b="b"/>
              <a:pathLst>
                <a:path w="8132445" h="6858000">
                  <a:moveTo>
                    <a:pt x="813206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2063" y="6858000"/>
                  </a:lnTo>
                  <a:lnTo>
                    <a:pt x="813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3835" cy="6857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911352" y="0"/>
            <a:ext cx="8232775" cy="1376045"/>
            <a:chOff x="911352" y="0"/>
            <a:chExt cx="8232775" cy="1376045"/>
          </a:xfrm>
        </p:grpSpPr>
        <p:sp>
          <p:nvSpPr>
            <p:cNvPr id="15" name="object 1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14272" y="12191"/>
              <a:ext cx="7161022" cy="13638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978217" y="0"/>
            <a:ext cx="8178165" cy="1297305"/>
            <a:chOff x="978217" y="0"/>
            <a:chExt cx="8178165" cy="1297305"/>
          </a:xfrm>
        </p:grpSpPr>
        <p:sp>
          <p:nvSpPr>
            <p:cNvPr id="19" name="object 19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78280" y="51866"/>
              <a:ext cx="3631565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83024" y="64058"/>
              <a:ext cx="1071181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27447" y="51866"/>
              <a:ext cx="2110486" cy="12205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11239" y="64058"/>
              <a:ext cx="863904" cy="1220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48400" y="51866"/>
              <a:ext cx="994981" cy="12205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16624" y="64058"/>
              <a:ext cx="863904" cy="1220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53783" y="51866"/>
              <a:ext cx="1333246" cy="12205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60336" y="64058"/>
              <a:ext cx="863904" cy="1220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397495" y="51866"/>
              <a:ext cx="976693" cy="12205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47432" y="64058"/>
              <a:ext cx="863904" cy="1220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831975" y="200609"/>
            <a:ext cx="63347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/>
              <a:t>KÜTLE VE 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1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32103" y="1143000"/>
            <a:ext cx="8313420" cy="5715000"/>
            <a:chOff x="832103" y="1143000"/>
            <a:chExt cx="8313420" cy="5715000"/>
          </a:xfrm>
        </p:grpSpPr>
        <p:sp>
          <p:nvSpPr>
            <p:cNvPr id="32" name="object 32"/>
            <p:cNvSpPr/>
            <p:nvPr/>
          </p:nvSpPr>
          <p:spPr>
            <a:xfrm>
              <a:off x="990599" y="1143000"/>
              <a:ext cx="8153400" cy="44958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20495" y="5593031"/>
              <a:ext cx="8223504" cy="126496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32103" y="5544258"/>
              <a:ext cx="8311896" cy="13137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92123" y="5640322"/>
              <a:ext cx="8153400" cy="12009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992124" y="5640322"/>
            <a:ext cx="8153400" cy="1201420"/>
          </a:xfrm>
          <a:custGeom>
            <a:avLst/>
            <a:gdLst/>
            <a:ahLst/>
            <a:cxnLst/>
            <a:rect l="l" t="t" r="r" b="b"/>
            <a:pathLst>
              <a:path w="8153400" h="1201420">
                <a:moveTo>
                  <a:pt x="0" y="1200911"/>
                </a:moveTo>
                <a:lnTo>
                  <a:pt x="8153400" y="1200911"/>
                </a:lnTo>
                <a:lnTo>
                  <a:pt x="8153400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069644" y="5656275"/>
            <a:ext cx="7936230" cy="11296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dirty="0" sz="2400" spc="-10">
                <a:solidFill>
                  <a:srgbClr val="FF0000"/>
                </a:solidFill>
                <a:latin typeface="Gill Sans MT"/>
                <a:cs typeface="Gill Sans MT"/>
              </a:rPr>
              <a:t>Soru</a:t>
            </a:r>
            <a:r>
              <a:rPr dirty="0" sz="2400" spc="-10">
                <a:latin typeface="Gill Sans MT"/>
                <a:cs typeface="Gill Sans MT"/>
              </a:rPr>
              <a:t>:Uzay </a:t>
            </a:r>
            <a:r>
              <a:rPr dirty="0" sz="2400" spc="-5">
                <a:latin typeface="Gill Sans MT"/>
                <a:cs typeface="Gill Sans MT"/>
              </a:rPr>
              <a:t>ile ilgili izledi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iniz </a:t>
            </a:r>
            <a:r>
              <a:rPr dirty="0" sz="2400">
                <a:latin typeface="Gill Sans MT"/>
                <a:cs typeface="Gill Sans MT"/>
              </a:rPr>
              <a:t>bir </a:t>
            </a:r>
            <a:r>
              <a:rPr dirty="0" sz="2400" spc="-5">
                <a:latin typeface="Gill Sans MT"/>
                <a:cs typeface="Gill Sans MT"/>
              </a:rPr>
              <a:t>belgeselde </a:t>
            </a:r>
            <a:r>
              <a:rPr dirty="0" sz="2400" spc="-10">
                <a:latin typeface="Gill Sans MT"/>
                <a:cs typeface="Gill Sans MT"/>
              </a:rPr>
              <a:t>astronotların </a:t>
            </a:r>
            <a:r>
              <a:rPr dirty="0" sz="2400" spc="-25">
                <a:latin typeface="Gill Sans MT"/>
                <a:cs typeface="Gill Sans MT"/>
              </a:rPr>
              <a:t>uzay  </a:t>
            </a:r>
            <a:r>
              <a:rPr dirty="0" sz="2400" spc="-5">
                <a:latin typeface="Gill Sans MT"/>
                <a:cs typeface="Gill Sans MT"/>
              </a:rPr>
              <a:t>boşlu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unda </a:t>
            </a:r>
            <a:r>
              <a:rPr dirty="0" sz="2400">
                <a:latin typeface="Gill Sans MT"/>
                <a:cs typeface="Gill Sans MT"/>
              </a:rPr>
              <a:t>asılı </a:t>
            </a:r>
            <a:r>
              <a:rPr dirty="0" sz="2400" spc="-5">
                <a:latin typeface="Gill Sans MT"/>
                <a:cs typeface="Gill Sans MT"/>
              </a:rPr>
              <a:t>kaldıklarını </a:t>
            </a:r>
            <a:r>
              <a:rPr dirty="0" sz="2400" spc="-20">
                <a:latin typeface="Gill Sans MT"/>
                <a:cs typeface="Gill Sans MT"/>
              </a:rPr>
              <a:t>görmüşsünüzdür. </a:t>
            </a:r>
            <a:r>
              <a:rPr dirty="0" sz="2400">
                <a:latin typeface="Gill Sans MT"/>
                <a:cs typeface="Gill Sans MT"/>
              </a:rPr>
              <a:t>Sizce </a:t>
            </a:r>
            <a:r>
              <a:rPr dirty="0" sz="2400" spc="-5">
                <a:latin typeface="Gill Sans MT"/>
                <a:cs typeface="Gill Sans MT"/>
              </a:rPr>
              <a:t>bunun</a:t>
            </a:r>
            <a:r>
              <a:rPr dirty="0" sz="2400" spc="-245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nedeni  ne olabilir</a:t>
            </a:r>
            <a:r>
              <a:rPr dirty="0" sz="2400" spc="-40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?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408" y="0"/>
            <a:ext cx="8178165" cy="1065530"/>
            <a:chOff x="978408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2133600"/>
            <a:ext cx="5867400" cy="411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810000" y="1371600"/>
            <a:ext cx="1600200" cy="381000"/>
          </a:xfrm>
          <a:prstGeom prst="rect">
            <a:avLst/>
          </a:prstGeom>
          <a:solidFill>
            <a:srgbClr val="3891A7"/>
          </a:solidFill>
          <a:ln w="24383">
            <a:solidFill>
              <a:srgbClr val="256979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355"/>
              </a:spcBef>
            </a:pPr>
            <a:r>
              <a:rPr dirty="0" sz="1800" spc="5">
                <a:solidFill>
                  <a:srgbClr val="FFFFFF"/>
                </a:solidFill>
                <a:latin typeface="Gill Sans MT"/>
                <a:cs typeface="Gill Sans MT"/>
              </a:rPr>
              <a:t>2019</a:t>
            </a:r>
            <a:r>
              <a:rPr dirty="0" sz="18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PYBS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144270"/>
            <a:chOff x="911352" y="0"/>
            <a:chExt cx="8232775" cy="1144270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089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0224" y="137109"/>
              <a:ext cx="7792084" cy="100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8153400" y="0"/>
                </a:moveTo>
                <a:lnTo>
                  <a:pt x="0" y="0"/>
                </a:lnTo>
                <a:lnTo>
                  <a:pt x="0" y="990600"/>
                </a:lnTo>
                <a:lnTo>
                  <a:pt x="8153400" y="9906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408" y="0"/>
            <a:ext cx="8178165" cy="1065530"/>
            <a:chOff x="978408" y="0"/>
            <a:chExt cx="8178165" cy="106553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990600"/>
                  </a:moveTo>
                  <a:lnTo>
                    <a:pt x="8153400" y="9906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232" y="176822"/>
              <a:ext cx="2656077" cy="866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4" y="185966"/>
              <a:ext cx="766381" cy="8669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65575" y="176822"/>
              <a:ext cx="3521710" cy="866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61760" y="185966"/>
              <a:ext cx="623125" cy="8669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65975" y="176822"/>
              <a:ext cx="2092198" cy="8669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dirty="0"/>
              <a:t>KÜTLE</a:t>
            </a:r>
            <a:r>
              <a:rPr dirty="0" spc="355"/>
              <a:t> </a:t>
            </a:r>
            <a:r>
              <a:rPr dirty="0"/>
              <a:t>VE	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IRLIK </a:t>
            </a:r>
            <a:r>
              <a:rPr dirty="0" spc="-20"/>
              <a:t>ARASINDAK</a:t>
            </a:r>
            <a:r>
              <a:rPr dirty="0" spc="-20">
                <a:latin typeface="Calibri"/>
                <a:cs typeface="Calibri"/>
              </a:rPr>
              <a:t>İ</a:t>
            </a:r>
            <a:r>
              <a:rPr dirty="0" spc="-200">
                <a:latin typeface="Calibri"/>
                <a:cs typeface="Calibri"/>
              </a:rPr>
              <a:t> </a:t>
            </a:r>
            <a:r>
              <a:rPr dirty="0" spc="-25"/>
              <a:t>FARKLAR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895002" y="1380782"/>
            <a:ext cx="6400800" cy="5182870"/>
            <a:chOff x="1895002" y="1380782"/>
            <a:chExt cx="6400800" cy="5182870"/>
          </a:xfrm>
        </p:grpSpPr>
        <p:sp>
          <p:nvSpPr>
            <p:cNvPr id="15" name="object 15"/>
            <p:cNvSpPr/>
            <p:nvPr/>
          </p:nvSpPr>
          <p:spPr>
            <a:xfrm>
              <a:off x="1895002" y="1914997"/>
              <a:ext cx="6400800" cy="4648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63695" y="1402118"/>
              <a:ext cx="1967229" cy="5073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21023" y="1380782"/>
              <a:ext cx="1857628" cy="6109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35323" y="1449323"/>
              <a:ext cx="1828800" cy="3688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735323" y="1449324"/>
            <a:ext cx="1828800" cy="368935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dirty="0" sz="1800" spc="-5">
                <a:latin typeface="Gill Sans MT"/>
                <a:cs typeface="Gill Sans MT"/>
              </a:rPr>
              <a:t>SIRA </a:t>
            </a:r>
            <a:r>
              <a:rPr dirty="0" sz="1800">
                <a:latin typeface="Gill Sans MT"/>
                <a:cs typeface="Gill Sans MT"/>
              </a:rPr>
              <a:t>SENDE</a:t>
            </a:r>
            <a:r>
              <a:rPr dirty="0" sz="1800" spc="-35">
                <a:latin typeface="Gill Sans MT"/>
                <a:cs typeface="Gill Sans MT"/>
              </a:rPr>
              <a:t> </a:t>
            </a:r>
            <a:r>
              <a:rPr dirty="0" sz="1800"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0"/>
            <a:ext cx="8232775" cy="1376045"/>
            <a:chOff x="911352" y="0"/>
            <a:chExt cx="8232775" cy="1376045"/>
          </a:xfrm>
        </p:grpSpPr>
        <p:sp>
          <p:nvSpPr>
            <p:cNvPr id="3" name="object 3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142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78408" y="0"/>
            <a:ext cx="8178165" cy="1297305"/>
            <a:chOff x="978408" y="0"/>
            <a:chExt cx="8178165" cy="1297305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782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354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798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636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007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690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061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12736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49896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99831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319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7640" algn="l"/>
              </a:tabLst>
            </a:pPr>
            <a:r>
              <a:rPr dirty="0" sz="4300" spc="-5"/>
              <a:t>KÜTLE</a:t>
            </a:r>
            <a:r>
              <a:rPr dirty="0" sz="4300" spc="595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0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1940" y="1087456"/>
            <a:ext cx="7660640" cy="309943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3200" spc="-50">
                <a:solidFill>
                  <a:srgbClr val="FF0000"/>
                </a:solidFill>
                <a:latin typeface="Gill Sans MT"/>
                <a:cs typeface="Gill Sans MT"/>
              </a:rPr>
              <a:t>Kuvvet</a:t>
            </a:r>
            <a:r>
              <a:rPr dirty="0" sz="3200" spc="3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>
                <a:solidFill>
                  <a:srgbClr val="FF0000"/>
                </a:solidFill>
                <a:latin typeface="Gill Sans MT"/>
                <a:cs typeface="Gill Sans MT"/>
              </a:rPr>
              <a:t>Nedir?</a:t>
            </a:r>
            <a:endParaRPr sz="3200">
              <a:latin typeface="Gill Sans MT"/>
              <a:cs typeface="Gill Sans MT"/>
            </a:endParaRPr>
          </a:p>
          <a:p>
            <a:pPr marL="295910" marR="448309" indent="-283845">
              <a:lnSpc>
                <a:spcPct val="99500"/>
              </a:lnSpc>
              <a:spcBef>
                <a:spcPts val="350"/>
              </a:spcBef>
              <a:buClr>
                <a:srgbClr val="3891A7"/>
              </a:buClr>
              <a:buSzPct val="7894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dirty="0" sz="1900" spc="-15">
                <a:latin typeface="Gill Sans MT"/>
                <a:cs typeface="Gill Sans MT"/>
              </a:rPr>
              <a:t>Hareketsiz </a:t>
            </a:r>
            <a:r>
              <a:rPr dirty="0" sz="1900" spc="-10">
                <a:latin typeface="Gill Sans MT"/>
                <a:cs typeface="Gill Sans MT"/>
              </a:rPr>
              <a:t>cisimleri </a:t>
            </a:r>
            <a:r>
              <a:rPr dirty="0" sz="1900" spc="-15">
                <a:latin typeface="Gill Sans MT"/>
                <a:cs typeface="Gill Sans MT"/>
              </a:rPr>
              <a:t>harekete </a:t>
            </a:r>
            <a:r>
              <a:rPr dirty="0" sz="1900" spc="-10">
                <a:latin typeface="Gill Sans MT"/>
                <a:cs typeface="Gill Sans MT"/>
              </a:rPr>
              <a:t>geçirebilen; </a:t>
            </a:r>
            <a:r>
              <a:rPr dirty="0" sz="1900" spc="-15">
                <a:latin typeface="Gill Sans MT"/>
                <a:cs typeface="Gill Sans MT"/>
              </a:rPr>
              <a:t>hareketli </a:t>
            </a:r>
            <a:r>
              <a:rPr dirty="0" sz="1900" spc="-10">
                <a:latin typeface="Gill Sans MT"/>
                <a:cs typeface="Gill Sans MT"/>
              </a:rPr>
              <a:t>cisimleri </a:t>
            </a:r>
            <a:r>
              <a:rPr dirty="0" sz="1900" spc="-5">
                <a:latin typeface="Gill Sans MT"/>
                <a:cs typeface="Gill Sans MT"/>
              </a:rPr>
              <a:t>hızlandıran,  </a:t>
            </a:r>
            <a:r>
              <a:rPr dirty="0" sz="1900" spc="-10">
                <a:latin typeface="Gill Sans MT"/>
                <a:cs typeface="Gill Sans MT"/>
              </a:rPr>
              <a:t>yavaşlatan </a:t>
            </a:r>
            <a:r>
              <a:rPr dirty="0" sz="1900">
                <a:latin typeface="Gill Sans MT"/>
                <a:cs typeface="Gill Sans MT"/>
              </a:rPr>
              <a:t>ya </a:t>
            </a:r>
            <a:r>
              <a:rPr dirty="0" sz="1900" spc="-10">
                <a:latin typeface="Gill Sans MT"/>
                <a:cs typeface="Gill Sans MT"/>
              </a:rPr>
              <a:t>da durduran;cisimlerin </a:t>
            </a:r>
            <a:r>
              <a:rPr dirty="0" sz="1900" spc="-15">
                <a:latin typeface="Gill Sans MT"/>
                <a:cs typeface="Gill Sans MT"/>
              </a:rPr>
              <a:t>hareket </a:t>
            </a:r>
            <a:r>
              <a:rPr dirty="0" sz="1900" spc="-5">
                <a:latin typeface="Gill Sans MT"/>
                <a:cs typeface="Gill Sans MT"/>
              </a:rPr>
              <a:t>yönlerini </a:t>
            </a:r>
            <a:r>
              <a:rPr dirty="0" sz="1900" spc="-25">
                <a:latin typeface="Gill Sans MT"/>
                <a:cs typeface="Gill Sans MT"/>
              </a:rPr>
              <a:t>ve </a:t>
            </a:r>
            <a:r>
              <a:rPr dirty="0" sz="1900" spc="-5">
                <a:latin typeface="Gill Sans MT"/>
                <a:cs typeface="Gill Sans MT"/>
              </a:rPr>
              <a:t>şekillerini  </a:t>
            </a:r>
            <a:r>
              <a:rPr dirty="0" sz="1900" spc="-15">
                <a:latin typeface="Gill Sans MT"/>
                <a:cs typeface="Gill Sans MT"/>
              </a:rPr>
              <a:t>de</a:t>
            </a:r>
            <a:r>
              <a:rPr dirty="0" sz="1900" spc="-15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iştirebilen </a:t>
            </a:r>
            <a:r>
              <a:rPr dirty="0" sz="1900" spc="-10">
                <a:latin typeface="Gill Sans MT"/>
                <a:cs typeface="Gill Sans MT"/>
              </a:rPr>
              <a:t>etkiye </a:t>
            </a:r>
            <a:r>
              <a:rPr dirty="0" sz="1900" spc="-15" b="1">
                <a:latin typeface="Gill Sans MT"/>
                <a:cs typeface="Gill Sans MT"/>
              </a:rPr>
              <a:t>kuvvet</a:t>
            </a:r>
            <a:r>
              <a:rPr dirty="0" sz="1900" spc="140" b="1">
                <a:latin typeface="Gill Sans MT"/>
                <a:cs typeface="Gill Sans MT"/>
              </a:rPr>
              <a:t> </a:t>
            </a:r>
            <a:r>
              <a:rPr dirty="0" sz="1900" spc="-40" b="1">
                <a:latin typeface="Gill Sans MT"/>
                <a:cs typeface="Gill Sans MT"/>
              </a:rPr>
              <a:t>denir.</a:t>
            </a:r>
            <a:endParaRPr sz="19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94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dirty="0" sz="1900" spc="5">
                <a:latin typeface="Calibri"/>
                <a:cs typeface="Calibri"/>
              </a:rPr>
              <a:t>İ</a:t>
            </a:r>
            <a:r>
              <a:rPr dirty="0" sz="1900" spc="5">
                <a:latin typeface="Gill Sans MT"/>
                <a:cs typeface="Gill Sans MT"/>
              </a:rPr>
              <a:t>tme, çekme, </a:t>
            </a:r>
            <a:r>
              <a:rPr dirty="0" sz="1900">
                <a:latin typeface="Gill Sans MT"/>
                <a:cs typeface="Gill Sans MT"/>
              </a:rPr>
              <a:t>sürtünme </a:t>
            </a:r>
            <a:r>
              <a:rPr dirty="0" sz="1900" spc="-5">
                <a:latin typeface="Gill Sans MT"/>
                <a:cs typeface="Gill Sans MT"/>
              </a:rPr>
              <a:t>kuvveti </a:t>
            </a:r>
            <a:r>
              <a:rPr dirty="0" sz="1900">
                <a:latin typeface="Gill Sans MT"/>
                <a:cs typeface="Gill Sans MT"/>
              </a:rPr>
              <a:t>gibi </a:t>
            </a:r>
            <a:r>
              <a:rPr dirty="0" sz="1900" spc="-5">
                <a:latin typeface="Gill Sans MT"/>
                <a:cs typeface="Gill Sans MT"/>
              </a:rPr>
              <a:t>temas </a:t>
            </a:r>
            <a:r>
              <a:rPr dirty="0" sz="1900" spc="-15">
                <a:latin typeface="Gill Sans MT"/>
                <a:cs typeface="Gill Sans MT"/>
              </a:rPr>
              <a:t>gerektiren </a:t>
            </a:r>
            <a:r>
              <a:rPr dirty="0" sz="1900" spc="-10">
                <a:latin typeface="Gill Sans MT"/>
                <a:cs typeface="Gill Sans MT"/>
              </a:rPr>
              <a:t>çeşitli kuvvetler</a:t>
            </a:r>
            <a:r>
              <a:rPr dirty="0" sz="1900" spc="-290">
                <a:latin typeface="Gill Sans MT"/>
                <a:cs typeface="Gill Sans MT"/>
              </a:rPr>
              <a:t> </a:t>
            </a:r>
            <a:r>
              <a:rPr dirty="0" sz="1900" spc="-10">
                <a:latin typeface="Gill Sans MT"/>
                <a:cs typeface="Gill Sans MT"/>
              </a:rPr>
              <a:t>vardır</a:t>
            </a:r>
            <a:endParaRPr sz="19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625"/>
              </a:spcBef>
              <a:buClr>
                <a:srgbClr val="3891A7"/>
              </a:buClr>
              <a:buSzPct val="7894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dirty="0" sz="1900" spc="-15">
                <a:latin typeface="Gill Sans MT"/>
                <a:cs typeface="Gill Sans MT"/>
              </a:rPr>
              <a:t>Dünya </a:t>
            </a:r>
            <a:r>
              <a:rPr dirty="0" sz="1900" spc="-5">
                <a:latin typeface="Gill Sans MT"/>
                <a:cs typeface="Gill Sans MT"/>
              </a:rPr>
              <a:t>üzerinde rahatça yürümeyi, top </a:t>
            </a:r>
            <a:r>
              <a:rPr dirty="0" sz="1900" spc="-15">
                <a:latin typeface="Gill Sans MT"/>
                <a:cs typeface="Gill Sans MT"/>
              </a:rPr>
              <a:t>oynamayı, </a:t>
            </a:r>
            <a:r>
              <a:rPr dirty="0" sz="1900" spc="-5">
                <a:latin typeface="Gill Sans MT"/>
                <a:cs typeface="Gill Sans MT"/>
              </a:rPr>
              <a:t>paraşütün </a:t>
            </a:r>
            <a:r>
              <a:rPr dirty="0" sz="1900" spc="-30">
                <a:latin typeface="Gill Sans MT"/>
                <a:cs typeface="Gill Sans MT"/>
              </a:rPr>
              <a:t>yere </a:t>
            </a:r>
            <a:r>
              <a:rPr dirty="0" sz="1900" spc="-5">
                <a:latin typeface="Gill Sans MT"/>
                <a:cs typeface="Gill Sans MT"/>
              </a:rPr>
              <a:t>inmesini,  </a:t>
            </a:r>
            <a:r>
              <a:rPr dirty="0" sz="1900" spc="-10">
                <a:latin typeface="Gill Sans MT"/>
                <a:cs typeface="Gill Sans MT"/>
              </a:rPr>
              <a:t>kaydıraktaki </a:t>
            </a:r>
            <a:r>
              <a:rPr dirty="0" sz="1900">
                <a:latin typeface="Gill Sans MT"/>
                <a:cs typeface="Gill Sans MT"/>
              </a:rPr>
              <a:t>çocu</a:t>
            </a:r>
            <a:r>
              <a:rPr dirty="0" sz="1900">
                <a:latin typeface="Calibri"/>
                <a:cs typeface="Calibri"/>
              </a:rPr>
              <a:t>ğ</a:t>
            </a:r>
            <a:r>
              <a:rPr dirty="0" sz="1900">
                <a:latin typeface="Gill Sans MT"/>
                <a:cs typeface="Gill Sans MT"/>
              </a:rPr>
              <a:t>un </a:t>
            </a:r>
            <a:r>
              <a:rPr dirty="0" sz="1900" spc="-5">
                <a:latin typeface="Gill Sans MT"/>
                <a:cs typeface="Gill Sans MT"/>
              </a:rPr>
              <a:t>aşa</a:t>
            </a:r>
            <a:r>
              <a:rPr dirty="0" sz="1900" spc="-5">
                <a:latin typeface="Calibri"/>
                <a:cs typeface="Calibri"/>
              </a:rPr>
              <a:t>ğ</a:t>
            </a:r>
            <a:r>
              <a:rPr dirty="0" sz="1900" spc="-5">
                <a:latin typeface="Gill Sans MT"/>
                <a:cs typeface="Gill Sans MT"/>
              </a:rPr>
              <a:t>ıya do</a:t>
            </a:r>
            <a:r>
              <a:rPr dirty="0" sz="1900" spc="-5">
                <a:latin typeface="Calibri"/>
                <a:cs typeface="Calibri"/>
              </a:rPr>
              <a:t>ğ</a:t>
            </a:r>
            <a:r>
              <a:rPr dirty="0" sz="1900" spc="-5">
                <a:latin typeface="Gill Sans MT"/>
                <a:cs typeface="Gill Sans MT"/>
              </a:rPr>
              <a:t>ru </a:t>
            </a:r>
            <a:r>
              <a:rPr dirty="0" sz="1900" spc="-10">
                <a:latin typeface="Gill Sans MT"/>
                <a:cs typeface="Gill Sans MT"/>
              </a:rPr>
              <a:t>kaymasını </a:t>
            </a:r>
            <a:r>
              <a:rPr dirty="0" sz="1900" spc="-15">
                <a:latin typeface="Gill Sans MT"/>
                <a:cs typeface="Gill Sans MT"/>
              </a:rPr>
              <a:t>sa</a:t>
            </a:r>
            <a:r>
              <a:rPr dirty="0" sz="1900" spc="-15">
                <a:latin typeface="Calibri"/>
                <a:cs typeface="Calibri"/>
              </a:rPr>
              <a:t>ğ</a:t>
            </a:r>
            <a:r>
              <a:rPr dirty="0" sz="1900" spc="-15">
                <a:latin typeface="Gill Sans MT"/>
                <a:cs typeface="Gill Sans MT"/>
              </a:rPr>
              <a:t>layan </a:t>
            </a:r>
            <a:r>
              <a:rPr dirty="0" sz="1900" spc="-5">
                <a:latin typeface="Gill Sans MT"/>
                <a:cs typeface="Gill Sans MT"/>
              </a:rPr>
              <a:t>bir kuvvet </a:t>
            </a:r>
            <a:r>
              <a:rPr dirty="0" sz="1900" spc="-40">
                <a:latin typeface="Gill Sans MT"/>
                <a:cs typeface="Gill Sans MT"/>
              </a:rPr>
              <a:t>vardır.  </a:t>
            </a:r>
            <a:r>
              <a:rPr dirty="0" sz="1900" spc="-10">
                <a:latin typeface="Gill Sans MT"/>
                <a:cs typeface="Gill Sans MT"/>
              </a:rPr>
              <a:t>Cisimlerin </a:t>
            </a:r>
            <a:r>
              <a:rPr dirty="0" sz="1900" spc="-30">
                <a:latin typeface="Gill Sans MT"/>
                <a:cs typeface="Gill Sans MT"/>
              </a:rPr>
              <a:t>yere </a:t>
            </a:r>
            <a:r>
              <a:rPr dirty="0" sz="1900" spc="-10">
                <a:latin typeface="Gill Sans MT"/>
                <a:cs typeface="Gill Sans MT"/>
              </a:rPr>
              <a:t>do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0">
                <a:latin typeface="Gill Sans MT"/>
                <a:cs typeface="Gill Sans MT"/>
              </a:rPr>
              <a:t>ru(Dünya’nın Merkezine) </a:t>
            </a:r>
            <a:r>
              <a:rPr dirty="0" sz="1900" spc="-15">
                <a:latin typeface="Gill Sans MT"/>
                <a:cs typeface="Gill Sans MT"/>
              </a:rPr>
              <a:t>hareketini </a:t>
            </a:r>
            <a:r>
              <a:rPr dirty="0" sz="1900" spc="-10">
                <a:latin typeface="Gill Sans MT"/>
                <a:cs typeface="Gill Sans MT"/>
              </a:rPr>
              <a:t>sa</a:t>
            </a:r>
            <a:r>
              <a:rPr dirty="0" sz="1900" spc="-10">
                <a:latin typeface="Calibri"/>
                <a:cs typeface="Calibri"/>
              </a:rPr>
              <a:t>ğ</a:t>
            </a:r>
            <a:r>
              <a:rPr dirty="0" sz="1900" spc="-10">
                <a:latin typeface="Gill Sans MT"/>
                <a:cs typeface="Gill Sans MT"/>
              </a:rPr>
              <a:t>layan </a:t>
            </a:r>
            <a:r>
              <a:rPr dirty="0" sz="1900">
                <a:latin typeface="Gill Sans MT"/>
                <a:cs typeface="Gill Sans MT"/>
              </a:rPr>
              <a:t>bu </a:t>
            </a:r>
            <a:r>
              <a:rPr dirty="0" sz="1900" spc="-10">
                <a:latin typeface="Gill Sans MT"/>
                <a:cs typeface="Gill Sans MT"/>
              </a:rPr>
              <a:t>kuvvete </a:t>
            </a:r>
            <a:r>
              <a:rPr dirty="0" sz="1900" spc="-1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900" spc="-30" b="1">
                <a:solidFill>
                  <a:srgbClr val="FF0000"/>
                </a:solidFill>
                <a:latin typeface="Gill Sans MT"/>
                <a:cs typeface="Gill Sans MT"/>
              </a:rPr>
              <a:t>yer </a:t>
            </a:r>
            <a:r>
              <a:rPr dirty="0" sz="1900" spc="-5" b="1">
                <a:solidFill>
                  <a:srgbClr val="FF0000"/>
                </a:solidFill>
                <a:latin typeface="Gill Sans MT"/>
                <a:cs typeface="Gill Sans MT"/>
              </a:rPr>
              <a:t>çekimi </a:t>
            </a:r>
            <a:r>
              <a:rPr dirty="0" sz="1900" spc="-15" b="1">
                <a:solidFill>
                  <a:srgbClr val="FF0000"/>
                </a:solidFill>
                <a:latin typeface="Gill Sans MT"/>
                <a:cs typeface="Gill Sans MT"/>
              </a:rPr>
              <a:t>kuvveti </a:t>
            </a:r>
            <a:r>
              <a:rPr dirty="0" sz="1900" spc="-5" b="1">
                <a:solidFill>
                  <a:srgbClr val="FF0000"/>
                </a:solidFill>
                <a:latin typeface="Gill Sans MT"/>
                <a:cs typeface="Gill Sans MT"/>
              </a:rPr>
              <a:t>adı</a:t>
            </a:r>
            <a:r>
              <a:rPr dirty="0" sz="1900" spc="4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900" spc="-45" b="1">
                <a:solidFill>
                  <a:srgbClr val="FF0000"/>
                </a:solidFill>
                <a:latin typeface="Gill Sans MT"/>
                <a:cs typeface="Gill Sans MT"/>
              </a:rPr>
              <a:t>verilir.</a:t>
            </a:r>
            <a:endParaRPr sz="1900">
              <a:latin typeface="Gill Sans MT"/>
              <a:cs typeface="Gill Sans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54417" y="6388417"/>
            <a:ext cx="2691765" cy="329565"/>
            <a:chOff x="1054417" y="6388417"/>
            <a:chExt cx="2691765" cy="329565"/>
          </a:xfrm>
        </p:grpSpPr>
        <p:sp>
          <p:nvSpPr>
            <p:cNvPr id="21" name="object 21"/>
            <p:cNvSpPr/>
            <p:nvPr/>
          </p:nvSpPr>
          <p:spPr>
            <a:xfrm>
              <a:off x="1066800" y="6400799"/>
              <a:ext cx="2667000" cy="304800"/>
            </a:xfrm>
            <a:custGeom>
              <a:avLst/>
              <a:gdLst/>
              <a:ahLst/>
              <a:cxnLst/>
              <a:rect l="l" t="t" r="r" b="b"/>
              <a:pathLst>
                <a:path w="2667000" h="304800">
                  <a:moveTo>
                    <a:pt x="2667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667000" y="3048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66800" y="6400799"/>
              <a:ext cx="2667000" cy="304800"/>
            </a:xfrm>
            <a:custGeom>
              <a:avLst/>
              <a:gdLst/>
              <a:ahLst/>
              <a:cxnLst/>
              <a:rect l="l" t="t" r="r" b="b"/>
              <a:pathLst>
                <a:path w="2667000" h="304800">
                  <a:moveTo>
                    <a:pt x="0" y="304800"/>
                  </a:moveTo>
                  <a:lnTo>
                    <a:pt x="2667000" y="3048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396746" y="6397244"/>
            <a:ext cx="20726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Gill Sans MT"/>
                <a:cs typeface="Gill Sans MT"/>
              </a:rPr>
              <a:t>Kaydıraktaki</a:t>
            </a:r>
            <a:r>
              <a:rPr dirty="0" sz="18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Çocuklar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21417" y="6388417"/>
            <a:ext cx="2767965" cy="329565"/>
            <a:chOff x="3721417" y="6388417"/>
            <a:chExt cx="2767965" cy="329565"/>
          </a:xfrm>
        </p:grpSpPr>
        <p:sp>
          <p:nvSpPr>
            <p:cNvPr id="25" name="object 25"/>
            <p:cNvSpPr/>
            <p:nvPr/>
          </p:nvSpPr>
          <p:spPr>
            <a:xfrm>
              <a:off x="3733799" y="6400799"/>
              <a:ext cx="2743200" cy="304800"/>
            </a:xfrm>
            <a:custGeom>
              <a:avLst/>
              <a:gdLst/>
              <a:ahLst/>
              <a:cxnLst/>
              <a:rect l="l" t="t" r="r" b="b"/>
              <a:pathLst>
                <a:path w="2743200" h="304800">
                  <a:moveTo>
                    <a:pt x="2743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743200" y="3048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33799" y="6400799"/>
              <a:ext cx="2743200" cy="304800"/>
            </a:xfrm>
            <a:custGeom>
              <a:avLst/>
              <a:gdLst/>
              <a:ahLst/>
              <a:cxnLst/>
              <a:rect l="l" t="t" r="r" b="b"/>
              <a:pathLst>
                <a:path w="2743200" h="304800">
                  <a:moveTo>
                    <a:pt x="0" y="304800"/>
                  </a:moveTo>
                  <a:lnTo>
                    <a:pt x="2743200" y="3048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448683" y="6394196"/>
            <a:ext cx="1320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açtaki</a:t>
            </a:r>
            <a:r>
              <a:rPr dirty="0" sz="1800" spc="-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Elma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77000" y="4267200"/>
            <a:ext cx="2667000" cy="213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6464808" y="6388608"/>
            <a:ext cx="2691765" cy="329565"/>
            <a:chOff x="6464808" y="6388608"/>
            <a:chExt cx="2691765" cy="329565"/>
          </a:xfrm>
        </p:grpSpPr>
        <p:sp>
          <p:nvSpPr>
            <p:cNvPr id="30" name="object 30"/>
            <p:cNvSpPr/>
            <p:nvPr/>
          </p:nvSpPr>
          <p:spPr>
            <a:xfrm>
              <a:off x="6477000" y="6400800"/>
              <a:ext cx="2667000" cy="304800"/>
            </a:xfrm>
            <a:custGeom>
              <a:avLst/>
              <a:gdLst/>
              <a:ahLst/>
              <a:cxnLst/>
              <a:rect l="l" t="t" r="r" b="b"/>
              <a:pathLst>
                <a:path w="2667000" h="304800">
                  <a:moveTo>
                    <a:pt x="2667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667000" y="3048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477000" y="6400800"/>
              <a:ext cx="2667000" cy="304800"/>
            </a:xfrm>
            <a:custGeom>
              <a:avLst/>
              <a:gdLst/>
              <a:ahLst/>
              <a:cxnLst/>
              <a:rect l="l" t="t" r="r" b="b"/>
              <a:pathLst>
                <a:path w="2667000" h="304800">
                  <a:moveTo>
                    <a:pt x="0" y="304800"/>
                  </a:moveTo>
                  <a:lnTo>
                    <a:pt x="2667000" y="3048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912356" y="6397244"/>
            <a:ext cx="1803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FFFFFF"/>
                </a:solidFill>
                <a:latin typeface="Gill Sans MT"/>
                <a:cs typeface="Gill Sans MT"/>
              </a:rPr>
              <a:t>Yer </a:t>
            </a:r>
            <a:r>
              <a:rPr dirty="0" sz="1800" spc="-5">
                <a:solidFill>
                  <a:srgbClr val="FFFFFF"/>
                </a:solidFill>
                <a:latin typeface="Gill Sans MT"/>
                <a:cs typeface="Gill Sans MT"/>
              </a:rPr>
              <a:t>Çekimi</a:t>
            </a:r>
            <a:r>
              <a:rPr dirty="0" sz="18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Gill Sans MT"/>
                <a:cs typeface="Gill Sans MT"/>
              </a:rPr>
              <a:t>Kuvveti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66800" y="4343400"/>
            <a:ext cx="5410200" cy="2057400"/>
            <a:chOff x="1066800" y="4343400"/>
            <a:chExt cx="5410200" cy="2057400"/>
          </a:xfrm>
        </p:grpSpPr>
        <p:sp>
          <p:nvSpPr>
            <p:cNvPr id="34" name="object 34"/>
            <p:cNvSpPr/>
            <p:nvPr/>
          </p:nvSpPr>
          <p:spPr>
            <a:xfrm>
              <a:off x="1066800" y="4343400"/>
              <a:ext cx="2636520" cy="20482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733800" y="4343400"/>
              <a:ext cx="2743200" cy="2057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58062"/>
            <a:ext cx="7846059" cy="32042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dirty="0" sz="2200" spc="-5">
                <a:latin typeface="Gill Sans MT"/>
                <a:cs typeface="Gill Sans MT"/>
              </a:rPr>
              <a:t>Kütlesi </a:t>
            </a:r>
            <a:r>
              <a:rPr dirty="0" sz="2200">
                <a:latin typeface="Gill Sans MT"/>
                <a:cs typeface="Gill Sans MT"/>
              </a:rPr>
              <a:t>olan </a:t>
            </a:r>
            <a:r>
              <a:rPr dirty="0" sz="2200" spc="5">
                <a:latin typeface="Gill Sans MT"/>
                <a:cs typeface="Gill Sans MT"/>
              </a:rPr>
              <a:t>tüm </a:t>
            </a:r>
            <a:r>
              <a:rPr dirty="0" sz="2200" spc="-5">
                <a:latin typeface="Gill Sans MT"/>
                <a:cs typeface="Gill Sans MT"/>
              </a:rPr>
              <a:t>cisimler birbirlerine </a:t>
            </a:r>
            <a:r>
              <a:rPr dirty="0" sz="2200" spc="5">
                <a:latin typeface="Gill Sans MT"/>
                <a:cs typeface="Gill Sans MT"/>
              </a:rPr>
              <a:t>do</a:t>
            </a:r>
            <a:r>
              <a:rPr dirty="0" sz="2200" spc="5">
                <a:latin typeface="Calibri"/>
                <a:cs typeface="Calibri"/>
              </a:rPr>
              <a:t>ğ</a:t>
            </a:r>
            <a:r>
              <a:rPr dirty="0" sz="2200" spc="5">
                <a:latin typeface="Gill Sans MT"/>
                <a:cs typeface="Gill Sans MT"/>
              </a:rPr>
              <a:t>ru </a:t>
            </a:r>
            <a:r>
              <a:rPr dirty="0" sz="2200">
                <a:latin typeface="Gill Sans MT"/>
                <a:cs typeface="Gill Sans MT"/>
              </a:rPr>
              <a:t>çekme </a:t>
            </a:r>
            <a:r>
              <a:rPr dirty="0" sz="2200" spc="-10">
                <a:latin typeface="Gill Sans MT"/>
                <a:cs typeface="Gill Sans MT"/>
              </a:rPr>
              <a:t>kuvveti </a:t>
            </a:r>
            <a:r>
              <a:rPr dirty="0" sz="2200" spc="-30">
                <a:latin typeface="Gill Sans MT"/>
                <a:cs typeface="Gill Sans MT"/>
              </a:rPr>
              <a:t>uygular. </a:t>
            </a:r>
            <a:r>
              <a:rPr dirty="0" sz="2200" spc="-3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200" spc="-5" b="1" i="1">
                <a:solidFill>
                  <a:srgbClr val="FF0000"/>
                </a:solidFill>
                <a:latin typeface="Gill Sans MT"/>
                <a:cs typeface="Gill Sans MT"/>
              </a:rPr>
              <a:t>Bu </a:t>
            </a:r>
            <a:r>
              <a:rPr dirty="0" sz="2200" b="1" i="1">
                <a:solidFill>
                  <a:srgbClr val="FF0000"/>
                </a:solidFill>
                <a:latin typeface="Gill Sans MT"/>
                <a:cs typeface="Gill Sans MT"/>
              </a:rPr>
              <a:t>kuvvete </a:t>
            </a:r>
            <a:r>
              <a:rPr dirty="0" sz="2200" spc="5" b="1" i="1">
                <a:solidFill>
                  <a:srgbClr val="FF0000"/>
                </a:solidFill>
                <a:latin typeface="Gill Sans MT"/>
                <a:cs typeface="Gill Sans MT"/>
              </a:rPr>
              <a:t>kütle </a:t>
            </a:r>
            <a:r>
              <a:rPr dirty="0" sz="2200" b="1" i="1">
                <a:solidFill>
                  <a:srgbClr val="FF0000"/>
                </a:solidFill>
                <a:latin typeface="Gill Sans MT"/>
                <a:cs typeface="Gill Sans MT"/>
              </a:rPr>
              <a:t>çekimi denir </a:t>
            </a:r>
            <a:r>
              <a:rPr dirty="0" sz="2200" spc="-30">
                <a:latin typeface="Gill Sans MT"/>
                <a:cs typeface="Gill Sans MT"/>
              </a:rPr>
              <a:t>ve </a:t>
            </a:r>
            <a:r>
              <a:rPr dirty="0" sz="2200">
                <a:latin typeface="Gill Sans MT"/>
                <a:cs typeface="Gill Sans MT"/>
              </a:rPr>
              <a:t>büyüklü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ü, </a:t>
            </a:r>
            <a:r>
              <a:rPr dirty="0" sz="2200" spc="-5">
                <a:latin typeface="Gill Sans MT"/>
                <a:cs typeface="Gill Sans MT"/>
              </a:rPr>
              <a:t>cismin kütlesi ile  </a:t>
            </a:r>
            <a:r>
              <a:rPr dirty="0" sz="2200">
                <a:latin typeface="Gill Sans MT"/>
                <a:cs typeface="Gill Sans MT"/>
              </a:rPr>
              <a:t>do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ru</a:t>
            </a:r>
            <a:r>
              <a:rPr dirty="0" sz="2200" spc="-20">
                <a:latin typeface="Gill Sans MT"/>
                <a:cs typeface="Gill Sans MT"/>
              </a:rPr>
              <a:t> </a:t>
            </a:r>
            <a:r>
              <a:rPr dirty="0" sz="2200" spc="-25">
                <a:latin typeface="Gill Sans MT"/>
                <a:cs typeface="Gill Sans MT"/>
              </a:rPr>
              <a:t>orantılıdır.</a:t>
            </a:r>
            <a:endParaRPr sz="2200">
              <a:latin typeface="Gill Sans MT"/>
              <a:cs typeface="Gill Sans MT"/>
            </a:endParaRPr>
          </a:p>
          <a:p>
            <a:pPr marL="295910" marR="27940" indent="-283845">
              <a:lnSpc>
                <a:spcPct val="1006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dirty="0" sz="2200" spc="-10">
                <a:latin typeface="Gill Sans MT"/>
                <a:cs typeface="Gill Sans MT"/>
              </a:rPr>
              <a:t>Dünya'nın </a:t>
            </a:r>
            <a:r>
              <a:rPr dirty="0" sz="2200" spc="5">
                <a:latin typeface="Gill Sans MT"/>
                <a:cs typeface="Gill Sans MT"/>
              </a:rPr>
              <a:t>topu </a:t>
            </a:r>
            <a:r>
              <a:rPr dirty="0" sz="2200" spc="-5">
                <a:latin typeface="Gill Sans MT"/>
                <a:cs typeface="Gill Sans MT"/>
              </a:rPr>
              <a:t>ya </a:t>
            </a:r>
            <a:r>
              <a:rPr dirty="0" sz="2200">
                <a:latin typeface="Gill Sans MT"/>
                <a:cs typeface="Gill Sans MT"/>
              </a:rPr>
              <a:t>da </a:t>
            </a:r>
            <a:r>
              <a:rPr dirty="0" sz="2200" spc="-10">
                <a:latin typeface="Gill Sans MT"/>
                <a:cs typeface="Gill Sans MT"/>
              </a:rPr>
              <a:t>yapra</a:t>
            </a:r>
            <a:r>
              <a:rPr dirty="0" sz="2200" spc="-10">
                <a:latin typeface="Calibri"/>
                <a:cs typeface="Calibri"/>
              </a:rPr>
              <a:t>ğ</a:t>
            </a:r>
            <a:r>
              <a:rPr dirty="0" sz="2200" spc="-10">
                <a:latin typeface="Gill Sans MT"/>
                <a:cs typeface="Gill Sans MT"/>
              </a:rPr>
              <a:t>ı </a:t>
            </a:r>
            <a:r>
              <a:rPr dirty="0" sz="2200">
                <a:latin typeface="Gill Sans MT"/>
                <a:cs typeface="Gill Sans MT"/>
              </a:rPr>
              <a:t>çekti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i </a:t>
            </a:r>
            <a:r>
              <a:rPr dirty="0" sz="2200" spc="-5">
                <a:latin typeface="Gill Sans MT"/>
                <a:cs typeface="Gill Sans MT"/>
              </a:rPr>
              <a:t>gibi, </a:t>
            </a:r>
            <a:r>
              <a:rPr dirty="0" sz="2200" spc="-10">
                <a:latin typeface="Gill Sans MT"/>
                <a:cs typeface="Gill Sans MT"/>
              </a:rPr>
              <a:t>silgi </a:t>
            </a:r>
            <a:r>
              <a:rPr dirty="0" sz="2200" spc="-30">
                <a:latin typeface="Gill Sans MT"/>
                <a:cs typeface="Gill Sans MT"/>
              </a:rPr>
              <a:t>ve </a:t>
            </a:r>
            <a:r>
              <a:rPr dirty="0" sz="2200" spc="-10">
                <a:latin typeface="Gill Sans MT"/>
                <a:cs typeface="Gill Sans MT"/>
              </a:rPr>
              <a:t>yaprak </a:t>
            </a:r>
            <a:r>
              <a:rPr dirty="0" sz="2200">
                <a:latin typeface="Gill Sans MT"/>
                <a:cs typeface="Gill Sans MT"/>
              </a:rPr>
              <a:t>da  </a:t>
            </a:r>
            <a:r>
              <a:rPr dirty="0" sz="2200" spc="-10">
                <a:latin typeface="Gill Sans MT"/>
                <a:cs typeface="Gill Sans MT"/>
              </a:rPr>
              <a:t>Dünya'yı kendine </a:t>
            </a:r>
            <a:r>
              <a:rPr dirty="0" sz="2200">
                <a:latin typeface="Gill Sans MT"/>
                <a:cs typeface="Gill Sans MT"/>
              </a:rPr>
              <a:t>do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ru </a:t>
            </a:r>
            <a:r>
              <a:rPr dirty="0" sz="2200" spc="-50">
                <a:latin typeface="Gill Sans MT"/>
                <a:cs typeface="Gill Sans MT"/>
              </a:rPr>
              <a:t>çeker. </a:t>
            </a:r>
            <a:r>
              <a:rPr dirty="0" sz="2200">
                <a:latin typeface="Gill Sans MT"/>
                <a:cs typeface="Gill Sans MT"/>
              </a:rPr>
              <a:t>Ancak </a:t>
            </a:r>
            <a:r>
              <a:rPr dirty="0" sz="2200" spc="-5">
                <a:latin typeface="Gill Sans MT"/>
                <a:cs typeface="Gill Sans MT"/>
              </a:rPr>
              <a:t>silgi </a:t>
            </a:r>
            <a:r>
              <a:rPr dirty="0" sz="2200" spc="-25">
                <a:latin typeface="Gill Sans MT"/>
                <a:cs typeface="Gill Sans MT"/>
              </a:rPr>
              <a:t>ve </a:t>
            </a:r>
            <a:r>
              <a:rPr dirty="0" sz="2200" spc="-10">
                <a:latin typeface="Gill Sans MT"/>
                <a:cs typeface="Gill Sans MT"/>
              </a:rPr>
              <a:t>yapra</a:t>
            </a:r>
            <a:r>
              <a:rPr dirty="0" sz="2200" spc="-10">
                <a:latin typeface="Calibri"/>
                <a:cs typeface="Calibri"/>
              </a:rPr>
              <a:t>ğ</a:t>
            </a:r>
            <a:r>
              <a:rPr dirty="0" sz="2200" spc="-10">
                <a:latin typeface="Gill Sans MT"/>
                <a:cs typeface="Gill Sans MT"/>
              </a:rPr>
              <a:t>ın Dünya'ya  </a:t>
            </a:r>
            <a:r>
              <a:rPr dirty="0" sz="2200" spc="-15">
                <a:latin typeface="Gill Sans MT"/>
                <a:cs typeface="Gill Sans MT"/>
              </a:rPr>
              <a:t>göre </a:t>
            </a:r>
            <a:r>
              <a:rPr dirty="0" sz="2200" spc="-5">
                <a:latin typeface="Gill Sans MT"/>
                <a:cs typeface="Gill Sans MT"/>
              </a:rPr>
              <a:t>kütlesi </a:t>
            </a:r>
            <a:r>
              <a:rPr dirty="0" sz="2200">
                <a:latin typeface="Gill Sans MT"/>
                <a:cs typeface="Gill Sans MT"/>
              </a:rPr>
              <a:t>çok küçük oldu</a:t>
            </a:r>
            <a:r>
              <a:rPr dirty="0" sz="2200">
                <a:latin typeface="Calibri"/>
                <a:cs typeface="Calibri"/>
              </a:rPr>
              <a:t>ğ</a:t>
            </a:r>
            <a:r>
              <a:rPr dirty="0" sz="2200">
                <a:latin typeface="Gill Sans MT"/>
                <a:cs typeface="Gill Sans MT"/>
              </a:rPr>
              <a:t>undan bu </a:t>
            </a:r>
            <a:r>
              <a:rPr dirty="0" sz="2200" spc="-5">
                <a:latin typeface="Gill Sans MT"/>
                <a:cs typeface="Gill Sans MT"/>
              </a:rPr>
              <a:t>cisimlerin </a:t>
            </a:r>
            <a:r>
              <a:rPr dirty="0" sz="2200">
                <a:latin typeface="Gill Sans MT"/>
                <a:cs typeface="Gill Sans MT"/>
              </a:rPr>
              <a:t>görünür bir </a:t>
            </a:r>
            <a:r>
              <a:rPr dirty="0" sz="2200" spc="-5">
                <a:latin typeface="Gill Sans MT"/>
                <a:cs typeface="Gill Sans MT"/>
              </a:rPr>
              <a:t>etkisi  </a:t>
            </a:r>
            <a:r>
              <a:rPr dirty="0" sz="2200" spc="-40">
                <a:latin typeface="Gill Sans MT"/>
                <a:cs typeface="Gill Sans MT"/>
              </a:rPr>
              <a:t>yoktur.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  <a:tab pos="6015990" algn="l"/>
              </a:tabLst>
            </a:pPr>
            <a:r>
              <a:rPr dirty="0" sz="2200" spc="-95" b="1">
                <a:latin typeface="Gill Sans MT"/>
                <a:cs typeface="Gill Sans MT"/>
              </a:rPr>
              <a:t>Yer </a:t>
            </a:r>
            <a:r>
              <a:rPr dirty="0" sz="2200" spc="5" b="1">
                <a:latin typeface="Gill Sans MT"/>
                <a:cs typeface="Gill Sans MT"/>
              </a:rPr>
              <a:t>çekimi </a:t>
            </a:r>
            <a:r>
              <a:rPr dirty="0" sz="2200" spc="-5" b="1">
                <a:latin typeface="Gill Sans MT"/>
                <a:cs typeface="Gill Sans MT"/>
              </a:rPr>
              <a:t>kuvveti,  </a:t>
            </a:r>
            <a:r>
              <a:rPr dirty="0" sz="2200" b="1">
                <a:latin typeface="Gill Sans MT"/>
                <a:cs typeface="Gill Sans MT"/>
              </a:rPr>
              <a:t>kütle</a:t>
            </a:r>
            <a:r>
              <a:rPr dirty="0" sz="2200" spc="-180" b="1">
                <a:latin typeface="Gill Sans MT"/>
                <a:cs typeface="Gill Sans MT"/>
              </a:rPr>
              <a:t> </a:t>
            </a:r>
            <a:r>
              <a:rPr dirty="0" sz="2200" spc="5" b="1">
                <a:latin typeface="Gill Sans MT"/>
                <a:cs typeface="Gill Sans MT"/>
              </a:rPr>
              <a:t>çekim</a:t>
            </a:r>
            <a:r>
              <a:rPr dirty="0" sz="2200" spc="-5" b="1">
                <a:latin typeface="Gill Sans MT"/>
                <a:cs typeface="Gill Sans MT"/>
              </a:rPr>
              <a:t> </a:t>
            </a:r>
            <a:r>
              <a:rPr dirty="0" sz="2200" b="1">
                <a:latin typeface="Gill Sans MT"/>
                <a:cs typeface="Gill Sans MT"/>
              </a:rPr>
              <a:t>kuvvetinin	</a:t>
            </a:r>
            <a:r>
              <a:rPr dirty="0" sz="2200" spc="-10">
                <a:latin typeface="Gill Sans MT"/>
                <a:cs typeface="Gill Sans MT"/>
              </a:rPr>
              <a:t>Dünya</a:t>
            </a:r>
            <a:r>
              <a:rPr dirty="0" sz="2200" spc="-3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için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dirty="0" sz="2200" spc="-5">
                <a:latin typeface="Gill Sans MT"/>
                <a:cs typeface="Gill Sans MT"/>
              </a:rPr>
              <a:t>isimlendirilmiş</a:t>
            </a:r>
            <a:r>
              <a:rPr dirty="0" sz="2200" spc="35">
                <a:latin typeface="Gill Sans MT"/>
                <a:cs typeface="Gill Sans MT"/>
              </a:rPr>
              <a:t> </a:t>
            </a:r>
            <a:r>
              <a:rPr dirty="0" sz="2200" spc="-30">
                <a:latin typeface="Gill Sans MT"/>
                <a:cs typeface="Gill Sans MT"/>
              </a:rPr>
              <a:t>hâlidir.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88745"/>
            <a:chOff x="911352" y="0"/>
            <a:chExt cx="8244840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14272" y="12191"/>
              <a:ext cx="70086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78280" y="51866"/>
              <a:ext cx="34791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306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50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588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959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642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01384" y="51866"/>
              <a:ext cx="1333245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07936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45096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950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31975" y="200609"/>
            <a:ext cx="61823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/>
              <a:t>KÜTLE</a:t>
            </a:r>
            <a:r>
              <a:rPr dirty="0" sz="4300" spc="-625"/>
              <a:t> </a:t>
            </a:r>
            <a:r>
              <a:rPr dirty="0" sz="4300" spc="-5"/>
              <a:t>VE</a:t>
            </a:r>
            <a:r>
              <a:rPr dirty="0" sz="4300" spc="-440"/>
              <a:t> </a:t>
            </a:r>
            <a:r>
              <a:rPr dirty="0" sz="4300" spc="-5"/>
              <a:t>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3000" y="4379610"/>
            <a:ext cx="4267200" cy="2438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86400" y="4267199"/>
            <a:ext cx="3352800" cy="2590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105" y="1108084"/>
            <a:ext cx="4253865" cy="3538854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000" spc="-5">
                <a:solidFill>
                  <a:srgbClr val="FF0000"/>
                </a:solidFill>
                <a:latin typeface="Gill Sans MT"/>
                <a:cs typeface="Gill Sans MT"/>
              </a:rPr>
              <a:t>Kütle</a:t>
            </a:r>
            <a:r>
              <a:rPr dirty="0" sz="2000" spc="-1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Gill Sans MT"/>
                <a:cs typeface="Gill Sans MT"/>
              </a:rPr>
              <a:t>Nedir?</a:t>
            </a:r>
            <a:endParaRPr sz="2000">
              <a:latin typeface="Gill Sans MT"/>
              <a:cs typeface="Gill Sans MT"/>
            </a:endParaRPr>
          </a:p>
          <a:p>
            <a:pPr marL="306070" marR="266700" indent="-283845">
              <a:lnSpc>
                <a:spcPct val="101099"/>
              </a:lnSpc>
              <a:spcBef>
                <a:spcPts val="56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306070" algn="l"/>
                <a:tab pos="306705" algn="l"/>
              </a:tabLst>
            </a:pPr>
            <a:r>
              <a:rPr dirty="0" sz="1800" spc="-5">
                <a:latin typeface="Gill Sans MT"/>
                <a:cs typeface="Gill Sans MT"/>
              </a:rPr>
              <a:t>Cismin sahip oldu</a:t>
            </a:r>
            <a:r>
              <a:rPr dirty="0" sz="1800" spc="-5">
                <a:latin typeface="Calibri"/>
                <a:cs typeface="Calibri"/>
              </a:rPr>
              <a:t>ğ</a:t>
            </a:r>
            <a:r>
              <a:rPr dirty="0" sz="1800" spc="-5">
                <a:latin typeface="Gill Sans MT"/>
                <a:cs typeface="Gill Sans MT"/>
              </a:rPr>
              <a:t>u </a:t>
            </a:r>
            <a:r>
              <a:rPr dirty="0" sz="1800" spc="-10">
                <a:latin typeface="Gill Sans MT"/>
                <a:cs typeface="Gill Sans MT"/>
              </a:rPr>
              <a:t>de</a:t>
            </a:r>
            <a:r>
              <a:rPr dirty="0" sz="1800" spc="-10">
                <a:latin typeface="Calibri"/>
                <a:cs typeface="Calibri"/>
              </a:rPr>
              <a:t>ğ</a:t>
            </a:r>
            <a:r>
              <a:rPr dirty="0" sz="1800" spc="-10">
                <a:latin typeface="Gill Sans MT"/>
                <a:cs typeface="Gill Sans MT"/>
              </a:rPr>
              <a:t>işmeyen madde  </a:t>
            </a:r>
            <a:r>
              <a:rPr dirty="0" sz="1800" spc="-5">
                <a:latin typeface="Gill Sans MT"/>
                <a:cs typeface="Gill Sans MT"/>
              </a:rPr>
              <a:t>miktarına </a:t>
            </a:r>
            <a:r>
              <a:rPr dirty="0" sz="1800" spc="-10" b="1">
                <a:solidFill>
                  <a:srgbClr val="FF0000"/>
                </a:solidFill>
                <a:latin typeface="Gill Sans MT"/>
                <a:cs typeface="Gill Sans MT"/>
              </a:rPr>
              <a:t>kütle </a:t>
            </a:r>
            <a:r>
              <a:rPr dirty="0" sz="1800" spc="-5">
                <a:latin typeface="Gill Sans MT"/>
                <a:cs typeface="Gill Sans MT"/>
              </a:rPr>
              <a:t>adı </a:t>
            </a:r>
            <a:r>
              <a:rPr dirty="0" sz="1800" spc="-35">
                <a:latin typeface="Gill Sans MT"/>
                <a:cs typeface="Gill Sans MT"/>
              </a:rPr>
              <a:t>verilir.</a:t>
            </a:r>
            <a:endParaRPr sz="1800">
              <a:latin typeface="Gill Sans MT"/>
              <a:cs typeface="Gill Sans MT"/>
            </a:endParaRPr>
          </a:p>
          <a:p>
            <a:pPr marL="30607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306070" algn="l"/>
                <a:tab pos="306705" algn="l"/>
              </a:tabLst>
            </a:pPr>
            <a:r>
              <a:rPr dirty="0" sz="1800" spc="-5">
                <a:latin typeface="Gill Sans MT"/>
                <a:cs typeface="Gill Sans MT"/>
              </a:rPr>
              <a:t>Kütle </a:t>
            </a:r>
            <a:r>
              <a:rPr dirty="0" sz="1800" b="1">
                <a:latin typeface="Gill Sans MT"/>
                <a:cs typeface="Gill Sans MT"/>
              </a:rPr>
              <a:t>gram </a:t>
            </a:r>
            <a:r>
              <a:rPr dirty="0" sz="1800" spc="-20">
                <a:latin typeface="Gill Sans MT"/>
                <a:cs typeface="Gill Sans MT"/>
              </a:rPr>
              <a:t>veya </a:t>
            </a:r>
            <a:r>
              <a:rPr dirty="0" sz="1800" spc="-5" b="1">
                <a:latin typeface="Gill Sans MT"/>
                <a:cs typeface="Gill Sans MT"/>
              </a:rPr>
              <a:t>kilogram </a:t>
            </a:r>
            <a:r>
              <a:rPr dirty="0" sz="1800" spc="-5">
                <a:latin typeface="Gill Sans MT"/>
                <a:cs typeface="Gill Sans MT"/>
              </a:rPr>
              <a:t>gibi birimlerle  ifade </a:t>
            </a:r>
            <a:r>
              <a:rPr dirty="0" sz="1800" spc="-35">
                <a:latin typeface="Gill Sans MT"/>
                <a:cs typeface="Gill Sans MT"/>
              </a:rPr>
              <a:t>edilir.</a:t>
            </a:r>
            <a:endParaRPr sz="1800">
              <a:latin typeface="Gill Sans MT"/>
              <a:cs typeface="Gill Sans MT"/>
            </a:endParaRPr>
          </a:p>
          <a:p>
            <a:pPr marL="306070" indent="-28448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306070" algn="l"/>
                <a:tab pos="306705" algn="l"/>
              </a:tabLst>
            </a:pPr>
            <a:r>
              <a:rPr dirty="0" sz="1800" spc="-5">
                <a:latin typeface="Gill Sans MT"/>
                <a:cs typeface="Gill Sans MT"/>
              </a:rPr>
              <a:t>Kütle </a:t>
            </a:r>
            <a:r>
              <a:rPr dirty="0" sz="1800" spc="-5" b="1">
                <a:latin typeface="Gill Sans MT"/>
                <a:cs typeface="Gill Sans MT"/>
              </a:rPr>
              <a:t>eşit </a:t>
            </a:r>
            <a:r>
              <a:rPr dirty="0" sz="1800" spc="-15" b="1">
                <a:latin typeface="Gill Sans MT"/>
                <a:cs typeface="Gill Sans MT"/>
              </a:rPr>
              <a:t>kollu </a:t>
            </a:r>
            <a:r>
              <a:rPr dirty="0" sz="1800" spc="-5" b="1">
                <a:latin typeface="Gill Sans MT"/>
                <a:cs typeface="Gill Sans MT"/>
              </a:rPr>
              <a:t>terazi </a:t>
            </a:r>
            <a:r>
              <a:rPr dirty="0" sz="1800" spc="-10">
                <a:latin typeface="Gill Sans MT"/>
                <a:cs typeface="Gill Sans MT"/>
              </a:rPr>
              <a:t>ile</a:t>
            </a:r>
            <a:r>
              <a:rPr dirty="0" sz="1800" spc="45">
                <a:latin typeface="Gill Sans MT"/>
                <a:cs typeface="Gill Sans MT"/>
              </a:rPr>
              <a:t> </a:t>
            </a:r>
            <a:r>
              <a:rPr dirty="0" sz="1800" spc="-30">
                <a:latin typeface="Gill Sans MT"/>
                <a:cs typeface="Gill Sans MT"/>
              </a:rPr>
              <a:t>ölçülür.</a:t>
            </a:r>
            <a:endParaRPr sz="1800">
              <a:latin typeface="Gill Sans MT"/>
              <a:cs typeface="Gill Sans MT"/>
            </a:endParaRPr>
          </a:p>
          <a:p>
            <a:pPr marL="306070" marR="111125" indent="-283845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306070" algn="l"/>
                <a:tab pos="306705" algn="l"/>
              </a:tabLst>
            </a:pPr>
            <a:r>
              <a:rPr dirty="0" sz="1800" spc="-5">
                <a:latin typeface="Gill Sans MT"/>
                <a:cs typeface="Gill Sans MT"/>
              </a:rPr>
              <a:t>Kütle cismin </a:t>
            </a:r>
            <a:r>
              <a:rPr dirty="0" sz="1800">
                <a:latin typeface="Gill Sans MT"/>
                <a:cs typeface="Gill Sans MT"/>
              </a:rPr>
              <a:t>bulundu</a:t>
            </a:r>
            <a:r>
              <a:rPr dirty="0" sz="1800">
                <a:latin typeface="Calibri"/>
                <a:cs typeface="Calibri"/>
              </a:rPr>
              <a:t>ğ</a:t>
            </a:r>
            <a:r>
              <a:rPr dirty="0" sz="1800">
                <a:latin typeface="Gill Sans MT"/>
                <a:cs typeface="Gill Sans MT"/>
              </a:rPr>
              <a:t>u </a:t>
            </a:r>
            <a:r>
              <a:rPr dirty="0" sz="1800" spc="-10">
                <a:latin typeface="Gill Sans MT"/>
                <a:cs typeface="Gill Sans MT"/>
              </a:rPr>
              <a:t>konuma </a:t>
            </a:r>
            <a:r>
              <a:rPr dirty="0" sz="1800" spc="-15">
                <a:latin typeface="Gill Sans MT"/>
                <a:cs typeface="Gill Sans MT"/>
              </a:rPr>
              <a:t>göre  de</a:t>
            </a:r>
            <a:r>
              <a:rPr dirty="0" sz="1800" spc="-15">
                <a:latin typeface="Calibri"/>
                <a:cs typeface="Calibri"/>
              </a:rPr>
              <a:t>ğ</a:t>
            </a:r>
            <a:r>
              <a:rPr dirty="0" sz="1800" spc="-15">
                <a:latin typeface="Gill Sans MT"/>
                <a:cs typeface="Gill Sans MT"/>
              </a:rPr>
              <a:t>işmez.Yani </a:t>
            </a:r>
            <a:r>
              <a:rPr dirty="0" sz="1800">
                <a:latin typeface="Gill Sans MT"/>
                <a:cs typeface="Gill Sans MT"/>
              </a:rPr>
              <a:t>bir </a:t>
            </a:r>
            <a:r>
              <a:rPr dirty="0" sz="1800" spc="-5">
                <a:latin typeface="Gill Sans MT"/>
                <a:cs typeface="Gill Sans MT"/>
              </a:rPr>
              <a:t>cismin </a:t>
            </a:r>
            <a:r>
              <a:rPr dirty="0" sz="1800">
                <a:latin typeface="Gill Sans MT"/>
                <a:cs typeface="Gill Sans MT"/>
              </a:rPr>
              <a:t>kütlesi </a:t>
            </a:r>
            <a:r>
              <a:rPr dirty="0" sz="1800" spc="-5">
                <a:latin typeface="Gill Sans MT"/>
                <a:cs typeface="Gill Sans MT"/>
              </a:rPr>
              <a:t>Dünya'da  </a:t>
            </a:r>
            <a:r>
              <a:rPr dirty="0" sz="1800" spc="5">
                <a:latin typeface="Gill Sans MT"/>
                <a:cs typeface="Gill Sans MT"/>
              </a:rPr>
              <a:t>ne </a:t>
            </a:r>
            <a:r>
              <a:rPr dirty="0" sz="1800" spc="-5">
                <a:latin typeface="Gill Sans MT"/>
                <a:cs typeface="Gill Sans MT"/>
              </a:rPr>
              <a:t>ise di</a:t>
            </a:r>
            <a:r>
              <a:rPr dirty="0" sz="1800" spc="-5">
                <a:latin typeface="Calibri"/>
                <a:cs typeface="Calibri"/>
              </a:rPr>
              <a:t>ğ</a:t>
            </a:r>
            <a:r>
              <a:rPr dirty="0" sz="1800" spc="-5">
                <a:latin typeface="Gill Sans MT"/>
                <a:cs typeface="Gill Sans MT"/>
              </a:rPr>
              <a:t>er gök cisimlerinde de</a:t>
            </a:r>
            <a:r>
              <a:rPr dirty="0" sz="1800">
                <a:latin typeface="Gill Sans MT"/>
                <a:cs typeface="Gill Sans MT"/>
              </a:rPr>
              <a:t> </a:t>
            </a:r>
            <a:r>
              <a:rPr dirty="0" sz="1800" spc="-40">
                <a:latin typeface="Gill Sans MT"/>
                <a:cs typeface="Gill Sans MT"/>
              </a:rPr>
              <a:t>aynıdır.</a:t>
            </a:r>
            <a:endParaRPr sz="1800">
              <a:latin typeface="Gill Sans MT"/>
              <a:cs typeface="Gill Sans MT"/>
            </a:endParaRPr>
          </a:p>
          <a:p>
            <a:pPr marL="306070" indent="-28448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306070" algn="l"/>
                <a:tab pos="306705" algn="l"/>
              </a:tabLst>
            </a:pPr>
            <a:r>
              <a:rPr dirty="0" sz="1800">
                <a:latin typeface="Gill Sans MT"/>
                <a:cs typeface="Gill Sans MT"/>
              </a:rPr>
              <a:t>Günlük </a:t>
            </a:r>
            <a:r>
              <a:rPr dirty="0" sz="1800" spc="-10">
                <a:latin typeface="Gill Sans MT"/>
                <a:cs typeface="Gill Sans MT"/>
              </a:rPr>
              <a:t>hayatta </a:t>
            </a:r>
            <a:r>
              <a:rPr dirty="0" sz="1800" spc="10">
                <a:latin typeface="Gill Sans MT"/>
                <a:cs typeface="Gill Sans MT"/>
              </a:rPr>
              <a:t>tartı </a:t>
            </a:r>
            <a:r>
              <a:rPr dirty="0" sz="1800">
                <a:latin typeface="Gill Sans MT"/>
                <a:cs typeface="Gill Sans MT"/>
              </a:rPr>
              <a:t>üzerine</a:t>
            </a:r>
            <a:r>
              <a:rPr dirty="0" sz="1800" spc="-135">
                <a:latin typeface="Gill Sans MT"/>
                <a:cs typeface="Gill Sans MT"/>
              </a:rPr>
              <a:t> </a:t>
            </a:r>
            <a:r>
              <a:rPr dirty="0" sz="1800" spc="-5">
                <a:latin typeface="Gill Sans MT"/>
                <a:cs typeface="Gill Sans MT"/>
              </a:rPr>
              <a:t>çıktı</a:t>
            </a:r>
            <a:r>
              <a:rPr dirty="0" sz="1800" spc="-5">
                <a:latin typeface="Calibri"/>
                <a:cs typeface="Calibri"/>
              </a:rPr>
              <a:t>ğ</a:t>
            </a:r>
            <a:r>
              <a:rPr dirty="0" sz="1800" spc="-5">
                <a:latin typeface="Gill Sans MT"/>
                <a:cs typeface="Gill Sans MT"/>
              </a:rPr>
              <a:t>ımızda</a:t>
            </a:r>
            <a:endParaRPr sz="1800">
              <a:latin typeface="Gill Sans MT"/>
              <a:cs typeface="Gill Sans MT"/>
            </a:endParaRPr>
          </a:p>
          <a:p>
            <a:pPr marL="306070">
              <a:lnSpc>
                <a:spcPct val="100000"/>
              </a:lnSpc>
              <a:spcBef>
                <a:spcPts val="25"/>
              </a:spcBef>
            </a:pPr>
            <a:r>
              <a:rPr dirty="0" sz="1800" spc="-10">
                <a:latin typeface="Gill Sans MT"/>
                <a:cs typeface="Gill Sans MT"/>
              </a:rPr>
              <a:t>kilomuzu</a:t>
            </a:r>
            <a:r>
              <a:rPr dirty="0" sz="1800" spc="30">
                <a:latin typeface="Gill Sans MT"/>
                <a:cs typeface="Gill Sans MT"/>
              </a:rPr>
              <a:t> </a:t>
            </a:r>
            <a:r>
              <a:rPr dirty="0" sz="1800" spc="-5">
                <a:latin typeface="Gill Sans MT"/>
                <a:cs typeface="Gill Sans MT"/>
              </a:rPr>
              <a:t>ölçeriz.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5475" cy="1388745"/>
            <a:chOff x="911352" y="0"/>
            <a:chExt cx="8245475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3600" y="1219200"/>
            <a:ext cx="3048000" cy="2209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6800" y="4724399"/>
            <a:ext cx="3200400" cy="2133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43400" y="4724399"/>
            <a:ext cx="1676400" cy="2133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6096000" y="3886200"/>
            <a:ext cx="2895600" cy="2590800"/>
            <a:chOff x="6096000" y="3886200"/>
            <a:chExt cx="2895600" cy="2590800"/>
          </a:xfrm>
        </p:grpSpPr>
        <p:sp>
          <p:nvSpPr>
            <p:cNvPr id="23" name="object 23"/>
            <p:cNvSpPr/>
            <p:nvPr/>
          </p:nvSpPr>
          <p:spPr>
            <a:xfrm>
              <a:off x="6096000" y="3886200"/>
              <a:ext cx="2895600" cy="2590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21296" y="6050279"/>
              <a:ext cx="824293" cy="3670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392924" y="6097523"/>
              <a:ext cx="685800" cy="2286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392924" y="6097523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228599"/>
                  </a:moveTo>
                  <a:lnTo>
                    <a:pt x="685800" y="228599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66956"/>
            <a:ext cx="7851140" cy="222821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spc="-5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dirty="0" sz="2400" spc="-5">
                <a:solidFill>
                  <a:srgbClr val="FF0000"/>
                </a:solidFill>
                <a:latin typeface="Gill Sans MT"/>
                <a:cs typeface="Gill Sans MT"/>
              </a:rPr>
              <a:t>ırlık</a:t>
            </a:r>
            <a:r>
              <a:rPr dirty="0" sz="2400" spc="-4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>
                <a:solidFill>
                  <a:srgbClr val="FF0000"/>
                </a:solidFill>
                <a:latin typeface="Gill Sans MT"/>
                <a:cs typeface="Gill Sans MT"/>
              </a:rPr>
              <a:t>Nedir?</a:t>
            </a:r>
            <a:endParaRPr sz="2400">
              <a:latin typeface="Gill Sans MT"/>
              <a:cs typeface="Gill Sans MT"/>
            </a:endParaRPr>
          </a:p>
          <a:p>
            <a:pPr marL="306070" indent="-284480">
              <a:lnSpc>
                <a:spcPts val="2375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306705" algn="l"/>
              </a:tabLst>
            </a:pPr>
            <a:r>
              <a:rPr dirty="0" sz="2000" spc="-95">
                <a:latin typeface="Gill Sans MT"/>
                <a:cs typeface="Gill Sans MT"/>
              </a:rPr>
              <a:t>Yer </a:t>
            </a:r>
            <a:r>
              <a:rPr dirty="0" sz="2000" spc="-10">
                <a:latin typeface="Gill Sans MT"/>
                <a:cs typeface="Gill Sans MT"/>
              </a:rPr>
              <a:t>çekimi kuvveti </a:t>
            </a:r>
            <a:r>
              <a:rPr dirty="0" sz="2000" spc="-30">
                <a:latin typeface="Gill Sans MT"/>
                <a:cs typeface="Gill Sans MT"/>
              </a:rPr>
              <a:t>Dünya’daki </a:t>
            </a:r>
            <a:r>
              <a:rPr dirty="0" sz="2000">
                <a:latin typeface="Gill Sans MT"/>
                <a:cs typeface="Gill Sans MT"/>
              </a:rPr>
              <a:t>bütün </a:t>
            </a:r>
            <a:r>
              <a:rPr dirty="0" sz="2000" spc="-5">
                <a:latin typeface="Gill Sans MT"/>
                <a:cs typeface="Gill Sans MT"/>
              </a:rPr>
              <a:t>kütleler üzerine etki </a:t>
            </a:r>
            <a:r>
              <a:rPr dirty="0" sz="2000" spc="-45">
                <a:latin typeface="Gill Sans MT"/>
                <a:cs typeface="Gill Sans MT"/>
              </a:rPr>
              <a:t>eder.</a:t>
            </a:r>
            <a:r>
              <a:rPr dirty="0" sz="2000" spc="25">
                <a:latin typeface="Gill Sans MT"/>
                <a:cs typeface="Gill Sans MT"/>
              </a:rPr>
              <a:t> </a:t>
            </a:r>
            <a:r>
              <a:rPr dirty="0" sz="2000" spc="-20">
                <a:latin typeface="Gill Sans MT"/>
                <a:cs typeface="Gill Sans MT"/>
              </a:rPr>
              <a:t>Kütleye</a:t>
            </a:r>
            <a:endParaRPr sz="2000">
              <a:latin typeface="Gill Sans MT"/>
              <a:cs typeface="Gill Sans MT"/>
            </a:endParaRPr>
          </a:p>
          <a:p>
            <a:pPr marL="306070">
              <a:lnSpc>
                <a:spcPts val="2375"/>
              </a:lnSpc>
            </a:pPr>
            <a:r>
              <a:rPr dirty="0" sz="2000">
                <a:latin typeface="Gill Sans MT"/>
                <a:cs typeface="Gill Sans MT"/>
              </a:rPr>
              <a:t>etki </a:t>
            </a:r>
            <a:r>
              <a:rPr dirty="0" sz="2000" spc="-10">
                <a:latin typeface="Gill Sans MT"/>
                <a:cs typeface="Gill Sans MT"/>
              </a:rPr>
              <a:t>eden </a:t>
            </a:r>
            <a:r>
              <a:rPr dirty="0" sz="2000" spc="-25">
                <a:latin typeface="Gill Sans MT"/>
                <a:cs typeface="Gill Sans MT"/>
              </a:rPr>
              <a:t>yer </a:t>
            </a:r>
            <a:r>
              <a:rPr dirty="0" sz="2000" spc="-10">
                <a:latin typeface="Gill Sans MT"/>
                <a:cs typeface="Gill Sans MT"/>
              </a:rPr>
              <a:t>çekimi kuvveti, 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ırlık </a:t>
            </a:r>
            <a:r>
              <a:rPr dirty="0" sz="2000" spc="-10">
                <a:latin typeface="Gill Sans MT"/>
                <a:cs typeface="Gill Sans MT"/>
              </a:rPr>
              <a:t>olarak</a:t>
            </a:r>
            <a:r>
              <a:rPr dirty="0" sz="2000" spc="-65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adlandırılır.</a:t>
            </a:r>
            <a:endParaRPr sz="2000">
              <a:latin typeface="Gill Sans MT"/>
              <a:cs typeface="Gill Sans MT"/>
            </a:endParaRPr>
          </a:p>
          <a:p>
            <a:pPr marL="306070" indent="-28448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306705" algn="l"/>
              </a:tabLst>
            </a:pPr>
            <a:r>
              <a:rPr dirty="0" sz="2000" spc="-10">
                <a:latin typeface="Gill Sans MT"/>
                <a:cs typeface="Gill Sans MT"/>
              </a:rPr>
              <a:t>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ırlık,</a:t>
            </a:r>
            <a:r>
              <a:rPr dirty="0" sz="2000" spc="-17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dinamometre</a:t>
            </a:r>
            <a:r>
              <a:rPr dirty="0" sz="2000" spc="25">
                <a:latin typeface="Gill Sans MT"/>
                <a:cs typeface="Gill Sans MT"/>
              </a:rPr>
              <a:t> </a:t>
            </a:r>
            <a:r>
              <a:rPr dirty="0" sz="2000" spc="-15">
                <a:latin typeface="Gill Sans MT"/>
                <a:cs typeface="Gill Sans MT"/>
              </a:rPr>
              <a:t>yardımıyla</a:t>
            </a:r>
            <a:r>
              <a:rPr dirty="0" sz="2000" spc="55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ölçülür</a:t>
            </a:r>
            <a:r>
              <a:rPr dirty="0" sz="2000">
                <a:latin typeface="Gill Sans MT"/>
                <a:cs typeface="Gill Sans MT"/>
              </a:rPr>
              <a:t> </a:t>
            </a:r>
            <a:r>
              <a:rPr dirty="0" sz="2000" spc="-35">
                <a:latin typeface="Gill Sans MT"/>
                <a:cs typeface="Gill Sans MT"/>
              </a:rPr>
              <a:t>ve</a:t>
            </a:r>
            <a:r>
              <a:rPr dirty="0" sz="2000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birimi</a:t>
            </a:r>
            <a:r>
              <a:rPr dirty="0" sz="2000" spc="10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Newton'dur.</a:t>
            </a:r>
            <a:r>
              <a:rPr dirty="0" sz="2000" spc="-245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Newton,</a:t>
            </a:r>
            <a:r>
              <a:rPr dirty="0" sz="2000" spc="-250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N</a:t>
            </a:r>
            <a:endParaRPr sz="2000">
              <a:latin typeface="Gill Sans MT"/>
              <a:cs typeface="Gill Sans MT"/>
            </a:endParaRPr>
          </a:p>
          <a:p>
            <a:pPr marL="306070">
              <a:lnSpc>
                <a:spcPct val="100000"/>
              </a:lnSpc>
              <a:spcBef>
                <a:spcPts val="45"/>
              </a:spcBef>
            </a:pPr>
            <a:r>
              <a:rPr dirty="0" sz="2000" spc="-5">
                <a:latin typeface="Gill Sans MT"/>
                <a:cs typeface="Gill Sans MT"/>
              </a:rPr>
              <a:t>harfi </a:t>
            </a:r>
            <a:r>
              <a:rPr dirty="0" sz="2000" spc="-10">
                <a:latin typeface="Gill Sans MT"/>
                <a:cs typeface="Gill Sans MT"/>
              </a:rPr>
              <a:t>ile</a:t>
            </a:r>
            <a:r>
              <a:rPr dirty="0" sz="2000" spc="-20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gösterilir.</a:t>
            </a:r>
            <a:endParaRPr sz="2000">
              <a:latin typeface="Gill Sans MT"/>
              <a:cs typeface="Gill Sans MT"/>
            </a:endParaRPr>
          </a:p>
          <a:p>
            <a:pPr marL="306070" indent="-284480">
              <a:lnSpc>
                <a:spcPct val="100000"/>
              </a:lnSpc>
              <a:spcBef>
                <a:spcPts val="55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306705" algn="l"/>
              </a:tabLst>
            </a:pPr>
            <a:r>
              <a:rPr dirty="0" sz="2000" spc="-10">
                <a:latin typeface="Gill Sans MT"/>
                <a:cs typeface="Gill Sans MT"/>
              </a:rPr>
              <a:t>A</a:t>
            </a:r>
            <a:r>
              <a:rPr dirty="0" sz="2000" spc="-10">
                <a:latin typeface="Calibri"/>
                <a:cs typeface="Calibri"/>
              </a:rPr>
              <a:t>ğ</a:t>
            </a:r>
            <a:r>
              <a:rPr dirty="0" sz="2000" spc="-10">
                <a:latin typeface="Gill Sans MT"/>
                <a:cs typeface="Gill Sans MT"/>
              </a:rPr>
              <a:t>ırlık </a:t>
            </a:r>
            <a:r>
              <a:rPr dirty="0" sz="2000" spc="-15">
                <a:latin typeface="Gill Sans MT"/>
                <a:cs typeface="Gill Sans MT"/>
              </a:rPr>
              <a:t>“G” </a:t>
            </a:r>
            <a:r>
              <a:rPr dirty="0" sz="2000" spc="-10">
                <a:latin typeface="Gill Sans MT"/>
                <a:cs typeface="Gill Sans MT"/>
              </a:rPr>
              <a:t>ile</a:t>
            </a:r>
            <a:r>
              <a:rPr dirty="0" sz="2000" spc="-125">
                <a:latin typeface="Gill Sans MT"/>
                <a:cs typeface="Gill Sans MT"/>
              </a:rPr>
              <a:t> </a:t>
            </a:r>
            <a:r>
              <a:rPr dirty="0" sz="2000" spc="-5">
                <a:latin typeface="Gill Sans MT"/>
                <a:cs typeface="Gill Sans MT"/>
              </a:rPr>
              <a:t>gösterilir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88745"/>
            <a:chOff x="911352" y="0"/>
            <a:chExt cx="8244840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10000" y="3733798"/>
            <a:ext cx="5334000" cy="3124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19200" y="3733799"/>
            <a:ext cx="2438400" cy="312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81592"/>
            <a:ext cx="7884795" cy="289242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 spc="-5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dirty="0" sz="2400" spc="-5">
                <a:solidFill>
                  <a:srgbClr val="FF0000"/>
                </a:solidFill>
                <a:latin typeface="Gill Sans MT"/>
                <a:cs typeface="Gill Sans MT"/>
              </a:rPr>
              <a:t>ırlık</a:t>
            </a:r>
            <a:endParaRPr sz="2400">
              <a:latin typeface="Gill Sans MT"/>
              <a:cs typeface="Gill Sans MT"/>
            </a:endParaRPr>
          </a:p>
          <a:p>
            <a:pPr marL="295910" marR="55816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spc="-5">
                <a:latin typeface="Gill Sans MT"/>
                <a:cs typeface="Gill Sans MT"/>
              </a:rPr>
              <a:t>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ırlık </a:t>
            </a:r>
            <a:r>
              <a:rPr dirty="0" sz="2400">
                <a:latin typeface="Gill Sans MT"/>
                <a:cs typeface="Gill Sans MT"/>
              </a:rPr>
              <a:t>bir </a:t>
            </a:r>
            <a:r>
              <a:rPr dirty="0" sz="2400" spc="-10">
                <a:latin typeface="Gill Sans MT"/>
                <a:cs typeface="Gill Sans MT"/>
              </a:rPr>
              <a:t>kuvvettir </a:t>
            </a:r>
            <a:r>
              <a:rPr dirty="0" sz="2400" spc="-25">
                <a:latin typeface="Gill Sans MT"/>
                <a:cs typeface="Gill Sans MT"/>
              </a:rPr>
              <a:t>ve </a:t>
            </a:r>
            <a:r>
              <a:rPr dirty="0" sz="2400">
                <a:latin typeface="Gill Sans MT"/>
                <a:cs typeface="Gill Sans MT"/>
              </a:rPr>
              <a:t>bu </a:t>
            </a:r>
            <a:r>
              <a:rPr dirty="0" sz="2400" spc="-10">
                <a:latin typeface="Gill Sans MT"/>
                <a:cs typeface="Gill Sans MT"/>
              </a:rPr>
              <a:t>kuvvetin </a:t>
            </a:r>
            <a:r>
              <a:rPr dirty="0" sz="2400">
                <a:latin typeface="Gill Sans MT"/>
                <a:cs typeface="Gill Sans MT"/>
              </a:rPr>
              <a:t>yönü </a:t>
            </a:r>
            <a:r>
              <a:rPr dirty="0" sz="2400" spc="-10">
                <a:latin typeface="Gill Sans MT"/>
                <a:cs typeface="Gill Sans MT"/>
              </a:rPr>
              <a:t>yerin merkezine  </a:t>
            </a:r>
            <a:r>
              <a:rPr dirty="0" sz="2400" spc="-30">
                <a:latin typeface="Gill Sans MT"/>
                <a:cs typeface="Gill Sans MT"/>
              </a:rPr>
              <a:t>do</a:t>
            </a:r>
            <a:r>
              <a:rPr dirty="0" sz="2400" spc="-30">
                <a:latin typeface="Calibri"/>
                <a:cs typeface="Calibri"/>
              </a:rPr>
              <a:t>ğ</a:t>
            </a:r>
            <a:r>
              <a:rPr dirty="0" sz="2400" spc="-30">
                <a:latin typeface="Gill Sans MT"/>
                <a:cs typeface="Gill Sans MT"/>
              </a:rPr>
              <a:t>rudur.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spc="-5">
                <a:latin typeface="Gill Sans MT"/>
                <a:cs typeface="Gill Sans MT"/>
              </a:rPr>
              <a:t>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ırlık, cismin kütlesi ile </a:t>
            </a:r>
            <a:r>
              <a:rPr dirty="0" sz="2400">
                <a:latin typeface="Gill Sans MT"/>
                <a:cs typeface="Gill Sans MT"/>
              </a:rPr>
              <a:t>do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ru </a:t>
            </a:r>
            <a:r>
              <a:rPr dirty="0" sz="2400" spc="-25">
                <a:latin typeface="Gill Sans MT"/>
                <a:cs typeface="Gill Sans MT"/>
              </a:rPr>
              <a:t>orantılıdır.</a:t>
            </a:r>
            <a:r>
              <a:rPr dirty="0" sz="2400" spc="-515">
                <a:latin typeface="Gill Sans MT"/>
                <a:cs typeface="Gill Sans MT"/>
              </a:rPr>
              <a:t> </a:t>
            </a:r>
            <a:r>
              <a:rPr dirty="0" sz="2400" spc="-5">
                <a:latin typeface="Gill Sans MT"/>
                <a:cs typeface="Gill Sans MT"/>
              </a:rPr>
              <a:t>Cismin kütlesi </a:t>
            </a:r>
            <a:r>
              <a:rPr dirty="0" sz="2400">
                <a:latin typeface="Gill Sans MT"/>
                <a:cs typeface="Gill Sans MT"/>
              </a:rPr>
              <a:t>ne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dirty="0" sz="2400">
                <a:latin typeface="Gill Sans MT"/>
                <a:cs typeface="Gill Sans MT"/>
              </a:rPr>
              <a:t>kadar </a:t>
            </a:r>
            <a:r>
              <a:rPr dirty="0" sz="2400" spc="-15">
                <a:latin typeface="Gill Sans MT"/>
                <a:cs typeface="Gill Sans MT"/>
              </a:rPr>
              <a:t>fazlaysa </a:t>
            </a:r>
            <a:r>
              <a:rPr dirty="0" sz="2400">
                <a:latin typeface="Gill Sans MT"/>
                <a:cs typeface="Gill Sans MT"/>
              </a:rPr>
              <a:t>a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ırlı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 da o kadar fazla</a:t>
            </a:r>
            <a:r>
              <a:rPr dirty="0" sz="2400" spc="-90">
                <a:latin typeface="Gill Sans MT"/>
                <a:cs typeface="Gill Sans MT"/>
              </a:rPr>
              <a:t> </a:t>
            </a:r>
            <a:r>
              <a:rPr dirty="0" sz="2400" spc="-30">
                <a:latin typeface="Gill Sans MT"/>
                <a:cs typeface="Gill Sans MT"/>
              </a:rPr>
              <a:t>ölçülür.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spc="-5">
                <a:latin typeface="Gill Sans MT"/>
                <a:cs typeface="Gill Sans MT"/>
              </a:rPr>
              <a:t>A</a:t>
            </a:r>
            <a:r>
              <a:rPr dirty="0" sz="2400" spc="-5">
                <a:latin typeface="Calibri"/>
                <a:cs typeface="Calibri"/>
              </a:rPr>
              <a:t>ğ</a:t>
            </a:r>
            <a:r>
              <a:rPr dirty="0" sz="2400" spc="-5">
                <a:latin typeface="Gill Sans MT"/>
                <a:cs typeface="Gill Sans MT"/>
              </a:rPr>
              <a:t>ırlık </a:t>
            </a:r>
            <a:r>
              <a:rPr dirty="0" sz="2400">
                <a:latin typeface="Gill Sans MT"/>
                <a:cs typeface="Gill Sans MT"/>
              </a:rPr>
              <a:t>yönü olan bir </a:t>
            </a:r>
            <a:r>
              <a:rPr dirty="0" sz="2400" spc="-30">
                <a:latin typeface="Gill Sans MT"/>
                <a:cs typeface="Gill Sans MT"/>
              </a:rPr>
              <a:t>kuvvettir.(Dünya’da </a:t>
            </a:r>
            <a:r>
              <a:rPr dirty="0" sz="2400" spc="-10">
                <a:latin typeface="Gill Sans MT"/>
                <a:cs typeface="Gill Sans MT"/>
              </a:rPr>
              <a:t>Dünyanın</a:t>
            </a:r>
            <a:r>
              <a:rPr dirty="0" sz="2400" spc="-30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merkezine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dirty="0" sz="2400" spc="-25">
                <a:latin typeface="Gill Sans MT"/>
                <a:cs typeface="Gill Sans MT"/>
              </a:rPr>
              <a:t>do</a:t>
            </a:r>
            <a:r>
              <a:rPr dirty="0" sz="2400" spc="-25">
                <a:latin typeface="Calibri"/>
                <a:cs typeface="Calibri"/>
              </a:rPr>
              <a:t>ğ</a:t>
            </a:r>
            <a:r>
              <a:rPr dirty="0" sz="2400" spc="-25">
                <a:latin typeface="Gill Sans MT"/>
                <a:cs typeface="Gill Sans MT"/>
              </a:rPr>
              <a:t>rudur.)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88745"/>
            <a:chOff x="911352" y="0"/>
            <a:chExt cx="8244840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5400" y="4144791"/>
            <a:ext cx="3733800" cy="2590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7800" y="4190999"/>
            <a:ext cx="3276600" cy="266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64158"/>
            <a:ext cx="7889875" cy="177418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5910" indent="-283845">
              <a:lnSpc>
                <a:spcPts val="2615"/>
              </a:lnSpc>
              <a:spcBef>
                <a:spcPts val="11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dirty="0" sz="2200" spc="-5">
                <a:latin typeface="Gill Sans MT"/>
                <a:cs typeface="Gill Sans MT"/>
              </a:rPr>
              <a:t>Dünya'nın </a:t>
            </a:r>
            <a:r>
              <a:rPr dirty="0" sz="2200" spc="-10">
                <a:latin typeface="Gill Sans MT"/>
                <a:cs typeface="Gill Sans MT"/>
              </a:rPr>
              <a:t>merkezinden </a:t>
            </a:r>
            <a:r>
              <a:rPr dirty="0" sz="2200" spc="-5">
                <a:latin typeface="Gill Sans MT"/>
                <a:cs typeface="Gill Sans MT"/>
              </a:rPr>
              <a:t>uzaklaştıkça </a:t>
            </a:r>
            <a:r>
              <a:rPr dirty="0" sz="2200" spc="-20">
                <a:latin typeface="Gill Sans MT"/>
                <a:cs typeface="Gill Sans MT"/>
              </a:rPr>
              <a:t>yer </a:t>
            </a:r>
            <a:r>
              <a:rPr dirty="0" sz="2200">
                <a:latin typeface="Gill Sans MT"/>
                <a:cs typeface="Gill Sans MT"/>
              </a:rPr>
              <a:t>çekimi </a:t>
            </a:r>
            <a:r>
              <a:rPr dirty="0" sz="2200" spc="-10">
                <a:latin typeface="Gill Sans MT"/>
                <a:cs typeface="Gill Sans MT"/>
              </a:rPr>
              <a:t>kuvveti </a:t>
            </a:r>
            <a:r>
              <a:rPr dirty="0" sz="2200" spc="-40">
                <a:latin typeface="Gill Sans MT"/>
                <a:cs typeface="Gill Sans MT"/>
              </a:rPr>
              <a:t>azalır. </a:t>
            </a:r>
            <a:r>
              <a:rPr dirty="0" sz="2200" spc="5">
                <a:latin typeface="Gill Sans MT"/>
                <a:cs typeface="Gill Sans MT"/>
              </a:rPr>
              <a:t>Bu</a:t>
            </a:r>
            <a:r>
              <a:rPr dirty="0" sz="2200" spc="-114">
                <a:latin typeface="Gill Sans MT"/>
                <a:cs typeface="Gill Sans MT"/>
              </a:rPr>
              <a:t> </a:t>
            </a:r>
            <a:r>
              <a:rPr dirty="0" sz="2200">
                <a:latin typeface="Gill Sans MT"/>
                <a:cs typeface="Gill Sans MT"/>
              </a:rPr>
              <a:t>da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2615"/>
              </a:lnSpc>
            </a:pPr>
            <a:r>
              <a:rPr dirty="0" sz="2200" spc="-5">
                <a:latin typeface="Gill Sans MT"/>
                <a:cs typeface="Gill Sans MT"/>
              </a:rPr>
              <a:t>cisimlerin 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ının azalmasına </a:t>
            </a:r>
            <a:r>
              <a:rPr dirty="0" sz="2200">
                <a:latin typeface="Gill Sans MT"/>
                <a:cs typeface="Gill Sans MT"/>
              </a:rPr>
              <a:t>sebep</a:t>
            </a:r>
            <a:r>
              <a:rPr dirty="0" sz="2200" spc="90">
                <a:latin typeface="Gill Sans MT"/>
                <a:cs typeface="Gill Sans MT"/>
              </a:rPr>
              <a:t> </a:t>
            </a:r>
            <a:r>
              <a:rPr dirty="0" sz="2200" spc="-45">
                <a:latin typeface="Gill Sans MT"/>
                <a:cs typeface="Gill Sans MT"/>
              </a:rPr>
              <a:t>olur.</a:t>
            </a:r>
            <a:endParaRPr sz="22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dirty="0" sz="2200" spc="-5">
                <a:latin typeface="Gill Sans MT"/>
                <a:cs typeface="Gill Sans MT"/>
              </a:rPr>
              <a:t>Örne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in, </a:t>
            </a:r>
            <a:r>
              <a:rPr dirty="0" sz="2200">
                <a:latin typeface="Gill Sans MT"/>
                <a:cs typeface="Gill Sans MT"/>
              </a:rPr>
              <a:t>deniz </a:t>
            </a:r>
            <a:r>
              <a:rPr dirty="0" sz="2200" spc="-10">
                <a:latin typeface="Gill Sans MT"/>
                <a:cs typeface="Gill Sans MT"/>
              </a:rPr>
              <a:t>seviyesinden yükseklere </a:t>
            </a:r>
            <a:r>
              <a:rPr dirty="0" sz="2200" spc="-5">
                <a:latin typeface="Gill Sans MT"/>
                <a:cs typeface="Gill Sans MT"/>
              </a:rPr>
              <a:t>çıkıldıkça </a:t>
            </a:r>
            <a:r>
              <a:rPr dirty="0" sz="2200" spc="-20">
                <a:latin typeface="Gill Sans MT"/>
                <a:cs typeface="Gill Sans MT"/>
              </a:rPr>
              <a:t>yer </a:t>
            </a:r>
            <a:r>
              <a:rPr dirty="0" sz="2200">
                <a:latin typeface="Gill Sans MT"/>
                <a:cs typeface="Gill Sans MT"/>
              </a:rPr>
              <a:t>çekimi  </a:t>
            </a:r>
            <a:r>
              <a:rPr dirty="0" sz="2200" spc="-10">
                <a:latin typeface="Gill Sans MT"/>
                <a:cs typeface="Gill Sans MT"/>
              </a:rPr>
              <a:t>kuvvetinin </a:t>
            </a:r>
            <a:r>
              <a:rPr dirty="0" sz="2200" spc="-5">
                <a:latin typeface="Gill Sans MT"/>
                <a:cs typeface="Gill Sans MT"/>
              </a:rPr>
              <a:t>etkisi </a:t>
            </a:r>
            <a:r>
              <a:rPr dirty="0" sz="2200" spc="-30">
                <a:latin typeface="Gill Sans MT"/>
                <a:cs typeface="Gill Sans MT"/>
              </a:rPr>
              <a:t>ve </a:t>
            </a:r>
            <a:r>
              <a:rPr dirty="0" sz="2200" spc="-15">
                <a:latin typeface="Gill Sans MT"/>
                <a:cs typeface="Gill Sans MT"/>
              </a:rPr>
              <a:t>dolayısıyla </a:t>
            </a:r>
            <a:r>
              <a:rPr dirty="0" sz="2200" spc="-5">
                <a:latin typeface="Gill Sans MT"/>
                <a:cs typeface="Gill Sans MT"/>
              </a:rPr>
              <a:t>cisimlerin 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 azalmış </a:t>
            </a:r>
            <a:r>
              <a:rPr dirty="0" sz="2200" spc="-45">
                <a:latin typeface="Gill Sans MT"/>
                <a:cs typeface="Gill Sans MT"/>
              </a:rPr>
              <a:t>olur. </a:t>
            </a:r>
            <a:r>
              <a:rPr dirty="0" sz="2200" spc="-5">
                <a:latin typeface="Gill Sans MT"/>
                <a:cs typeface="Gill Sans MT"/>
              </a:rPr>
              <a:t>Uçakla  </a:t>
            </a:r>
            <a:r>
              <a:rPr dirty="0" sz="2200">
                <a:latin typeface="Gill Sans MT"/>
                <a:cs typeface="Gill Sans MT"/>
              </a:rPr>
              <a:t>gökyüzüne </a:t>
            </a:r>
            <a:r>
              <a:rPr dirty="0" sz="2200" spc="-5">
                <a:latin typeface="Gill Sans MT"/>
                <a:cs typeface="Gill Sans MT"/>
              </a:rPr>
              <a:t>çıkıldı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ında 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ırlık</a:t>
            </a:r>
            <a:r>
              <a:rPr dirty="0" sz="2200" spc="5">
                <a:latin typeface="Gill Sans MT"/>
                <a:cs typeface="Gill Sans MT"/>
              </a:rPr>
              <a:t> </a:t>
            </a:r>
            <a:r>
              <a:rPr dirty="0" sz="2200" spc="-40">
                <a:latin typeface="Gill Sans MT"/>
                <a:cs typeface="Gill Sans MT"/>
              </a:rPr>
              <a:t>azalır.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88745"/>
            <a:chOff x="911352" y="0"/>
            <a:chExt cx="8244840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62597" y="3140417"/>
            <a:ext cx="6096000" cy="304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58062"/>
            <a:ext cx="7887334" cy="1511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dirty="0" sz="2200" spc="-5">
                <a:latin typeface="Gill Sans MT"/>
                <a:cs typeface="Gill Sans MT"/>
              </a:rPr>
              <a:t>Gezegenlerin </a:t>
            </a:r>
            <a:r>
              <a:rPr dirty="0" sz="2200" spc="-20">
                <a:latin typeface="Gill Sans MT"/>
                <a:cs typeface="Gill Sans MT"/>
              </a:rPr>
              <a:t>yer </a:t>
            </a:r>
            <a:r>
              <a:rPr dirty="0" sz="2200">
                <a:latin typeface="Gill Sans MT"/>
                <a:cs typeface="Gill Sans MT"/>
              </a:rPr>
              <a:t>çekimi </a:t>
            </a:r>
            <a:r>
              <a:rPr dirty="0" sz="2200" spc="-5">
                <a:latin typeface="Gill Sans MT"/>
                <a:cs typeface="Gill Sans MT"/>
              </a:rPr>
              <a:t>kuvvetleri birbirlerinden farklı</a:t>
            </a:r>
            <a:r>
              <a:rPr dirty="0" sz="2200" spc="65">
                <a:latin typeface="Gill Sans MT"/>
                <a:cs typeface="Gill Sans MT"/>
              </a:rPr>
              <a:t> </a:t>
            </a:r>
            <a:r>
              <a:rPr dirty="0" sz="2200" spc="5">
                <a:latin typeface="Gill Sans MT"/>
                <a:cs typeface="Gill Sans MT"/>
              </a:rPr>
              <a:t>oldu</a:t>
            </a:r>
            <a:r>
              <a:rPr dirty="0" sz="2200" spc="5">
                <a:latin typeface="Calibri"/>
                <a:cs typeface="Calibri"/>
              </a:rPr>
              <a:t>ğ</a:t>
            </a:r>
            <a:r>
              <a:rPr dirty="0" sz="2200" spc="5">
                <a:latin typeface="Gill Sans MT"/>
                <a:cs typeface="Gill Sans MT"/>
              </a:rPr>
              <a:t>undan</a:t>
            </a:r>
            <a:endParaRPr sz="2200">
              <a:latin typeface="Gill Sans MT"/>
              <a:cs typeface="Gill Sans MT"/>
            </a:endParaRPr>
          </a:p>
          <a:p>
            <a:pPr algn="r" marR="626745">
              <a:lnSpc>
                <a:spcPct val="100000"/>
              </a:lnSpc>
            </a:pPr>
            <a:r>
              <a:rPr dirty="0" sz="2200">
                <a:latin typeface="Gill Sans MT"/>
                <a:cs typeface="Gill Sans MT"/>
              </a:rPr>
              <a:t>bir </a:t>
            </a:r>
            <a:r>
              <a:rPr dirty="0" sz="2200" spc="-5">
                <a:latin typeface="Gill Sans MT"/>
                <a:cs typeface="Gill Sans MT"/>
              </a:rPr>
              <a:t>cismin a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ırlı</a:t>
            </a:r>
            <a:r>
              <a:rPr dirty="0" sz="2200" spc="-5">
                <a:latin typeface="Calibri"/>
                <a:cs typeface="Calibri"/>
              </a:rPr>
              <a:t>ğ</a:t>
            </a:r>
            <a:r>
              <a:rPr dirty="0" sz="2200" spc="-5">
                <a:latin typeface="Gill Sans MT"/>
                <a:cs typeface="Gill Sans MT"/>
              </a:rPr>
              <a:t>ı farklı gezegenlerde farklı </a:t>
            </a:r>
            <a:r>
              <a:rPr dirty="0" sz="2200">
                <a:latin typeface="Gill Sans MT"/>
                <a:cs typeface="Gill Sans MT"/>
              </a:rPr>
              <a:t>büyüklükte</a:t>
            </a:r>
            <a:r>
              <a:rPr dirty="0" sz="2200" spc="80">
                <a:latin typeface="Gill Sans MT"/>
                <a:cs typeface="Gill Sans MT"/>
              </a:rPr>
              <a:t> </a:t>
            </a:r>
            <a:r>
              <a:rPr dirty="0" sz="2200" spc="-30">
                <a:latin typeface="Gill Sans MT"/>
                <a:cs typeface="Gill Sans MT"/>
              </a:rPr>
              <a:t>ölçülür.</a:t>
            </a:r>
            <a:endParaRPr sz="2200">
              <a:latin typeface="Gill Sans MT"/>
              <a:cs typeface="Gill Sans MT"/>
            </a:endParaRPr>
          </a:p>
          <a:p>
            <a:pPr algn="r" marL="295910" marR="641350" indent="-296545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166"/>
              <a:buFont typeface="Wingdings"/>
              <a:buChar char=""/>
              <a:tabLst>
                <a:tab pos="296545" algn="l"/>
              </a:tabLst>
            </a:pPr>
            <a:r>
              <a:rPr dirty="0" sz="2400" b="1">
                <a:latin typeface="Gill Sans MT"/>
                <a:cs typeface="Gill Sans MT"/>
              </a:rPr>
              <a:t>1 </a:t>
            </a:r>
            <a:r>
              <a:rPr dirty="0" sz="2400" spc="-10" b="1">
                <a:latin typeface="Gill Sans MT"/>
                <a:cs typeface="Gill Sans MT"/>
              </a:rPr>
              <a:t>kilogramlık </a:t>
            </a:r>
            <a:r>
              <a:rPr dirty="0" sz="2400">
                <a:latin typeface="Gill Sans MT"/>
                <a:cs typeface="Gill Sans MT"/>
              </a:rPr>
              <a:t>bir </a:t>
            </a:r>
            <a:r>
              <a:rPr dirty="0" sz="2400" spc="-5">
                <a:latin typeface="Gill Sans MT"/>
                <a:cs typeface="Gill Sans MT"/>
              </a:rPr>
              <a:t>cismin </a:t>
            </a:r>
            <a:r>
              <a:rPr dirty="0" sz="2400">
                <a:latin typeface="Gill Sans MT"/>
                <a:cs typeface="Gill Sans MT"/>
              </a:rPr>
              <a:t>farklı </a:t>
            </a:r>
            <a:r>
              <a:rPr dirty="0" sz="2400" spc="-5">
                <a:latin typeface="Gill Sans MT"/>
                <a:cs typeface="Gill Sans MT"/>
              </a:rPr>
              <a:t>gezegenlerdeki </a:t>
            </a:r>
            <a:r>
              <a:rPr dirty="0" sz="2400">
                <a:latin typeface="Gill Sans MT"/>
                <a:cs typeface="Gill Sans MT"/>
              </a:rPr>
              <a:t>a</a:t>
            </a:r>
            <a:r>
              <a:rPr dirty="0" sz="2400">
                <a:latin typeface="Calibri"/>
                <a:cs typeface="Calibri"/>
              </a:rPr>
              <a:t>ğ</a:t>
            </a:r>
            <a:r>
              <a:rPr dirty="0" sz="2400">
                <a:latin typeface="Gill Sans MT"/>
                <a:cs typeface="Gill Sans MT"/>
              </a:rPr>
              <a:t>ırlıkları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50"/>
              </a:spcBef>
            </a:pPr>
            <a:r>
              <a:rPr dirty="0" sz="2400">
                <a:latin typeface="Gill Sans MT"/>
                <a:cs typeface="Gill Sans MT"/>
              </a:rPr>
              <a:t>farklı büyüklükte</a:t>
            </a:r>
            <a:r>
              <a:rPr dirty="0" sz="2400" spc="-45">
                <a:latin typeface="Gill Sans MT"/>
                <a:cs typeface="Gill Sans MT"/>
              </a:rPr>
              <a:t> </a:t>
            </a:r>
            <a:r>
              <a:rPr dirty="0" sz="2400" spc="-30">
                <a:latin typeface="Gill Sans MT"/>
                <a:cs typeface="Gill Sans MT"/>
              </a:rPr>
              <a:t>ölçülür.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8244840" cy="1388745"/>
            <a:chOff x="911352" y="0"/>
            <a:chExt cx="8244840" cy="1388745"/>
          </a:xfrm>
        </p:grpSpPr>
        <p:sp>
          <p:nvSpPr>
            <p:cNvPr id="5" name="object 5"/>
            <p:cNvSpPr/>
            <p:nvPr/>
          </p:nvSpPr>
          <p:spPr>
            <a:xfrm>
              <a:off x="911352" y="0"/>
              <a:ext cx="8232648" cy="1241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66672" y="12191"/>
              <a:ext cx="7313422" cy="1363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600" y="0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0680" y="51866"/>
              <a:ext cx="3783965" cy="122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87823" y="64058"/>
              <a:ext cx="1071181" cy="1220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32248" y="51866"/>
              <a:ext cx="2110486" cy="1220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6040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3199" y="51866"/>
              <a:ext cx="994981" cy="1220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1423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8584" y="51866"/>
              <a:ext cx="1333246" cy="1220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5135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2295" y="51866"/>
              <a:ext cx="976693" cy="1220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52232" y="64058"/>
              <a:ext cx="863904" cy="1220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4375" y="200609"/>
            <a:ext cx="64871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8275" algn="l"/>
              </a:tabLst>
            </a:pPr>
            <a:r>
              <a:rPr dirty="0" sz="4300" spc="-5"/>
              <a:t>KÜTLE</a:t>
            </a:r>
            <a:r>
              <a:rPr dirty="0" sz="4300" spc="600"/>
              <a:t> </a:t>
            </a:r>
            <a:r>
              <a:rPr dirty="0" sz="4300" spc="-5"/>
              <a:t>VE	A</a:t>
            </a:r>
            <a:r>
              <a:rPr dirty="0" sz="4300" spc="-5">
                <a:latin typeface="Calibri"/>
                <a:cs typeface="Calibri"/>
              </a:rPr>
              <a:t>Ğ</a:t>
            </a:r>
            <a:r>
              <a:rPr dirty="0" sz="4300" spc="-5"/>
              <a:t>IRLIK</a:t>
            </a:r>
            <a:r>
              <a:rPr dirty="0" sz="4300" spc="-45"/>
              <a:t> 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L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ŞK</a:t>
            </a:r>
            <a:r>
              <a:rPr dirty="0" sz="4300" spc="-5">
                <a:latin typeface="Calibri"/>
                <a:cs typeface="Calibri"/>
              </a:rPr>
              <a:t>İ</a:t>
            </a:r>
            <a:r>
              <a:rPr dirty="0" sz="4300" spc="-5"/>
              <a:t>S</a:t>
            </a:r>
            <a:r>
              <a:rPr dirty="0" sz="4300" spc="-5">
                <a:latin typeface="Calibri"/>
                <a:cs typeface="Calibri"/>
              </a:rPr>
              <a:t>İ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0602" y="2733202"/>
            <a:ext cx="8153400" cy="411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2020-11-29T17:11:47Z</dcterms:created>
  <dcterms:modified xsi:type="dcterms:W3CDTF">2020-11-29T17:11:47Z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2020-11-22T00:00:00Z</vt:filetime>
  </property>
  <property fmtid="{D5CDD505-2E9C-101B-9397-08002B2CF9AE}" pid="3" name="Creator">
    <vt:lpwstr>BitMiracle.Docotic.Pdf 5.1.8259</vt:lpwstr>
  </property>
  <property fmtid="{D5CDD505-2E9C-101B-9397-08002B2CF9AE}" pid="4" name="LastSaved">
    <vt:filetime>2020-11-22T00:00:00Z</vt:filetime>
  </property>
</Properties>
</file>