
<file path=[Content_Types].xml><?xml version="1.0" encoding="utf-8"?>
<Types xmlns="http://schemas.openxmlformats.org/package/2006/content-types">
  <Default Extension="gif" ContentType="image/gif"/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5" r:id="rId12"/>
    <p:sldId id="266" r:id="rId13"/>
    <p:sldId id="267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3922" autoAdjust="0"/>
  </p:normalViewPr>
  <p:slideViewPr>
    <p:cSldViewPr snapToGrid="0">
      <p:cViewPr varScale="1">
        <p:scale>
          <a:sx n="60" d="100"/>
          <a:sy n="60" d="100"/>
        </p:scale>
        <p:origin x="1056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08AE0-30B3-4116-80B7-4798E3824C9F}" type="datetimeFigureOut">
              <a:rPr lang="tr-TR" smtClean="0"/>
              <a:t>9.09.2020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05925F-09C4-4268-87FB-3C77E976677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9124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0C0A-5464-4FE4-84EB-FF9C94016DF4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C6404-AD6E-4860-8E75-697CA40B95DA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fif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Y%C3%B6r%C3%BCnge" TargetMode="External"/><Relationship Id="rId2" Type="http://schemas.openxmlformats.org/officeDocument/2006/relationships/hyperlink" Target="https://tr.wikipedia.org/wiki/G%C3%BCne%C5%9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.wikipedia.org/wiki/G%C3%BCnd%C3%BCz" TargetMode="External"/><Relationship Id="rId4" Type="http://schemas.openxmlformats.org/officeDocument/2006/relationships/hyperlink" Target="https://tr.wikipedia.org/wiki/Gece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g"/><Relationship Id="rId4" Type="http://schemas.openxmlformats.org/officeDocument/2006/relationships/image" Target="../media/image23.jfi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7AB3FCD-431E-4FD0-949F-DB2C985A1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1388" y="276590"/>
            <a:ext cx="8991600" cy="988972"/>
          </a:xfrm>
        </p:spPr>
        <p:txBody>
          <a:bodyPr/>
          <a:lstStyle/>
          <a:p>
            <a:r>
              <a:rPr lang="tr-TR" dirty="0"/>
              <a:t>Mevsimler ve iklim 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9B81BD1-68BD-46B0-9F5F-286577ADC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61815" y="1674055"/>
            <a:ext cx="4662209" cy="3981156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tr-TR" dirty="0"/>
              <a:t>DÜNYA’NIN ŞEKLİ VE ÖZELLİKLERİ :</a:t>
            </a:r>
          </a:p>
          <a:p>
            <a:r>
              <a:rPr lang="tr-TR" dirty="0"/>
              <a:t>Dünyanın kutuplardan basık ekvatordan şişkin bir şekli vardır. Bu şekline geoit adı verilir. Şişkin bir portakal geoit şekline benzetilebilir.</a:t>
            </a:r>
          </a:p>
          <a:p>
            <a:r>
              <a:rPr lang="tr-TR" dirty="0"/>
              <a:t>Dünyayı kuzey yarın küre ve güney yarım küre olarak iki eşit parçaya bölen hayali sanal çizgiye ekvator çizgisi denir.</a:t>
            </a:r>
          </a:p>
          <a:p>
            <a:r>
              <a:rPr lang="tr-TR" dirty="0"/>
              <a:t>Dünyanın kuzeyindeki en uç noktaya kuzey kutup noktası, güneyindeki en uç noktaya güney kutup noktası denir.</a:t>
            </a:r>
          </a:p>
          <a:p>
            <a:pPr algn="just"/>
            <a:endParaRPr lang="tr-TR" dirty="0"/>
          </a:p>
        </p:txBody>
      </p:sp>
      <p:pic>
        <p:nvPicPr>
          <p:cNvPr id="4" name="Picture 2" descr="thumb image">
            <a:extLst>
              <a:ext uri="{FF2B5EF4-FFF2-40B4-BE49-F238E27FC236}">
                <a16:creationId xmlns:a16="http://schemas.microsoft.com/office/drawing/2014/main" id="{8E01AFA6-194B-4EE8-949E-A86CAD6D65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6275" y="1674055"/>
            <a:ext cx="4236015" cy="4157633"/>
          </a:xfrm>
          <a:prstGeom prst="rect">
            <a:avLst/>
          </a:prstGeom>
          <a:noFill/>
        </p:spPr>
      </p:pic>
      <p:cxnSp>
        <p:nvCxnSpPr>
          <p:cNvPr id="5" name="16 Düz Bağlayıcı">
            <a:extLst>
              <a:ext uri="{FF2B5EF4-FFF2-40B4-BE49-F238E27FC236}">
                <a16:creationId xmlns:a16="http://schemas.microsoft.com/office/drawing/2014/main" id="{23EF01E8-2DD8-4954-A5F4-C57C2A4A2F2D}"/>
              </a:ext>
            </a:extLst>
          </p:cNvPr>
          <p:cNvCxnSpPr>
            <a:cxnSpLocks/>
          </p:cNvCxnSpPr>
          <p:nvPr/>
        </p:nvCxnSpPr>
        <p:spPr>
          <a:xfrm>
            <a:off x="6711216" y="2713448"/>
            <a:ext cx="3826132" cy="2078846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7 Metin kutusu">
            <a:extLst>
              <a:ext uri="{FF2B5EF4-FFF2-40B4-BE49-F238E27FC236}">
                <a16:creationId xmlns:a16="http://schemas.microsoft.com/office/drawing/2014/main" id="{D065914C-85DE-4CDB-8E53-398F9744443F}"/>
              </a:ext>
            </a:extLst>
          </p:cNvPr>
          <p:cNvSpPr txBox="1"/>
          <p:nvPr/>
        </p:nvSpPr>
        <p:spPr>
          <a:xfrm rot="1726888">
            <a:off x="5499349" y="3073663"/>
            <a:ext cx="669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Comic Sans MS" pitchFamily="66" charset="0"/>
              </a:rPr>
              <a:t>KUZEY YARIM KÜRE(KYK)</a:t>
            </a:r>
          </a:p>
        </p:txBody>
      </p:sp>
      <p:sp>
        <p:nvSpPr>
          <p:cNvPr id="7" name="18 Metin kutusu">
            <a:extLst>
              <a:ext uri="{FF2B5EF4-FFF2-40B4-BE49-F238E27FC236}">
                <a16:creationId xmlns:a16="http://schemas.microsoft.com/office/drawing/2014/main" id="{8BC9B9DD-F745-42DF-8EB0-41DF934CDC26}"/>
              </a:ext>
            </a:extLst>
          </p:cNvPr>
          <p:cNvSpPr txBox="1"/>
          <p:nvPr/>
        </p:nvSpPr>
        <p:spPr>
          <a:xfrm rot="1765890">
            <a:off x="5030533" y="4030582"/>
            <a:ext cx="669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latin typeface="Comic Sans MS" pitchFamily="66" charset="0"/>
              </a:rPr>
              <a:t>GÜNEY YARIM KÜRE (GYK)</a:t>
            </a:r>
          </a:p>
        </p:txBody>
      </p:sp>
      <p:sp>
        <p:nvSpPr>
          <p:cNvPr id="8" name="14 Metin kutusu">
            <a:extLst>
              <a:ext uri="{FF2B5EF4-FFF2-40B4-BE49-F238E27FC236}">
                <a16:creationId xmlns:a16="http://schemas.microsoft.com/office/drawing/2014/main" id="{68BA6FB2-434E-45B4-AECB-4330364460ED}"/>
              </a:ext>
            </a:extLst>
          </p:cNvPr>
          <p:cNvSpPr txBox="1"/>
          <p:nvPr/>
        </p:nvSpPr>
        <p:spPr>
          <a:xfrm>
            <a:off x="7958482" y="4612439"/>
            <a:ext cx="6695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>
                <a:solidFill>
                  <a:srgbClr val="FF0000"/>
                </a:solidFill>
                <a:latin typeface="Comic Sans MS" pitchFamily="66" charset="0"/>
              </a:rPr>
              <a:t>EKVATOR</a:t>
            </a:r>
          </a:p>
        </p:txBody>
      </p:sp>
      <p:cxnSp>
        <p:nvCxnSpPr>
          <p:cNvPr id="12" name="Düz Bağlayıcı 11">
            <a:extLst>
              <a:ext uri="{FF2B5EF4-FFF2-40B4-BE49-F238E27FC236}">
                <a16:creationId xmlns:a16="http://schemas.microsoft.com/office/drawing/2014/main" id="{1024A901-28FD-40E6-A057-E5D459A3C1A0}"/>
              </a:ext>
            </a:extLst>
          </p:cNvPr>
          <p:cNvCxnSpPr>
            <a:cxnSpLocks/>
          </p:cNvCxnSpPr>
          <p:nvPr/>
        </p:nvCxnSpPr>
        <p:spPr>
          <a:xfrm flipV="1">
            <a:off x="6711216" y="1484578"/>
            <a:ext cx="3487861" cy="4536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9408BC9E-C34F-4C63-97D7-CC24A4F53385}"/>
              </a:ext>
            </a:extLst>
          </p:cNvPr>
          <p:cNvSpPr/>
          <p:nvPr/>
        </p:nvSpPr>
        <p:spPr>
          <a:xfrm>
            <a:off x="9608234" y="1794068"/>
            <a:ext cx="351692" cy="425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EB593AA-5745-4BBB-828D-2BB346E4D6F0}"/>
              </a:ext>
            </a:extLst>
          </p:cNvPr>
          <p:cNvSpPr/>
          <p:nvPr/>
        </p:nvSpPr>
        <p:spPr>
          <a:xfrm>
            <a:off x="7135250" y="5111607"/>
            <a:ext cx="351692" cy="4257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Metin kutusu 17">
            <a:extLst>
              <a:ext uri="{FF2B5EF4-FFF2-40B4-BE49-F238E27FC236}">
                <a16:creationId xmlns:a16="http://schemas.microsoft.com/office/drawing/2014/main" id="{C5FF5881-783B-4026-B382-4C99651E76C2}"/>
              </a:ext>
            </a:extLst>
          </p:cNvPr>
          <p:cNvSpPr txBox="1"/>
          <p:nvPr/>
        </p:nvSpPr>
        <p:spPr>
          <a:xfrm>
            <a:off x="6958446" y="5537393"/>
            <a:ext cx="12107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/>
              <a:t>Güney kutup noktası</a:t>
            </a:r>
          </a:p>
        </p:txBody>
      </p:sp>
      <p:sp>
        <p:nvSpPr>
          <p:cNvPr id="19" name="Metin kutusu 18">
            <a:extLst>
              <a:ext uri="{FF2B5EF4-FFF2-40B4-BE49-F238E27FC236}">
                <a16:creationId xmlns:a16="http://schemas.microsoft.com/office/drawing/2014/main" id="{1D38B42C-2443-4EB6-A6B9-A078F3E94AEC}"/>
              </a:ext>
            </a:extLst>
          </p:cNvPr>
          <p:cNvSpPr txBox="1"/>
          <p:nvPr/>
        </p:nvSpPr>
        <p:spPr>
          <a:xfrm>
            <a:off x="10185008" y="1539173"/>
            <a:ext cx="1093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Kuzey kutup noktası</a:t>
            </a:r>
          </a:p>
        </p:txBody>
      </p:sp>
    </p:spTree>
    <p:extLst>
      <p:ext uri="{BB962C8B-B14F-4D97-AF65-F5344CB8AC3E}">
        <p14:creationId xmlns:p14="http://schemas.microsoft.com/office/powerpoint/2010/main" val="2415570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A8E5E932-040C-459B-A156-BD0978516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975" y="1022935"/>
            <a:ext cx="5996608" cy="4821274"/>
          </a:xfrm>
          <a:prstGeom prst="rect">
            <a:avLst/>
          </a:prstGeom>
        </p:spPr>
      </p:pic>
      <p:pic>
        <p:nvPicPr>
          <p:cNvPr id="7" name="Resim 6" descr="metin, harita, çizim içeren bir resim&#10;&#10;Açıklama otomatik olarak oluşturuldu">
            <a:extLst>
              <a:ext uri="{FF2B5EF4-FFF2-40B4-BE49-F238E27FC236}">
                <a16:creationId xmlns:a16="http://schemas.microsoft.com/office/drawing/2014/main" id="{129658DF-FC7E-49B2-8279-B7B38B7EC0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8122" y="874644"/>
            <a:ext cx="5353878" cy="520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546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B70EE36-5E4E-4D48-A0BC-DBDE06211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382" y="200194"/>
            <a:ext cx="7729728" cy="594285"/>
          </a:xfrm>
        </p:spPr>
        <p:txBody>
          <a:bodyPr>
            <a:normAutofit fontScale="90000"/>
          </a:bodyPr>
          <a:lstStyle/>
          <a:p>
            <a:r>
              <a:rPr lang="tr-TR" dirty="0"/>
              <a:t>Dünyanın eksenleri </a:t>
            </a:r>
          </a:p>
        </p:txBody>
      </p:sp>
      <p:pic>
        <p:nvPicPr>
          <p:cNvPr id="5" name="İçerik Yer Tutucusu 4" descr="saat, çizim içeren bir resim&#10;&#10;Açıklama otomatik olarak oluşturuldu">
            <a:extLst>
              <a:ext uri="{FF2B5EF4-FFF2-40B4-BE49-F238E27FC236}">
                <a16:creationId xmlns:a16="http://schemas.microsoft.com/office/drawing/2014/main" id="{213F96C7-783F-4548-8A55-DC1A74333F1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9536" y="1054632"/>
            <a:ext cx="9873323" cy="5557917"/>
          </a:xfrm>
        </p:spPr>
      </p:pic>
    </p:spTree>
    <p:extLst>
      <p:ext uri="{BB962C8B-B14F-4D97-AF65-F5344CB8AC3E}">
        <p14:creationId xmlns:p14="http://schemas.microsoft.com/office/powerpoint/2010/main" val="3122838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4FB530-3C4C-4E27-9703-22EA433463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3377" y="936706"/>
            <a:ext cx="3959802" cy="2698453"/>
          </a:xfrm>
          <a:solidFill>
            <a:schemeClr val="accent1">
              <a:lumMod val="20000"/>
              <a:lumOff val="80000"/>
            </a:schemeClr>
          </a:solidFill>
          <a:ln w="381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/>
              <a:t>DÖNME EKSENİ ( YER EKSENİ </a:t>
            </a:r>
            <a:r>
              <a:rPr lang="tr-TR" dirty="0"/>
              <a:t>) :</a:t>
            </a:r>
          </a:p>
          <a:p>
            <a:r>
              <a:rPr lang="tr-TR" dirty="0"/>
              <a:t>Dünya’nın kutup noktaları ve yerin merkezinden geçtiği varsayılan sanal eksene dönme ekseni denir.</a:t>
            </a:r>
          </a:p>
          <a:p>
            <a:r>
              <a:rPr lang="tr-TR" dirty="0"/>
              <a:t>Dünya ; dönme ekseni etrafında batıdan doğuya doğru (saat yönünün tersine) döner.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E37BD2CC-0370-4CAE-BB23-7B7E4386A62E}"/>
              </a:ext>
            </a:extLst>
          </p:cNvPr>
          <p:cNvSpPr txBox="1"/>
          <p:nvPr/>
        </p:nvSpPr>
        <p:spPr>
          <a:xfrm>
            <a:off x="6433179" y="1598320"/>
            <a:ext cx="5321508" cy="203132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/>
              <a:t>DOLANMA DÜZLEMİ (YÖRÜNGE DÜZLEMİ)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 Dünya’nın Güneş etrafında dolanması sırasında izlediği yörüngeye dolanma düzlemi denir.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Dolanma düzlemi elips şeklindedir. Bu yüzden eliptik düzlem adını da alır.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dirty="0"/>
              <a:t>Dünya dolanma düzleminde Güneş’in etrafında batıdan doğuya doğru hareket eder. 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5597478E-9667-4DA4-BC58-834E9222A71F}"/>
              </a:ext>
            </a:extLst>
          </p:cNvPr>
          <p:cNvSpPr txBox="1"/>
          <p:nvPr/>
        </p:nvSpPr>
        <p:spPr>
          <a:xfrm>
            <a:off x="1349114" y="3629645"/>
            <a:ext cx="3807502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/>
              <a:t>EKVATOR DÜZLEMİ </a:t>
            </a:r>
            <a:r>
              <a:rPr lang="tr-TR" dirty="0"/>
              <a:t>:</a:t>
            </a:r>
          </a:p>
          <a:p>
            <a:r>
              <a:rPr lang="tr-TR" dirty="0"/>
              <a:t>Ekvator çizgisinin oluşturduğu düzleme ekvator düzlemi denir.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F8EFDE81-E2A3-4444-9A2E-E70C3F669326}"/>
              </a:ext>
            </a:extLst>
          </p:cNvPr>
          <p:cNvSpPr txBox="1"/>
          <p:nvPr/>
        </p:nvSpPr>
        <p:spPr>
          <a:xfrm>
            <a:off x="5261549" y="3629645"/>
            <a:ext cx="4107304" cy="286232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b="1" dirty="0"/>
              <a:t>AYDINLANMA ÇİZGİSİ </a:t>
            </a:r>
            <a:r>
              <a:rPr lang="tr-TR" dirty="0"/>
              <a:t>:</a:t>
            </a:r>
          </a:p>
          <a:p>
            <a:r>
              <a:rPr lang="tr-TR" dirty="0"/>
              <a:t>Dünyanın kendi ekseni etrafındaki dönüşü ve </a:t>
            </a:r>
            <a:r>
              <a:rPr lang="tr-TR" dirty="0">
                <a:hlinkClick r:id="rId2" tooltip="Güneş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güneş</a:t>
            </a:r>
            <a:r>
              <a:rPr lang="tr-TR" dirty="0"/>
              <a:t> etrafındaki </a:t>
            </a:r>
            <a:r>
              <a:rPr lang="tr-TR" dirty="0">
                <a:hlinkClick r:id="rId3" tooltip="Yörün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yörüngesindeki</a:t>
            </a:r>
            <a:r>
              <a:rPr lang="tr-TR" dirty="0"/>
              <a:t> seyahati esnasında bir yarısı güneş ışıklarıyla aydınlanırken, diğer yarısı karanlıkta kalır. Dünyanın dönüşü ve ilerleyişi nedeniyle aydınlanma çemberi de sürekli ilerlemektedir. Aydınlanma çemberi </a:t>
            </a:r>
            <a:r>
              <a:rPr lang="tr-TR" dirty="0">
                <a:hlinkClick r:id="rId4" tooltip="Gec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gece</a:t>
            </a:r>
            <a:r>
              <a:rPr lang="tr-TR" dirty="0"/>
              <a:t> ile </a:t>
            </a:r>
            <a:r>
              <a:rPr lang="tr-TR" dirty="0">
                <a:hlinkClick r:id="rId5" tooltip="Gündüz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gündüz</a:t>
            </a:r>
            <a:r>
              <a:rPr lang="tr-TR" dirty="0"/>
              <a:t> arasındaki sınırı oluşturur.</a:t>
            </a:r>
          </a:p>
        </p:txBody>
      </p:sp>
    </p:spTree>
    <p:extLst>
      <p:ext uri="{BB962C8B-B14F-4D97-AF65-F5344CB8AC3E}">
        <p14:creationId xmlns:p14="http://schemas.microsoft.com/office/powerpoint/2010/main" val="130422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MEVSİMLER VE İKLİM (Konu özeti) | fenkurdu.gen.tr">
            <a:extLst>
              <a:ext uri="{FF2B5EF4-FFF2-40B4-BE49-F238E27FC236}">
                <a16:creationId xmlns:a16="http://schemas.microsoft.com/office/drawing/2014/main" id="{91F65E5A-EC03-4C09-8795-5222434C7B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21388" y="404737"/>
            <a:ext cx="4077320" cy="2781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1B6081D-D3E8-4209-B85B-EB1C655A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rkadaşlar kısaca Dolanma Düzlemi nedir?? - Eodev.com">
            <a:extLst>
              <a:ext uri="{FF2B5EF4-FFF2-40B4-BE49-F238E27FC236}">
                <a16:creationId xmlns:a16="http://schemas.microsoft.com/office/drawing/2014/main" id="{C0F0B80A-1975-4A1A-ABA5-7C37689FF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93293" y="643467"/>
            <a:ext cx="4422986" cy="2543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8CA55E4-1295-45C8-BA05-5A9E705B7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8C5794E-A9A1-4A23-AF68-C79A7822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Resim 4" descr="cihaz, çizim içeren bir resim&#10;&#10;Açıklama otomatik olarak oluşturuldu">
            <a:extLst>
              <a:ext uri="{FF2B5EF4-FFF2-40B4-BE49-F238E27FC236}">
                <a16:creationId xmlns:a16="http://schemas.microsoft.com/office/drawing/2014/main" id="{30506D0C-6CF6-41EE-9AA8-5011FEB224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3656" y="3671316"/>
            <a:ext cx="3476714" cy="2545862"/>
          </a:xfrm>
          <a:prstGeom prst="rect">
            <a:avLst/>
          </a:prstGeom>
        </p:spPr>
      </p:pic>
      <p:pic>
        <p:nvPicPr>
          <p:cNvPr id="7" name="Resim 6" descr="oyun, top içeren bir resim&#10;&#10;Açıklama otomatik olarak oluşturuldu">
            <a:extLst>
              <a:ext uri="{FF2B5EF4-FFF2-40B4-BE49-F238E27FC236}">
                <a16:creationId xmlns:a16="http://schemas.microsoft.com/office/drawing/2014/main" id="{81F0A7A5-DB1B-4F10-8522-651A2FFAEB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94029" y="3661064"/>
            <a:ext cx="3421514" cy="25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5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5464016-F7DF-45AB-8D4C-94A3596E7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7705" y="4563097"/>
            <a:ext cx="7729728" cy="3101983"/>
          </a:xfrm>
        </p:spPr>
        <p:txBody>
          <a:bodyPr>
            <a:normAutofit/>
          </a:bodyPr>
          <a:lstStyle/>
          <a:p>
            <a:r>
              <a:rPr lang="tr-TR" sz="3600" dirty="0"/>
              <a:t>Özlem YEŞİLYURT </a:t>
            </a:r>
          </a:p>
          <a:p>
            <a:r>
              <a:rPr lang="tr-TR" sz="3600" dirty="0"/>
              <a:t>Fen Bilimleri Öğretmeni</a:t>
            </a:r>
          </a:p>
        </p:txBody>
      </p:sp>
    </p:spTree>
    <p:extLst>
      <p:ext uri="{BB962C8B-B14F-4D97-AF65-F5344CB8AC3E}">
        <p14:creationId xmlns:p14="http://schemas.microsoft.com/office/powerpoint/2010/main" val="1715541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B9B19F6-7630-401E-839F-0D671D76B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1308" y="387916"/>
            <a:ext cx="7729728" cy="526483"/>
          </a:xfrm>
        </p:spPr>
        <p:txBody>
          <a:bodyPr>
            <a:normAutofit fontScale="90000"/>
          </a:bodyPr>
          <a:lstStyle/>
          <a:p>
            <a:r>
              <a:rPr lang="tr-TR" dirty="0"/>
              <a:t>Dünyanın şeklinin sonuçları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84380B6-ABF8-4211-AD7C-693673E0B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4533" y="1294229"/>
            <a:ext cx="6012532" cy="4825218"/>
          </a:xfr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tr-TR" dirty="0"/>
              <a:t>Güneş ışınları yeryüzüne farklı açılarla düşer. Ekvator bölgesine güneş ışınları daha dik (90 derece ) , kutuplar bölgesine daha eğik açı ile düşer. Buna bağlı olarak ekvatordan kutuplara gidildikçe sıcaklık değerleri düşer.</a:t>
            </a:r>
          </a:p>
          <a:p>
            <a:r>
              <a:rPr lang="tr-TR" dirty="0"/>
              <a:t>Ekvatordan kutuplara gidildikçe aynı tarih aralığında bölgelerin yaşadığı mevsimsel özellikler , sıcaklık ortalamaları farklılık gösterir.</a:t>
            </a:r>
          </a:p>
          <a:p>
            <a:r>
              <a:rPr lang="tr-TR" dirty="0"/>
              <a:t>Ekvator bölgesi yıl boyunca güneş ışınlarını dik ve dike yakın açılarla aldığı için bu  bölgeler daima sıcaktır ve 12 ay boyunca yaz mevsimi yaşanır.</a:t>
            </a:r>
          </a:p>
          <a:p>
            <a:r>
              <a:rPr lang="tr-TR" dirty="0"/>
              <a:t>Güneş ışınları ekvator bölgesinde daha dar alanları aydınlatırken, kutup bölgelerinde daha geniş alanı aydınlatır bunun sonucunda ekvator sıcak ,  kutuplar soğuk olur.</a:t>
            </a:r>
          </a:p>
        </p:txBody>
      </p:sp>
      <p:pic>
        <p:nvPicPr>
          <p:cNvPr id="4" name="Picture 2" descr="GÜNEŞ IŞIĞININ GELİŞ AÇISI ile ilgili görsel sonucu">
            <a:extLst>
              <a:ext uri="{FF2B5EF4-FFF2-40B4-BE49-F238E27FC236}">
                <a16:creationId xmlns:a16="http://schemas.microsoft.com/office/drawing/2014/main" id="{76C81EFA-764E-4F75-86B7-B1E09C0D0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554" y="1506566"/>
            <a:ext cx="4473526" cy="40501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00480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9AFD682-2556-44F5-BC12-4A9EDD78C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3935"/>
            <a:ext cx="7729728" cy="412700"/>
          </a:xfrm>
        </p:spPr>
        <p:txBody>
          <a:bodyPr>
            <a:normAutofit fontScale="90000"/>
          </a:bodyPr>
          <a:lstStyle/>
          <a:p>
            <a:r>
              <a:rPr lang="tr-TR" dirty="0"/>
              <a:t>Güneş ışınlarının geldiği açı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D7A5412-EB19-46BC-AB70-EDB186D5C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12" y="776518"/>
            <a:ext cx="6364225" cy="1164578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tr-TR" dirty="0"/>
              <a:t>Dünyanın şeklinin  ve Dünyanın Güneşe karşı konumunun eğik olması güneş ışınlarının ekvator ve kutuplara geliş </a:t>
            </a:r>
            <a:r>
              <a:rPr lang="tr-TR" dirty="0" err="1"/>
              <a:t>açısınn</a:t>
            </a:r>
            <a:r>
              <a:rPr lang="tr-TR" dirty="0"/>
              <a:t> farklı olmasına neden olur.</a:t>
            </a:r>
          </a:p>
          <a:p>
            <a:endParaRPr lang="tr-TR" dirty="0"/>
          </a:p>
        </p:txBody>
      </p:sp>
      <p:pic>
        <p:nvPicPr>
          <p:cNvPr id="7" name="Resim 6" descr="oturma, tablo, yiyecek içeren bir resim&#10;&#10;Açıklama otomatik olarak oluşturuldu">
            <a:extLst>
              <a:ext uri="{FF2B5EF4-FFF2-40B4-BE49-F238E27FC236}">
                <a16:creationId xmlns:a16="http://schemas.microsoft.com/office/drawing/2014/main" id="{E76C4E81-1F56-4FE5-9B78-24AF8C2B2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3250" y="776517"/>
            <a:ext cx="5238750" cy="3249841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522B0CC3-B522-490D-8B19-C4B8C11CD3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612" y="2406316"/>
            <a:ext cx="6122730" cy="4451684"/>
          </a:xfrm>
          <a:prstGeom prst="rect">
            <a:avLst/>
          </a:prstGeom>
        </p:spPr>
      </p:pic>
      <p:pic>
        <p:nvPicPr>
          <p:cNvPr id="11" name="Resim 10" descr="oyun, çizim içeren bir resim&#10;&#10;Açıklama otomatik olarak oluşturuldu">
            <a:extLst>
              <a:ext uri="{FF2B5EF4-FFF2-40B4-BE49-F238E27FC236}">
                <a16:creationId xmlns:a16="http://schemas.microsoft.com/office/drawing/2014/main" id="{DC93E560-CA1A-482B-AED8-7C320F24AB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7627" y="4206241"/>
            <a:ext cx="5238750" cy="246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229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64475B9-019B-495F-9289-4AEC176E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5127" y="725526"/>
            <a:ext cx="5567056" cy="1023481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/>
          <a:lstStyle/>
          <a:p>
            <a:r>
              <a:rPr lang="tr-TR" dirty="0"/>
              <a:t>Güneş ışınlarının kutuplara ulaşırken  atmosferde daha uzun mesafe </a:t>
            </a:r>
            <a:r>
              <a:rPr lang="tr-TR" dirty="0" err="1"/>
              <a:t>kateder</a:t>
            </a:r>
            <a:r>
              <a:rPr lang="tr-TR" dirty="0"/>
              <a:t>. Ekvator bölgesine ulaştığında daha kısa mesafe </a:t>
            </a:r>
            <a:r>
              <a:rPr lang="tr-TR" dirty="0" err="1"/>
              <a:t>kateder</a:t>
            </a:r>
            <a:r>
              <a:rPr lang="tr-TR" dirty="0"/>
              <a:t>. </a:t>
            </a:r>
          </a:p>
          <a:p>
            <a:endParaRPr lang="tr-TR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EBDC2949-F943-42A7-B817-BC609FA47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18" y="1929764"/>
            <a:ext cx="5461182" cy="4407730"/>
          </a:xfrm>
          <a:prstGeom prst="rect">
            <a:avLst/>
          </a:prstGeo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767268A3-215F-49C4-9F73-A4B2E2C46BE5}"/>
              </a:ext>
            </a:extLst>
          </p:cNvPr>
          <p:cNvSpPr txBox="1"/>
          <p:nvPr/>
        </p:nvSpPr>
        <p:spPr>
          <a:xfrm>
            <a:off x="6588366" y="175438"/>
            <a:ext cx="4889096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dirty="0"/>
              <a:t>Birim yüzey alanı arttıkça yüzeye düşen ışın miktarı (yoğunluğu) azalır  Ve bu bölgede sıcaklık değeri düşük olur.</a:t>
            </a:r>
          </a:p>
          <a:p>
            <a:r>
              <a:rPr lang="tr-TR" dirty="0"/>
              <a:t>Birim yüzey alanı azalınca ise ışın miktarı daha küçük bir alana toplanır , yoğunluğu artar ve sıcaklık değeri yüksek olur. 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7DDBA72C-E5A9-4113-AA9C-E915D00F58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8311" y="2964659"/>
            <a:ext cx="5039151" cy="3717903"/>
          </a:xfrm>
          <a:prstGeom prst="rect">
            <a:avLst/>
          </a:prstGeom>
        </p:spPr>
      </p:pic>
      <p:pic>
        <p:nvPicPr>
          <p:cNvPr id="13" name="İçerik Yer Tutucusu 4" descr="nesne, saat içeren bir resim&#10;&#10;Açıklama otomatik olarak oluşturuldu">
            <a:extLst>
              <a:ext uri="{FF2B5EF4-FFF2-40B4-BE49-F238E27FC236}">
                <a16:creationId xmlns:a16="http://schemas.microsoft.com/office/drawing/2014/main" id="{B5AC90CC-C086-4EAE-8916-42C52D091B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32914" y="2197969"/>
            <a:ext cx="2944227" cy="153337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76200">
            <a:solidFill>
              <a:schemeClr val="tx1"/>
            </a:solidFill>
          </a:ln>
        </p:spPr>
      </p:pic>
      <p:sp>
        <p:nvSpPr>
          <p:cNvPr id="2" name="Metin kutusu 1">
            <a:extLst>
              <a:ext uri="{FF2B5EF4-FFF2-40B4-BE49-F238E27FC236}">
                <a16:creationId xmlns:a16="http://schemas.microsoft.com/office/drawing/2014/main" id="{B444FB89-408B-4F32-BBC0-60B05C4D9EB4}"/>
              </a:ext>
            </a:extLst>
          </p:cNvPr>
          <p:cNvSpPr txBox="1"/>
          <p:nvPr/>
        </p:nvSpPr>
        <p:spPr>
          <a:xfrm>
            <a:off x="1058779" y="175438"/>
            <a:ext cx="52297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/>
              <a:t>BİRİM YÜZEYE DÜŞEN IŞIN MİKTARI </a:t>
            </a:r>
          </a:p>
        </p:txBody>
      </p:sp>
    </p:spTree>
    <p:extLst>
      <p:ext uri="{BB962C8B-B14F-4D97-AF65-F5344CB8AC3E}">
        <p14:creationId xmlns:p14="http://schemas.microsoft.com/office/powerpoint/2010/main" val="2679097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İçerik Yer Tutucusu 8">
            <a:extLst>
              <a:ext uri="{FF2B5EF4-FFF2-40B4-BE49-F238E27FC236}">
                <a16:creationId xmlns:a16="http://schemas.microsoft.com/office/drawing/2014/main" id="{6A7F578F-2B3A-4557-8ED1-C5AAAD5E2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4656" y="284812"/>
            <a:ext cx="4336102" cy="6067861"/>
          </a:xfrm>
        </p:spPr>
      </p:pic>
      <p:sp>
        <p:nvSpPr>
          <p:cNvPr id="10" name="Metin kutusu 9">
            <a:extLst>
              <a:ext uri="{FF2B5EF4-FFF2-40B4-BE49-F238E27FC236}">
                <a16:creationId xmlns:a16="http://schemas.microsoft.com/office/drawing/2014/main" id="{F08F49C9-9911-4B1D-AF18-A9EB83A031C7}"/>
              </a:ext>
            </a:extLst>
          </p:cNvPr>
          <p:cNvSpPr txBox="1"/>
          <p:nvPr/>
        </p:nvSpPr>
        <p:spPr>
          <a:xfrm>
            <a:off x="5352277" y="4038927"/>
            <a:ext cx="5724402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tr-TR" sz="2400" dirty="0"/>
              <a:t>Güneş ışınları dik açıyla geldiğinde o bölgede yaz mevsimi yaşanır </a:t>
            </a:r>
          </a:p>
          <a:p>
            <a:r>
              <a:rPr lang="tr-TR" sz="2400" dirty="0"/>
              <a:t>Eğik açı ile geldiğinde ise kış mevsimi yaşanır</a:t>
            </a:r>
          </a:p>
        </p:txBody>
      </p:sp>
      <p:pic>
        <p:nvPicPr>
          <p:cNvPr id="12" name="Resim 11" descr="oyun, tablo, çizim içeren bir resim&#10;&#10;Açıklama otomatik olarak oluşturuldu">
            <a:extLst>
              <a:ext uri="{FF2B5EF4-FFF2-40B4-BE49-F238E27FC236}">
                <a16:creationId xmlns:a16="http://schemas.microsoft.com/office/drawing/2014/main" id="{53F88C9E-7EE5-4827-80F6-CD847BB6EA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50240" y="406312"/>
            <a:ext cx="482841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39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>
            <a:extLst>
              <a:ext uri="{FF2B5EF4-FFF2-40B4-BE49-F238E27FC236}">
                <a16:creationId xmlns:a16="http://schemas.microsoft.com/office/drawing/2014/main" id="{E8C16DEC-3704-4999-9A4D-2072C53136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9810" y="908346"/>
            <a:ext cx="5406190" cy="5479967"/>
          </a:xfrm>
        </p:spPr>
      </p:pic>
      <p:sp>
        <p:nvSpPr>
          <p:cNvPr id="6" name="Metin kutusu 5">
            <a:extLst>
              <a:ext uri="{FF2B5EF4-FFF2-40B4-BE49-F238E27FC236}">
                <a16:creationId xmlns:a16="http://schemas.microsoft.com/office/drawing/2014/main" id="{6B196CCA-6C23-4E9C-A4FC-6876DBC807DB}"/>
              </a:ext>
            </a:extLst>
          </p:cNvPr>
          <p:cNvSpPr txBox="1"/>
          <p:nvPr/>
        </p:nvSpPr>
        <p:spPr>
          <a:xfrm>
            <a:off x="529389" y="280737"/>
            <a:ext cx="10122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BİRİM YÜZEYE DÜŞEN IŞIN MİKTARININ GÖSTERİLMESİ DENEYİ</a:t>
            </a:r>
          </a:p>
        </p:txBody>
      </p:sp>
      <p:pic>
        <p:nvPicPr>
          <p:cNvPr id="1026" name="Picture 2" descr="1- Mevsimlerin Oluşumu - Çalışkanım Eğitim">
            <a:extLst>
              <a:ext uri="{FF2B5EF4-FFF2-40B4-BE49-F238E27FC236}">
                <a16:creationId xmlns:a16="http://schemas.microsoft.com/office/drawing/2014/main" id="{9B07EB11-7F9E-428B-9CC5-884AF18DCC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274" y="1269852"/>
            <a:ext cx="4539916" cy="2959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Metin kutusu 8">
            <a:extLst>
              <a:ext uri="{FF2B5EF4-FFF2-40B4-BE49-F238E27FC236}">
                <a16:creationId xmlns:a16="http://schemas.microsoft.com/office/drawing/2014/main" id="{C96858CC-A249-4C4E-AABD-C450CDD9A0C4}"/>
              </a:ext>
            </a:extLst>
          </p:cNvPr>
          <p:cNvSpPr txBox="1"/>
          <p:nvPr/>
        </p:nvSpPr>
        <p:spPr>
          <a:xfrm>
            <a:off x="6757639" y="4393580"/>
            <a:ext cx="52187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/>
              <a:t>IŞIĞI TOPLAYAN MERCEKTE IŞIK IŞINLARININ ENERJİSİ KÜÇÜK BİR ALANDA TOPLANIR VE BU ALANIN SICAKLIK DEĞERİ YÜKSEK OLUR.</a:t>
            </a:r>
          </a:p>
        </p:txBody>
      </p:sp>
    </p:spTree>
    <p:extLst>
      <p:ext uri="{BB962C8B-B14F-4D97-AF65-F5344CB8AC3E}">
        <p14:creationId xmlns:p14="http://schemas.microsoft.com/office/powerpoint/2010/main" val="250708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 descr="ışık içeren bir resim&#10;&#10;Açıklama otomatik olarak oluşturuldu">
            <a:extLst>
              <a:ext uri="{FF2B5EF4-FFF2-40B4-BE49-F238E27FC236}">
                <a16:creationId xmlns:a16="http://schemas.microsoft.com/office/drawing/2014/main" id="{E6AC096A-AEA7-48DC-B556-9D7A446ACA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1516" y="90489"/>
            <a:ext cx="7635408" cy="3689684"/>
          </a:xfrm>
        </p:spPr>
      </p:pic>
      <p:pic>
        <p:nvPicPr>
          <p:cNvPr id="7" name="Resim 6" descr="ekran, bina içeren bir resim&#10;&#10;Açıklama otomatik olarak oluşturuldu">
            <a:extLst>
              <a:ext uri="{FF2B5EF4-FFF2-40B4-BE49-F238E27FC236}">
                <a16:creationId xmlns:a16="http://schemas.microsoft.com/office/drawing/2014/main" id="{46C48D3A-9DFC-4281-BA2B-51AC457F1D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685" y="3978442"/>
            <a:ext cx="9833810" cy="255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95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3CA1C65-3F01-4655-9CFE-42F735A15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4184" y="185204"/>
            <a:ext cx="8716680" cy="399191"/>
          </a:xfrm>
        </p:spPr>
        <p:txBody>
          <a:bodyPr>
            <a:normAutofit fontScale="90000"/>
          </a:bodyPr>
          <a:lstStyle/>
          <a:p>
            <a:r>
              <a:rPr lang="tr-TR" dirty="0"/>
              <a:t>Güneşin yer ile yaptığı açı VE GÖLGE BOYU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4A750D-5FD2-4FAA-AC77-ADA50798EC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66" y="1165262"/>
            <a:ext cx="5314818" cy="2139412"/>
          </a:xfrm>
          <a:solidFill>
            <a:schemeClr val="accent1">
              <a:lumMod val="40000"/>
              <a:lumOff val="60000"/>
            </a:schemeClr>
          </a:solidFill>
          <a:ln w="76200">
            <a:solidFill>
              <a:srgbClr val="FF0000"/>
            </a:solidFill>
          </a:ln>
        </p:spPr>
        <p:txBody>
          <a:bodyPr>
            <a:normAutofit fontScale="40000" lnSpcReduction="20000"/>
          </a:bodyPr>
          <a:lstStyle/>
          <a:p>
            <a:r>
              <a:rPr lang="tr-TR" sz="5000" dirty="0"/>
              <a:t>Güneş ışınları yeryüzüne dik açılar ile düştüğünde</a:t>
            </a:r>
          </a:p>
          <a:p>
            <a:r>
              <a:rPr lang="tr-TR" sz="5000" dirty="0"/>
              <a:t>Büyük açı yapar ve sıcaklık değeri yüksek olur</a:t>
            </a:r>
          </a:p>
          <a:p>
            <a:r>
              <a:rPr lang="tr-TR" sz="5000" dirty="0"/>
              <a:t> Yaz mevsimi yaşanır</a:t>
            </a:r>
          </a:p>
          <a:p>
            <a:r>
              <a:rPr lang="tr-TR" sz="5000" dirty="0"/>
              <a:t>Gölge boyu ise cismin boyundan kısa olur. 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90E48949-F838-468B-869E-C1ED28FFF4BF}"/>
              </a:ext>
            </a:extLst>
          </p:cNvPr>
          <p:cNvSpPr txBox="1"/>
          <p:nvPr/>
        </p:nvSpPr>
        <p:spPr>
          <a:xfrm>
            <a:off x="508467" y="3695075"/>
            <a:ext cx="5094057" cy="2677656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Güneş ışınları yeryüzüne eğik açılar ile düştüğünde ise 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Küçük açı yapar ve sıcaklık değeri düşük olur.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Kış mevsimi yaşanır.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Gölge boyu cismin boyundan büyük olur.</a:t>
            </a:r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7AFDD6C8-D1D2-4EA1-A600-3F3282BA3A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7571" y="854439"/>
            <a:ext cx="5699590" cy="2938072"/>
          </a:xfrm>
          <a:prstGeom prst="rect">
            <a:avLst/>
          </a:prstGeom>
        </p:spPr>
      </p:pic>
      <p:pic>
        <p:nvPicPr>
          <p:cNvPr id="9" name="Resim 8">
            <a:extLst>
              <a:ext uri="{FF2B5EF4-FFF2-40B4-BE49-F238E27FC236}">
                <a16:creationId xmlns:a16="http://schemas.microsoft.com/office/drawing/2014/main" id="{7A400102-8D04-4239-8189-689555694F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934045"/>
            <a:ext cx="5851161" cy="2677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72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7E264C1-2265-4374-B9A4-0E4EA35F8A4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34780" y="299961"/>
            <a:ext cx="5144722" cy="4180632"/>
          </a:xfrm>
          <a:prstGeom prst="rect">
            <a:avLst/>
          </a:prstGeom>
          <a:solidFill>
            <a:srgbClr val="92D05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endParaRPr lang="tr-TR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400" dirty="0"/>
              <a:t> </a:t>
            </a:r>
            <a:r>
              <a:rPr lang="tr-TR" dirty="0"/>
              <a:t>Bir gün içerisinde de yine güneşin geliş açısı değişir. Bunun nedeni Dünyanın kendi etrafında hareket etmesidir.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Sabah ve akşam saatlerinde güneş daha eğik ve küçük açılarla yer yüzüne düşer.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Öğle vakti ise Güneş ışınları dik açılarla düşer.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Gölge boyu sabah ve akşam saatlerinde cismin boyundan uzundur. Öğle vakti ise gölge boyu cismin boyundan büyüktür.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Güneş ışınları tam dik olduğu saatte (12.00) gölge boyu oluşmaz .</a:t>
            </a:r>
          </a:p>
        </p:txBody>
      </p:sp>
      <p:pic>
        <p:nvPicPr>
          <p:cNvPr id="6" name="Resim 5">
            <a:extLst>
              <a:ext uri="{FF2B5EF4-FFF2-40B4-BE49-F238E27FC236}">
                <a16:creationId xmlns:a16="http://schemas.microsoft.com/office/drawing/2014/main" id="{DC59E309-A630-46C4-AA0D-772D8A71C8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0289" y="269823"/>
            <a:ext cx="4676931" cy="6265888"/>
          </a:xfrm>
          <a:prstGeom prst="rect">
            <a:avLst/>
          </a:prstGeom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6F630681-76E1-4134-9A7E-3694099AE31B}"/>
              </a:ext>
            </a:extLst>
          </p:cNvPr>
          <p:cNvSpPr txBox="1"/>
          <p:nvPr/>
        </p:nvSpPr>
        <p:spPr>
          <a:xfrm>
            <a:off x="854439" y="5111646"/>
            <a:ext cx="5471410" cy="646331"/>
          </a:xfrm>
          <a:prstGeom prst="rect">
            <a:avLst/>
          </a:prstGeom>
          <a:noFill/>
          <a:ln w="76200">
            <a:solidFill>
              <a:srgbClr val="FF0000"/>
            </a:solidFill>
            <a:prstDash val="dashDot"/>
          </a:ln>
        </p:spPr>
        <p:txBody>
          <a:bodyPr wrap="square" rtlCol="0">
            <a:spAutoFit/>
          </a:bodyPr>
          <a:lstStyle/>
          <a:p>
            <a:r>
              <a:rPr lang="tr-TR" dirty="0"/>
              <a:t>O halde bir cismin gölgesi aynı tarihte ekvator bölgesinde daha kısa, kutup bölgelerinde daha uzundur diyebiliriz. </a:t>
            </a:r>
          </a:p>
        </p:txBody>
      </p:sp>
      <p:sp>
        <p:nvSpPr>
          <p:cNvPr id="2" name="Yıldız: 5 Nokta 1">
            <a:extLst>
              <a:ext uri="{FF2B5EF4-FFF2-40B4-BE49-F238E27FC236}">
                <a16:creationId xmlns:a16="http://schemas.microsoft.com/office/drawing/2014/main" id="{E5D0993F-6AC6-449F-981A-93883347B271}"/>
              </a:ext>
            </a:extLst>
          </p:cNvPr>
          <p:cNvSpPr/>
          <p:nvPr/>
        </p:nvSpPr>
        <p:spPr>
          <a:xfrm>
            <a:off x="2907141" y="5757977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13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a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71C241A9-A460-4AD1-916F-25308628A5BC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620</Words>
  <Application>Microsoft Office PowerPoint</Application>
  <PresentationFormat>Geniş ekran</PresentationFormat>
  <Paragraphs>55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9" baseType="lpstr">
      <vt:lpstr>Arial</vt:lpstr>
      <vt:lpstr>Calibri</vt:lpstr>
      <vt:lpstr>Comic Sans MS</vt:lpstr>
      <vt:lpstr>Gill Sans MT</vt:lpstr>
      <vt:lpstr>Paket</vt:lpstr>
      <vt:lpstr>Mevsimler ve iklim </vt:lpstr>
      <vt:lpstr>Dünyanın şeklinin sonuçları</vt:lpstr>
      <vt:lpstr>Güneş ışınlarının geldiği açı </vt:lpstr>
      <vt:lpstr>PowerPoint Sunusu</vt:lpstr>
      <vt:lpstr>PowerPoint Sunusu</vt:lpstr>
      <vt:lpstr>PowerPoint Sunusu</vt:lpstr>
      <vt:lpstr>PowerPoint Sunusu</vt:lpstr>
      <vt:lpstr>Güneşin yer ile yaptığı açı VE GÖLGE BOYU </vt:lpstr>
      <vt:lpstr>PowerPoint Sunusu</vt:lpstr>
      <vt:lpstr>PowerPoint Sunusu</vt:lpstr>
      <vt:lpstr>Dünyanın eksenleri 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Mevsimler ve iklim </dc:title>
  <dc:creator>özlem şaklak</dc:creator>
  <cp:lastModifiedBy>özlem şaklak</cp:lastModifiedBy>
  <cp:revision>4</cp:revision>
  <dcterms:created xsi:type="dcterms:W3CDTF">2020-09-09T14:17:02Z</dcterms:created>
  <dcterms:modified xsi:type="dcterms:W3CDTF">2020-09-09T16:06:46Z</dcterms:modified>
</cp:coreProperties>
</file>