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8015" y="6095"/>
            <a:ext cx="1782318" cy="1782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2212" y="1045463"/>
            <a:ext cx="1152906" cy="11483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35736" y="0"/>
            <a:ext cx="150875" cy="6857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214627" y="2214372"/>
            <a:ext cx="3568700" cy="4025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46226" y="38862"/>
            <a:ext cx="8098790" cy="523240"/>
          </a:xfrm>
          <a:custGeom>
            <a:avLst/>
            <a:gdLst/>
            <a:ahLst/>
            <a:cxnLst/>
            <a:rect l="l" t="t" r="r" b="b"/>
            <a:pathLst>
              <a:path w="8098790" h="523240">
                <a:moveTo>
                  <a:pt x="8098535" y="0"/>
                </a:moveTo>
                <a:lnTo>
                  <a:pt x="0" y="0"/>
                </a:lnTo>
                <a:lnTo>
                  <a:pt x="0" y="522731"/>
                </a:lnTo>
                <a:lnTo>
                  <a:pt x="8098535" y="522731"/>
                </a:lnTo>
                <a:lnTo>
                  <a:pt x="8098535" y="0"/>
                </a:lnTo>
                <a:close/>
              </a:path>
            </a:pathLst>
          </a:custGeom>
          <a:solidFill>
            <a:srgbClr val="389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46226" y="38862"/>
            <a:ext cx="8098790" cy="523240"/>
          </a:xfrm>
          <a:custGeom>
            <a:avLst/>
            <a:gdLst/>
            <a:ahLst/>
            <a:cxnLst/>
            <a:rect l="l" t="t" r="r" b="b"/>
            <a:pathLst>
              <a:path w="8098790" h="523240">
                <a:moveTo>
                  <a:pt x="0" y="522731"/>
                </a:moveTo>
                <a:lnTo>
                  <a:pt x="8098535" y="522731"/>
                </a:lnTo>
                <a:lnTo>
                  <a:pt x="8098535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25908">
            <a:solidFill>
              <a:srgbClr val="2569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08630" y="51054"/>
            <a:ext cx="4126738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8015" y="6095"/>
            <a:ext cx="1782318" cy="17823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72212" y="1045463"/>
            <a:ext cx="1152906" cy="11483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35736" y="0"/>
            <a:ext cx="150875" cy="68579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1838" y="51054"/>
            <a:ext cx="5640323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0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jp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g"/><Relationship Id="rId5" Type="http://schemas.openxmlformats.org/officeDocument/2006/relationships/image" Target="../media/image82.jp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1892" y="1339596"/>
            <a:ext cx="305435" cy="287020"/>
            <a:chOff x="921892" y="1339596"/>
            <a:chExt cx="305435" cy="287020"/>
          </a:xfrm>
        </p:grpSpPr>
        <p:sp>
          <p:nvSpPr>
            <p:cNvPr id="3" name="object 3"/>
            <p:cNvSpPr/>
            <p:nvPr/>
          </p:nvSpPr>
          <p:spPr>
            <a:xfrm>
              <a:off x="922781" y="1415034"/>
              <a:ext cx="210312" cy="210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1892" y="1339596"/>
              <a:ext cx="304927" cy="2866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505200" y="1717548"/>
            <a:ext cx="2324862" cy="1216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12491" y="1755010"/>
            <a:ext cx="4102100" cy="1923414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957580">
              <a:lnSpc>
                <a:spcPct val="100000"/>
              </a:lnSpc>
              <a:spcBef>
                <a:spcPts val="955"/>
              </a:spcBef>
            </a:pPr>
            <a:r>
              <a:rPr sz="4300" spc="-5" dirty="0">
                <a:solidFill>
                  <a:srgbClr val="562213"/>
                </a:solidFill>
              </a:rPr>
              <a:t>7.SINIF</a:t>
            </a:r>
            <a:endParaRPr sz="4300"/>
          </a:p>
          <a:p>
            <a:pPr marL="125095" marR="5080" indent="-113030">
              <a:lnSpc>
                <a:spcPct val="115700"/>
              </a:lnSpc>
              <a:spcBef>
                <a:spcPts val="40"/>
              </a:spcBef>
            </a:pPr>
            <a:r>
              <a:rPr sz="3200" dirty="0">
                <a:solidFill>
                  <a:srgbClr val="310D04"/>
                </a:solidFill>
              </a:rPr>
              <a:t>HÜCRE</a:t>
            </a:r>
            <a:r>
              <a:rPr sz="3200" spc="-75" dirty="0">
                <a:solidFill>
                  <a:srgbClr val="310D04"/>
                </a:solidFill>
              </a:rPr>
              <a:t> </a:t>
            </a:r>
            <a:r>
              <a:rPr sz="3200" dirty="0">
                <a:solidFill>
                  <a:srgbClr val="310D04"/>
                </a:solidFill>
              </a:rPr>
              <a:t>BÖLÜNMELER</a:t>
            </a:r>
            <a:r>
              <a:rPr sz="3200" dirty="0">
                <a:solidFill>
                  <a:srgbClr val="310D04"/>
                </a:solidFill>
                <a:latin typeface="Calibri"/>
                <a:cs typeface="Calibri"/>
              </a:rPr>
              <a:t>İ  </a:t>
            </a:r>
            <a:r>
              <a:rPr sz="3200" spc="-40" dirty="0">
                <a:solidFill>
                  <a:srgbClr val="310D04"/>
                </a:solidFill>
              </a:rPr>
              <a:t>(M</a:t>
            </a:r>
            <a:r>
              <a:rPr sz="3200" spc="-40" dirty="0">
                <a:solidFill>
                  <a:srgbClr val="310D04"/>
                </a:solidFill>
                <a:latin typeface="Calibri"/>
                <a:cs typeface="Calibri"/>
              </a:rPr>
              <a:t>İ</a:t>
            </a:r>
            <a:r>
              <a:rPr sz="3200" spc="-40" dirty="0">
                <a:solidFill>
                  <a:srgbClr val="310D04"/>
                </a:solidFill>
              </a:rPr>
              <a:t>TOZ</a:t>
            </a:r>
            <a:r>
              <a:rPr sz="3200" spc="-5" dirty="0">
                <a:solidFill>
                  <a:srgbClr val="310D04"/>
                </a:solidFill>
              </a:rPr>
              <a:t> </a:t>
            </a:r>
            <a:r>
              <a:rPr sz="3200" dirty="0">
                <a:solidFill>
                  <a:srgbClr val="310D04"/>
                </a:solidFill>
              </a:rPr>
              <a:t>BÖLÜNME)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869178"/>
            <a:ext cx="2883408" cy="1962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590800" cy="1845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8252" y="1523"/>
            <a:ext cx="2555747" cy="1699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34911" y="5105399"/>
            <a:ext cx="2609087" cy="17525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272" y="25907"/>
            <a:ext cx="8124825" cy="548640"/>
            <a:chOff x="1033272" y="25907"/>
            <a:chExt cx="8124825" cy="548640"/>
          </a:xfrm>
        </p:grpSpPr>
        <p:sp>
          <p:nvSpPr>
            <p:cNvPr id="3" name="object 3"/>
            <p:cNvSpPr/>
            <p:nvPr/>
          </p:nvSpPr>
          <p:spPr>
            <a:xfrm>
              <a:off x="1046226" y="38861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8098535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8098535" y="522731"/>
                  </a:lnTo>
                  <a:lnTo>
                    <a:pt x="809853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6226" y="38861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0" y="522731"/>
                  </a:moveTo>
                  <a:lnTo>
                    <a:pt x="8098535" y="522731"/>
                  </a:lnTo>
                  <a:lnTo>
                    <a:pt x="8098535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476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</a:t>
            </a:r>
            <a:r>
              <a:rPr spc="-40" dirty="0">
                <a:latin typeface="Calibri"/>
                <a:cs typeface="Calibri"/>
              </a:rPr>
              <a:t>İ</a:t>
            </a:r>
            <a:r>
              <a:rPr spc="-40" dirty="0"/>
              <a:t>TOZ </a:t>
            </a:r>
            <a:r>
              <a:rPr spc="-5" dirty="0"/>
              <a:t>BÖLÜNME</a:t>
            </a:r>
            <a:r>
              <a:rPr spc="-35" dirty="0"/>
              <a:t> </a:t>
            </a:r>
            <a:r>
              <a:rPr dirty="0"/>
              <a:t>EVRELER</a:t>
            </a:r>
            <a:r>
              <a:rPr dirty="0">
                <a:latin typeface="Calibri"/>
                <a:cs typeface="Calibri"/>
              </a:rPr>
              <a:t>İ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149096" y="507491"/>
            <a:ext cx="6696709" cy="3415665"/>
            <a:chOff x="1149096" y="507491"/>
            <a:chExt cx="6696709" cy="3415665"/>
          </a:xfrm>
        </p:grpSpPr>
        <p:sp>
          <p:nvSpPr>
            <p:cNvPr id="7" name="object 7"/>
            <p:cNvSpPr/>
            <p:nvPr/>
          </p:nvSpPr>
          <p:spPr>
            <a:xfrm>
              <a:off x="1912620" y="507491"/>
              <a:ext cx="3373374" cy="1657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99844" y="2019287"/>
              <a:ext cx="358927" cy="12535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14899" y="519683"/>
              <a:ext cx="358901" cy="27531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81599" y="507491"/>
              <a:ext cx="2580894" cy="15857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88936" y="1949195"/>
              <a:ext cx="356666" cy="13578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09331" y="1989581"/>
              <a:ext cx="120650" cy="1116330"/>
            </a:xfrm>
            <a:custGeom>
              <a:avLst/>
              <a:gdLst/>
              <a:ahLst/>
              <a:cxnLst/>
              <a:rect l="l" t="t" r="r" b="b"/>
              <a:pathLst>
                <a:path w="120650" h="1116330">
                  <a:moveTo>
                    <a:pt x="14477" y="997965"/>
                  </a:moveTo>
                  <a:lnTo>
                    <a:pt x="2159" y="1005204"/>
                  </a:lnTo>
                  <a:lnTo>
                    <a:pt x="0" y="1013078"/>
                  </a:lnTo>
                  <a:lnTo>
                    <a:pt x="3683" y="1019301"/>
                  </a:lnTo>
                  <a:lnTo>
                    <a:pt x="60198" y="1116202"/>
                  </a:lnTo>
                  <a:lnTo>
                    <a:pt x="75234" y="1090421"/>
                  </a:lnTo>
                  <a:lnTo>
                    <a:pt x="47244" y="1090421"/>
                  </a:lnTo>
                  <a:lnTo>
                    <a:pt x="47244" y="1042579"/>
                  </a:lnTo>
                  <a:lnTo>
                    <a:pt x="26035" y="1006220"/>
                  </a:lnTo>
                  <a:lnTo>
                    <a:pt x="22478" y="999997"/>
                  </a:lnTo>
                  <a:lnTo>
                    <a:pt x="14477" y="997965"/>
                  </a:lnTo>
                  <a:close/>
                </a:path>
                <a:path w="120650" h="1116330">
                  <a:moveTo>
                    <a:pt x="47244" y="1042579"/>
                  </a:moveTo>
                  <a:lnTo>
                    <a:pt x="47244" y="1090421"/>
                  </a:lnTo>
                  <a:lnTo>
                    <a:pt x="73151" y="1090421"/>
                  </a:lnTo>
                  <a:lnTo>
                    <a:pt x="73151" y="1083944"/>
                  </a:lnTo>
                  <a:lnTo>
                    <a:pt x="49022" y="1083944"/>
                  </a:lnTo>
                  <a:lnTo>
                    <a:pt x="60198" y="1064786"/>
                  </a:lnTo>
                  <a:lnTo>
                    <a:pt x="47244" y="1042579"/>
                  </a:lnTo>
                  <a:close/>
                </a:path>
                <a:path w="120650" h="1116330">
                  <a:moveTo>
                    <a:pt x="105918" y="997965"/>
                  </a:moveTo>
                  <a:lnTo>
                    <a:pt x="97917" y="999997"/>
                  </a:lnTo>
                  <a:lnTo>
                    <a:pt x="94361" y="1006220"/>
                  </a:lnTo>
                  <a:lnTo>
                    <a:pt x="73151" y="1042579"/>
                  </a:lnTo>
                  <a:lnTo>
                    <a:pt x="73151" y="1090421"/>
                  </a:lnTo>
                  <a:lnTo>
                    <a:pt x="75234" y="1090421"/>
                  </a:lnTo>
                  <a:lnTo>
                    <a:pt x="116713" y="1019301"/>
                  </a:lnTo>
                  <a:lnTo>
                    <a:pt x="120269" y="1013078"/>
                  </a:lnTo>
                  <a:lnTo>
                    <a:pt x="118237" y="1005204"/>
                  </a:lnTo>
                  <a:lnTo>
                    <a:pt x="105918" y="997965"/>
                  </a:lnTo>
                  <a:close/>
                </a:path>
                <a:path w="120650" h="1116330">
                  <a:moveTo>
                    <a:pt x="60198" y="1064786"/>
                  </a:moveTo>
                  <a:lnTo>
                    <a:pt x="49022" y="1083944"/>
                  </a:lnTo>
                  <a:lnTo>
                    <a:pt x="71374" y="1083944"/>
                  </a:lnTo>
                  <a:lnTo>
                    <a:pt x="60198" y="1064786"/>
                  </a:lnTo>
                  <a:close/>
                </a:path>
                <a:path w="120650" h="1116330">
                  <a:moveTo>
                    <a:pt x="73151" y="1042579"/>
                  </a:moveTo>
                  <a:lnTo>
                    <a:pt x="60198" y="1064786"/>
                  </a:lnTo>
                  <a:lnTo>
                    <a:pt x="71374" y="1083944"/>
                  </a:lnTo>
                  <a:lnTo>
                    <a:pt x="73151" y="1083944"/>
                  </a:lnTo>
                  <a:lnTo>
                    <a:pt x="73151" y="1042579"/>
                  </a:lnTo>
                  <a:close/>
                </a:path>
                <a:path w="120650" h="1116330">
                  <a:moveTo>
                    <a:pt x="73151" y="0"/>
                  </a:moveTo>
                  <a:lnTo>
                    <a:pt x="47244" y="0"/>
                  </a:lnTo>
                  <a:lnTo>
                    <a:pt x="47244" y="1042579"/>
                  </a:lnTo>
                  <a:lnTo>
                    <a:pt x="60198" y="1064786"/>
                  </a:lnTo>
                  <a:lnTo>
                    <a:pt x="73151" y="1042579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90244" y="3060191"/>
              <a:ext cx="2474976" cy="7818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9096" y="3041891"/>
              <a:ext cx="2522219" cy="8808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60348" y="3104387"/>
              <a:ext cx="2339340" cy="6461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60347" y="3104388"/>
            <a:ext cx="2339340" cy="64643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 marR="118110">
              <a:lnSpc>
                <a:spcPct val="100000"/>
              </a:lnSpc>
              <a:spcBef>
                <a:spcPts val="295"/>
              </a:spcBef>
            </a:pPr>
            <a:r>
              <a:rPr sz="1800" spc="-10" dirty="0">
                <a:latin typeface="Gill Sans MT"/>
                <a:cs typeface="Gill Sans MT"/>
              </a:rPr>
              <a:t>Hücre </a:t>
            </a:r>
            <a:r>
              <a:rPr sz="1800" spc="-5" dirty="0">
                <a:latin typeface="Gill Sans MT"/>
                <a:cs typeface="Gill Sans MT"/>
              </a:rPr>
              <a:t>Bölünmesi  Öncesi(Hazırlık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Evresi)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979164" y="3038843"/>
            <a:ext cx="2476500" cy="881380"/>
            <a:chOff x="3979164" y="3038843"/>
            <a:chExt cx="2476500" cy="881380"/>
          </a:xfrm>
        </p:grpSpPr>
        <p:sp>
          <p:nvSpPr>
            <p:cNvPr id="18" name="object 18"/>
            <p:cNvSpPr/>
            <p:nvPr/>
          </p:nvSpPr>
          <p:spPr>
            <a:xfrm>
              <a:off x="3979164" y="3057144"/>
              <a:ext cx="2476500" cy="7818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09516" y="3038843"/>
              <a:ext cx="1382267" cy="8808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49268" y="3101340"/>
              <a:ext cx="2340864" cy="6461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049267" y="3101339"/>
            <a:ext cx="2341245" cy="64643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664210" marR="710565" indent="63500">
              <a:lnSpc>
                <a:spcPct val="100000"/>
              </a:lnSpc>
              <a:spcBef>
                <a:spcPts val="295"/>
              </a:spcBef>
            </a:pPr>
            <a:r>
              <a:rPr sz="1800" spc="-5" dirty="0">
                <a:latin typeface="Gill Sans MT"/>
                <a:cs typeface="Gill Sans MT"/>
              </a:rPr>
              <a:t>Çekirdek  </a:t>
            </a:r>
            <a:r>
              <a:rPr sz="1800" spc="-10" dirty="0">
                <a:latin typeface="Gill Sans MT"/>
                <a:cs typeface="Gill Sans MT"/>
              </a:rPr>
              <a:t>B</a:t>
            </a:r>
            <a:r>
              <a:rPr sz="1800" dirty="0">
                <a:latin typeface="Gill Sans MT"/>
                <a:cs typeface="Gill Sans MT"/>
              </a:rPr>
              <a:t>ölün</a:t>
            </a:r>
            <a:r>
              <a:rPr sz="1800" spc="5" dirty="0">
                <a:latin typeface="Gill Sans MT"/>
                <a:cs typeface="Gill Sans MT"/>
              </a:rPr>
              <a:t>m</a:t>
            </a:r>
            <a:r>
              <a:rPr sz="1800" dirty="0">
                <a:latin typeface="Gill Sans MT"/>
                <a:cs typeface="Gill Sans MT"/>
              </a:rPr>
              <a:t>esi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472428" y="3041891"/>
            <a:ext cx="2476500" cy="881380"/>
            <a:chOff x="6472428" y="3041891"/>
            <a:chExt cx="2476500" cy="881380"/>
          </a:xfrm>
        </p:grpSpPr>
        <p:sp>
          <p:nvSpPr>
            <p:cNvPr id="23" name="object 23"/>
            <p:cNvSpPr/>
            <p:nvPr/>
          </p:nvSpPr>
          <p:spPr>
            <a:xfrm>
              <a:off x="6472428" y="3060191"/>
              <a:ext cx="2476500" cy="7818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66788" y="3041891"/>
              <a:ext cx="1450848" cy="8808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42532" y="3104387"/>
              <a:ext cx="2340864" cy="6461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542531" y="3104388"/>
            <a:ext cx="2341245" cy="64643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727710" marR="614680">
              <a:lnSpc>
                <a:spcPct val="100000"/>
              </a:lnSpc>
              <a:spcBef>
                <a:spcPts val="295"/>
              </a:spcBef>
            </a:pPr>
            <a:r>
              <a:rPr sz="1800" dirty="0">
                <a:latin typeface="Gill Sans MT"/>
                <a:cs typeface="Gill Sans MT"/>
              </a:rPr>
              <a:t>Sitopla</a:t>
            </a:r>
            <a:r>
              <a:rPr sz="1800" spc="5" dirty="0">
                <a:latin typeface="Gill Sans MT"/>
                <a:cs typeface="Gill Sans MT"/>
              </a:rPr>
              <a:t>z</a:t>
            </a:r>
            <a:r>
              <a:rPr sz="1800" dirty="0">
                <a:latin typeface="Gill Sans MT"/>
                <a:cs typeface="Gill Sans MT"/>
              </a:rPr>
              <a:t>ma  </a:t>
            </a:r>
            <a:r>
              <a:rPr sz="1800" spc="-5" dirty="0">
                <a:latin typeface="Gill Sans MT"/>
                <a:cs typeface="Gill Sans MT"/>
              </a:rPr>
              <a:t>Bölünmesi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23899" y="3957269"/>
            <a:ext cx="710247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ill Sans MT"/>
                <a:cs typeface="Gill Sans MT"/>
              </a:rPr>
              <a:t>Hücre </a:t>
            </a:r>
            <a:r>
              <a:rPr sz="1800" dirty="0">
                <a:latin typeface="Gill Sans MT"/>
                <a:cs typeface="Gill Sans MT"/>
              </a:rPr>
              <a:t>Bölünmesi </a:t>
            </a:r>
            <a:r>
              <a:rPr sz="1800" spc="-5" dirty="0">
                <a:latin typeface="Gill Sans MT"/>
                <a:cs typeface="Gill Sans MT"/>
              </a:rPr>
              <a:t>birbirini </a:t>
            </a:r>
            <a:r>
              <a:rPr sz="1800" dirty="0">
                <a:latin typeface="Gill Sans MT"/>
                <a:cs typeface="Gill Sans MT"/>
              </a:rPr>
              <a:t>takip eden farklı </a:t>
            </a:r>
            <a:r>
              <a:rPr sz="1800" spc="-10" dirty="0">
                <a:latin typeface="Gill Sans MT"/>
                <a:cs typeface="Gill Sans MT"/>
              </a:rPr>
              <a:t>evreler </a:t>
            </a:r>
            <a:r>
              <a:rPr sz="1800" spc="-5" dirty="0">
                <a:latin typeface="Gill Sans MT"/>
                <a:cs typeface="Gill Sans MT"/>
              </a:rPr>
              <a:t>halinde </a:t>
            </a:r>
            <a:r>
              <a:rPr sz="1800" spc="-15" dirty="0">
                <a:latin typeface="Gill Sans MT"/>
                <a:cs typeface="Gill Sans MT"/>
              </a:rPr>
              <a:t>gerçekleşir.</a:t>
            </a:r>
            <a:r>
              <a:rPr sz="1800" spc="-15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Hücre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ill Sans MT"/>
                <a:cs typeface="Gill Sans MT"/>
              </a:rPr>
              <a:t>bölünürken </a:t>
            </a:r>
            <a:r>
              <a:rPr sz="1800" dirty="0">
                <a:latin typeface="Gill Sans MT"/>
                <a:cs typeface="Gill Sans MT"/>
              </a:rPr>
              <a:t>önce </a:t>
            </a:r>
            <a:r>
              <a:rPr sz="1800" spc="-5" dirty="0">
                <a:latin typeface="Gill Sans MT"/>
                <a:cs typeface="Gill Sans MT"/>
              </a:rPr>
              <a:t>çekirdek </a:t>
            </a:r>
            <a:r>
              <a:rPr sz="1800" dirty="0">
                <a:latin typeface="Gill Sans MT"/>
                <a:cs typeface="Gill Sans MT"/>
              </a:rPr>
              <a:t>sonra sitoplazma bölünmesi</a:t>
            </a:r>
            <a:r>
              <a:rPr sz="1800" spc="-114" dirty="0">
                <a:latin typeface="Gill Sans MT"/>
                <a:cs typeface="Gill Sans MT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gerçekleşir.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208" y="25844"/>
            <a:ext cx="8124825" cy="549275"/>
            <a:chOff x="1033208" y="25844"/>
            <a:chExt cx="8124825" cy="549275"/>
          </a:xfrm>
        </p:grpSpPr>
        <p:sp>
          <p:nvSpPr>
            <p:cNvPr id="3" name="object 3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8098535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8098535" y="522731"/>
                  </a:lnTo>
                  <a:lnTo>
                    <a:pt x="809853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0" y="522731"/>
                  </a:moveTo>
                  <a:lnTo>
                    <a:pt x="8098535" y="522731"/>
                  </a:lnTo>
                  <a:lnTo>
                    <a:pt x="8098535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476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</a:t>
            </a:r>
            <a:r>
              <a:rPr spc="-40" dirty="0">
                <a:latin typeface="Calibri"/>
                <a:cs typeface="Calibri"/>
              </a:rPr>
              <a:t>İ</a:t>
            </a:r>
            <a:r>
              <a:rPr spc="-40" dirty="0"/>
              <a:t>TOZ </a:t>
            </a:r>
            <a:r>
              <a:rPr spc="-5" dirty="0"/>
              <a:t>BÖLÜNME</a:t>
            </a:r>
            <a:r>
              <a:rPr spc="-35" dirty="0"/>
              <a:t> </a:t>
            </a:r>
            <a:r>
              <a:rPr dirty="0"/>
              <a:t>EVRELER</a:t>
            </a:r>
            <a:r>
              <a:rPr dirty="0">
                <a:latin typeface="Calibri"/>
                <a:cs typeface="Calibri"/>
              </a:rPr>
              <a:t>İ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943355" y="524255"/>
            <a:ext cx="8205470" cy="6334125"/>
            <a:chOff x="943355" y="524255"/>
            <a:chExt cx="8205470" cy="6334125"/>
          </a:xfrm>
        </p:grpSpPr>
        <p:sp>
          <p:nvSpPr>
            <p:cNvPr id="7" name="object 7"/>
            <p:cNvSpPr/>
            <p:nvPr/>
          </p:nvSpPr>
          <p:spPr>
            <a:xfrm>
              <a:off x="984503" y="542543"/>
              <a:ext cx="8159496" cy="63154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355" y="524255"/>
              <a:ext cx="7824216" cy="22524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4607" y="586739"/>
              <a:ext cx="8089391" cy="6187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4607" y="6774179"/>
              <a:ext cx="8089900" cy="0"/>
            </a:xfrm>
            <a:custGeom>
              <a:avLst/>
              <a:gdLst/>
              <a:ahLst/>
              <a:cxnLst/>
              <a:rect l="l" t="t" r="r" b="b"/>
              <a:pathLst>
                <a:path w="8089900">
                  <a:moveTo>
                    <a:pt x="0" y="0"/>
                  </a:moveTo>
                  <a:lnTo>
                    <a:pt x="8089391" y="0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54608" y="586740"/>
            <a:ext cx="8089900" cy="6187440"/>
          </a:xfrm>
          <a:custGeom>
            <a:avLst/>
            <a:gdLst/>
            <a:ahLst/>
            <a:cxnLst/>
            <a:rect l="l" t="t" r="r" b="b"/>
            <a:pathLst>
              <a:path w="8089900" h="6187440">
                <a:moveTo>
                  <a:pt x="8089391" y="0"/>
                </a:moveTo>
                <a:lnTo>
                  <a:pt x="0" y="0"/>
                </a:lnTo>
                <a:lnTo>
                  <a:pt x="0" y="6187440"/>
                </a:lnTo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33957" y="611504"/>
            <a:ext cx="744855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ill Sans MT"/>
                <a:cs typeface="Gill Sans MT"/>
              </a:rPr>
              <a:t>1-) </a:t>
            </a:r>
            <a:r>
              <a:rPr sz="1800" b="1" spc="-10" dirty="0">
                <a:solidFill>
                  <a:srgbClr val="FF0000"/>
                </a:solidFill>
                <a:latin typeface="Gill Sans MT"/>
                <a:cs typeface="Gill Sans MT"/>
              </a:rPr>
              <a:t>Hücre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Bölünmesi </a:t>
            </a:r>
            <a:r>
              <a:rPr sz="1800" b="1" dirty="0">
                <a:solidFill>
                  <a:srgbClr val="FF0000"/>
                </a:solidFill>
                <a:latin typeface="Gill Sans MT"/>
                <a:cs typeface="Gill Sans MT"/>
              </a:rPr>
              <a:t>Öncesi(Hazırlık </a:t>
            </a:r>
            <a:r>
              <a:rPr sz="1800" b="1" spc="-15" dirty="0">
                <a:solidFill>
                  <a:srgbClr val="FF0000"/>
                </a:solidFill>
                <a:latin typeface="Gill Sans MT"/>
                <a:cs typeface="Gill Sans MT"/>
              </a:rPr>
              <a:t>evresi</a:t>
            </a:r>
            <a:r>
              <a:rPr sz="1800" b="1" spc="-3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b="1" dirty="0">
                <a:solidFill>
                  <a:srgbClr val="FF0000"/>
                </a:solidFill>
                <a:latin typeface="Gill Sans MT"/>
                <a:cs typeface="Gill Sans MT"/>
              </a:rPr>
              <a:t>):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ill Sans MT"/>
                <a:cs typeface="Gill Sans MT"/>
              </a:rPr>
              <a:t>Mitoz </a:t>
            </a:r>
            <a:r>
              <a:rPr sz="1800" spc="-5" dirty="0">
                <a:latin typeface="Gill Sans MT"/>
                <a:cs typeface="Gill Sans MT"/>
              </a:rPr>
              <a:t>Bölünmenin </a:t>
            </a:r>
            <a:r>
              <a:rPr sz="1800" dirty="0">
                <a:latin typeface="Gill Sans MT"/>
                <a:cs typeface="Gill Sans MT"/>
              </a:rPr>
              <a:t>en uzun </a:t>
            </a:r>
            <a:r>
              <a:rPr sz="1800" spc="-10" dirty="0">
                <a:latin typeface="Gill Sans MT"/>
                <a:cs typeface="Gill Sans MT"/>
              </a:rPr>
              <a:t>süren</a:t>
            </a:r>
            <a:r>
              <a:rPr sz="1800" spc="-20" dirty="0">
                <a:latin typeface="Gill Sans MT"/>
                <a:cs typeface="Gill Sans MT"/>
              </a:rPr>
              <a:t> bölümüdür.</a:t>
            </a: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ill Sans MT"/>
                <a:cs typeface="Gill Sans MT"/>
              </a:rPr>
              <a:t>Hücre, mitoz </a:t>
            </a:r>
            <a:r>
              <a:rPr sz="1800" dirty="0">
                <a:latin typeface="Gill Sans MT"/>
                <a:cs typeface="Gill Sans MT"/>
              </a:rPr>
              <a:t>geçirmeden önce </a:t>
            </a:r>
            <a:r>
              <a:rPr sz="1800" spc="-10" dirty="0">
                <a:latin typeface="Gill Sans MT"/>
                <a:cs typeface="Gill Sans MT"/>
              </a:rPr>
              <a:t>bölünmeye </a:t>
            </a:r>
            <a:r>
              <a:rPr sz="1800" dirty="0">
                <a:latin typeface="Gill Sans MT"/>
                <a:cs typeface="Gill Sans MT"/>
              </a:rPr>
              <a:t>hazırlık</a:t>
            </a:r>
            <a:r>
              <a:rPr sz="1800" spc="-22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yapar.</a:t>
            </a: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ts val="214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ill Sans MT"/>
                <a:cs typeface="Gill Sans MT"/>
              </a:rPr>
              <a:t>DNA </a:t>
            </a:r>
            <a:r>
              <a:rPr sz="1800" spc="-5" dirty="0">
                <a:latin typeface="Gill Sans MT"/>
                <a:cs typeface="Gill Sans MT"/>
              </a:rPr>
              <a:t>eşlenerek </a:t>
            </a:r>
            <a:r>
              <a:rPr sz="1800" spc="-10" dirty="0">
                <a:latin typeface="Gill Sans MT"/>
                <a:cs typeface="Gill Sans MT"/>
              </a:rPr>
              <a:t>sayısını </a:t>
            </a:r>
            <a:r>
              <a:rPr sz="1800" spc="-5" dirty="0">
                <a:latin typeface="Gill Sans MT"/>
                <a:cs typeface="Gill Sans MT"/>
              </a:rPr>
              <a:t>iki </a:t>
            </a:r>
            <a:r>
              <a:rPr sz="1800" dirty="0">
                <a:latin typeface="Gill Sans MT"/>
                <a:cs typeface="Gill Sans MT"/>
              </a:rPr>
              <a:t>katına çıkarır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spc="-10" dirty="0">
                <a:latin typeface="Gill Sans MT"/>
                <a:cs typeface="Gill Sans MT"/>
              </a:rPr>
              <a:t>kromatin </a:t>
            </a:r>
            <a:r>
              <a:rPr sz="1800" spc="-5" dirty="0">
                <a:latin typeface="Gill Sans MT"/>
                <a:cs typeface="Gill Sans MT"/>
              </a:rPr>
              <a:t>iplik </a:t>
            </a:r>
            <a:r>
              <a:rPr sz="1800" spc="-15" dirty="0">
                <a:latin typeface="Gill Sans MT"/>
                <a:cs typeface="Gill Sans MT"/>
              </a:rPr>
              <a:t>sayısı </a:t>
            </a:r>
            <a:r>
              <a:rPr sz="1800" dirty="0">
                <a:latin typeface="Gill Sans MT"/>
                <a:cs typeface="Gill Sans MT"/>
              </a:rPr>
              <a:t>2 katına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çıkar.</a:t>
            </a: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ts val="214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ill Sans MT"/>
                <a:cs typeface="Gill Sans MT"/>
              </a:rPr>
              <a:t>Sentrozomların </a:t>
            </a:r>
            <a:r>
              <a:rPr sz="1800" dirty="0">
                <a:latin typeface="Gill Sans MT"/>
                <a:cs typeface="Gill Sans MT"/>
              </a:rPr>
              <a:t>eşlendi</a:t>
            </a:r>
            <a:r>
              <a:rPr sz="1800" dirty="0">
                <a:latin typeface="Calibri"/>
                <a:cs typeface="Calibri"/>
              </a:rPr>
              <a:t>ğ</a:t>
            </a:r>
            <a:r>
              <a:rPr sz="1800" dirty="0">
                <a:latin typeface="Gill Sans MT"/>
                <a:cs typeface="Gill Sans MT"/>
              </a:rPr>
              <a:t>i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evredir.</a:t>
            </a: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ill Sans MT"/>
                <a:cs typeface="Gill Sans MT"/>
              </a:rPr>
              <a:t>Organellerin </a:t>
            </a:r>
            <a:r>
              <a:rPr sz="1800" spc="-15" dirty="0">
                <a:latin typeface="Gill Sans MT"/>
                <a:cs typeface="Gill Sans MT"/>
              </a:rPr>
              <a:t>sayısı </a:t>
            </a:r>
            <a:r>
              <a:rPr sz="1800" spc="-30" dirty="0">
                <a:latin typeface="Gill Sans MT"/>
                <a:cs typeface="Gill Sans MT"/>
              </a:rPr>
              <a:t>artar. </a:t>
            </a:r>
            <a:r>
              <a:rPr sz="1800" dirty="0">
                <a:latin typeface="Gill Sans MT"/>
                <a:cs typeface="Gill Sans MT"/>
              </a:rPr>
              <a:t>Enerji </a:t>
            </a:r>
            <a:r>
              <a:rPr sz="1800" spc="-10" dirty="0">
                <a:latin typeface="Gill Sans MT"/>
                <a:cs typeface="Gill Sans MT"/>
              </a:rPr>
              <a:t>üretimi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spc="-5" dirty="0">
                <a:latin typeface="Gill Sans MT"/>
                <a:cs typeface="Gill Sans MT"/>
              </a:rPr>
              <a:t>tüketimi </a:t>
            </a:r>
            <a:r>
              <a:rPr sz="1800" dirty="0">
                <a:latin typeface="Gill Sans MT"/>
                <a:cs typeface="Gill Sans MT"/>
              </a:rPr>
              <a:t>, </a:t>
            </a:r>
            <a:r>
              <a:rPr sz="1800" spc="-10" dirty="0">
                <a:latin typeface="Gill Sans MT"/>
                <a:cs typeface="Gill Sans MT"/>
              </a:rPr>
              <a:t>protein </a:t>
            </a:r>
            <a:r>
              <a:rPr sz="1800" dirty="0">
                <a:latin typeface="Gill Sans MT"/>
                <a:cs typeface="Gill Sans MT"/>
              </a:rPr>
              <a:t>sentezi</a:t>
            </a:r>
            <a:r>
              <a:rPr sz="1800" spc="-24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artar.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63267" y="2836164"/>
            <a:ext cx="6408420" cy="35341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272" y="25907"/>
            <a:ext cx="8124825" cy="548640"/>
            <a:chOff x="1033272" y="25907"/>
            <a:chExt cx="8124825" cy="548640"/>
          </a:xfrm>
        </p:grpSpPr>
        <p:sp>
          <p:nvSpPr>
            <p:cNvPr id="3" name="object 3"/>
            <p:cNvSpPr/>
            <p:nvPr/>
          </p:nvSpPr>
          <p:spPr>
            <a:xfrm>
              <a:off x="1046226" y="38861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8098535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8098535" y="522731"/>
                  </a:lnTo>
                  <a:lnTo>
                    <a:pt x="809853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6226" y="38861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0" y="522731"/>
                  </a:moveTo>
                  <a:lnTo>
                    <a:pt x="8098535" y="522731"/>
                  </a:lnTo>
                  <a:lnTo>
                    <a:pt x="8098535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476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</a:t>
            </a:r>
            <a:r>
              <a:rPr spc="-40" dirty="0">
                <a:latin typeface="Calibri"/>
                <a:cs typeface="Calibri"/>
              </a:rPr>
              <a:t>İ</a:t>
            </a:r>
            <a:r>
              <a:rPr spc="-40" dirty="0"/>
              <a:t>TOZ </a:t>
            </a:r>
            <a:r>
              <a:rPr spc="-5" dirty="0"/>
              <a:t>BÖLÜNME</a:t>
            </a:r>
            <a:r>
              <a:rPr spc="-35" dirty="0"/>
              <a:t> </a:t>
            </a:r>
            <a:r>
              <a:rPr dirty="0"/>
              <a:t>EVRELER</a:t>
            </a:r>
            <a:r>
              <a:rPr dirty="0">
                <a:latin typeface="Calibri"/>
                <a:cs typeface="Calibri"/>
              </a:rPr>
              <a:t>İ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869692" y="696442"/>
            <a:ext cx="4445635" cy="668020"/>
            <a:chOff x="2869692" y="696442"/>
            <a:chExt cx="4445635" cy="668020"/>
          </a:xfrm>
        </p:grpSpPr>
        <p:sp>
          <p:nvSpPr>
            <p:cNvPr id="7" name="object 7"/>
            <p:cNvSpPr/>
            <p:nvPr/>
          </p:nvSpPr>
          <p:spPr>
            <a:xfrm>
              <a:off x="2869692" y="705599"/>
              <a:ext cx="4445508" cy="5791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62884" y="696442"/>
              <a:ext cx="3657600" cy="6675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39796" y="749808"/>
              <a:ext cx="4309872" cy="4434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39796" y="749808"/>
              <a:ext cx="4310380" cy="443865"/>
            </a:xfrm>
            <a:custGeom>
              <a:avLst/>
              <a:gdLst/>
              <a:ahLst/>
              <a:cxnLst/>
              <a:rect l="l" t="t" r="r" b="b"/>
              <a:pathLst>
                <a:path w="4310380" h="443865">
                  <a:moveTo>
                    <a:pt x="0" y="443484"/>
                  </a:moveTo>
                  <a:lnTo>
                    <a:pt x="4309872" y="443484"/>
                  </a:lnTo>
                  <a:lnTo>
                    <a:pt x="4309872" y="0"/>
                  </a:lnTo>
                  <a:lnTo>
                    <a:pt x="0" y="0"/>
                  </a:lnTo>
                  <a:lnTo>
                    <a:pt x="0" y="443484"/>
                  </a:lnTo>
                  <a:close/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69004" y="791337"/>
            <a:ext cx="32518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2)ÇEK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İ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RDEK</a:t>
            </a:r>
            <a:r>
              <a:rPr sz="2000" b="1" spc="-9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BÖLÜNMES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İ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16251" y="1132332"/>
            <a:ext cx="6483985" cy="2285365"/>
            <a:chOff x="2016251" y="1132332"/>
            <a:chExt cx="6483985" cy="2285365"/>
          </a:xfrm>
        </p:grpSpPr>
        <p:sp>
          <p:nvSpPr>
            <p:cNvPr id="13" name="object 13"/>
            <p:cNvSpPr/>
            <p:nvPr/>
          </p:nvSpPr>
          <p:spPr>
            <a:xfrm>
              <a:off x="2016251" y="1143000"/>
              <a:ext cx="2740914" cy="22730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54651" y="1152144"/>
              <a:ext cx="358927" cy="22654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8095" y="1143000"/>
              <a:ext cx="2260854" cy="22745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91811" y="1132332"/>
              <a:ext cx="3908297" cy="228523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450847" y="3198876"/>
            <a:ext cx="1490980" cy="675640"/>
            <a:chOff x="1450847" y="3198876"/>
            <a:chExt cx="1490980" cy="675640"/>
          </a:xfrm>
        </p:grpSpPr>
        <p:sp>
          <p:nvSpPr>
            <p:cNvPr id="18" name="object 18"/>
            <p:cNvSpPr/>
            <p:nvPr/>
          </p:nvSpPr>
          <p:spPr>
            <a:xfrm>
              <a:off x="1463801" y="3211830"/>
              <a:ext cx="1464945" cy="649605"/>
            </a:xfrm>
            <a:custGeom>
              <a:avLst/>
              <a:gdLst/>
              <a:ahLst/>
              <a:cxnLst/>
              <a:rect l="l" t="t" r="r" b="b"/>
              <a:pathLst>
                <a:path w="1464945" h="649604">
                  <a:moveTo>
                    <a:pt x="1464563" y="0"/>
                  </a:moveTo>
                  <a:lnTo>
                    <a:pt x="0" y="0"/>
                  </a:lnTo>
                  <a:lnTo>
                    <a:pt x="0" y="649223"/>
                  </a:lnTo>
                  <a:lnTo>
                    <a:pt x="1464563" y="649223"/>
                  </a:lnTo>
                  <a:lnTo>
                    <a:pt x="1464563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63801" y="3211830"/>
              <a:ext cx="1464945" cy="649605"/>
            </a:xfrm>
            <a:custGeom>
              <a:avLst/>
              <a:gdLst/>
              <a:ahLst/>
              <a:cxnLst/>
              <a:rect l="l" t="t" r="r" b="b"/>
              <a:pathLst>
                <a:path w="1464945" h="649604">
                  <a:moveTo>
                    <a:pt x="0" y="649223"/>
                  </a:moveTo>
                  <a:lnTo>
                    <a:pt x="1464563" y="649223"/>
                  </a:lnTo>
                  <a:lnTo>
                    <a:pt x="1464563" y="0"/>
                  </a:lnTo>
                  <a:lnTo>
                    <a:pt x="0" y="0"/>
                  </a:lnTo>
                  <a:lnTo>
                    <a:pt x="0" y="649223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48357" y="3377565"/>
            <a:ext cx="695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1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.E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RE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840479" y="3209544"/>
            <a:ext cx="1489075" cy="673735"/>
            <a:chOff x="3840479" y="3209544"/>
            <a:chExt cx="1489075" cy="673735"/>
          </a:xfrm>
        </p:grpSpPr>
        <p:sp>
          <p:nvSpPr>
            <p:cNvPr id="22" name="object 22"/>
            <p:cNvSpPr/>
            <p:nvPr/>
          </p:nvSpPr>
          <p:spPr>
            <a:xfrm>
              <a:off x="3853433" y="3222498"/>
              <a:ext cx="1463040" cy="647700"/>
            </a:xfrm>
            <a:custGeom>
              <a:avLst/>
              <a:gdLst/>
              <a:ahLst/>
              <a:cxnLst/>
              <a:rect l="l" t="t" r="r" b="b"/>
              <a:pathLst>
                <a:path w="1463039" h="647700">
                  <a:moveTo>
                    <a:pt x="1463039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463039" y="647700"/>
                  </a:lnTo>
                  <a:lnTo>
                    <a:pt x="1463039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53433" y="3222498"/>
              <a:ext cx="1463040" cy="647700"/>
            </a:xfrm>
            <a:custGeom>
              <a:avLst/>
              <a:gdLst/>
              <a:ahLst/>
              <a:cxnLst/>
              <a:rect l="l" t="t" r="r" b="b"/>
              <a:pathLst>
                <a:path w="1463039" h="647700">
                  <a:moveTo>
                    <a:pt x="0" y="647700"/>
                  </a:moveTo>
                  <a:lnTo>
                    <a:pt x="1463039" y="647700"/>
                  </a:lnTo>
                  <a:lnTo>
                    <a:pt x="1463039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236846" y="3387090"/>
            <a:ext cx="695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.E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RE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916167" y="3221735"/>
            <a:ext cx="1490980" cy="673735"/>
            <a:chOff x="5916167" y="3221735"/>
            <a:chExt cx="1490980" cy="673735"/>
          </a:xfrm>
        </p:grpSpPr>
        <p:sp>
          <p:nvSpPr>
            <p:cNvPr id="26" name="object 26"/>
            <p:cNvSpPr/>
            <p:nvPr/>
          </p:nvSpPr>
          <p:spPr>
            <a:xfrm>
              <a:off x="5929121" y="3234689"/>
              <a:ext cx="1464945" cy="647700"/>
            </a:xfrm>
            <a:custGeom>
              <a:avLst/>
              <a:gdLst/>
              <a:ahLst/>
              <a:cxnLst/>
              <a:rect l="l" t="t" r="r" b="b"/>
              <a:pathLst>
                <a:path w="1464945" h="647700">
                  <a:moveTo>
                    <a:pt x="1464564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464564" y="647700"/>
                  </a:lnTo>
                  <a:lnTo>
                    <a:pt x="1464564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29121" y="3234689"/>
              <a:ext cx="1464945" cy="647700"/>
            </a:xfrm>
            <a:custGeom>
              <a:avLst/>
              <a:gdLst/>
              <a:ahLst/>
              <a:cxnLst/>
              <a:rect l="l" t="t" r="r" b="b"/>
              <a:pathLst>
                <a:path w="1464945" h="647700">
                  <a:moveTo>
                    <a:pt x="0" y="647700"/>
                  </a:moveTo>
                  <a:lnTo>
                    <a:pt x="1464564" y="647700"/>
                  </a:lnTo>
                  <a:lnTo>
                    <a:pt x="1464564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313423" y="3399790"/>
            <a:ext cx="695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3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.E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RE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658100" y="3221735"/>
            <a:ext cx="1489075" cy="673735"/>
            <a:chOff x="7658100" y="3221735"/>
            <a:chExt cx="1489075" cy="673735"/>
          </a:xfrm>
        </p:grpSpPr>
        <p:sp>
          <p:nvSpPr>
            <p:cNvPr id="30" name="object 30"/>
            <p:cNvSpPr/>
            <p:nvPr/>
          </p:nvSpPr>
          <p:spPr>
            <a:xfrm>
              <a:off x="7671053" y="3234689"/>
              <a:ext cx="1463040" cy="647700"/>
            </a:xfrm>
            <a:custGeom>
              <a:avLst/>
              <a:gdLst/>
              <a:ahLst/>
              <a:cxnLst/>
              <a:rect l="l" t="t" r="r" b="b"/>
              <a:pathLst>
                <a:path w="1463040" h="647700">
                  <a:moveTo>
                    <a:pt x="146304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1463040" y="647700"/>
                  </a:lnTo>
                  <a:lnTo>
                    <a:pt x="1463040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71053" y="3234689"/>
              <a:ext cx="1463040" cy="647700"/>
            </a:xfrm>
            <a:custGeom>
              <a:avLst/>
              <a:gdLst/>
              <a:ahLst/>
              <a:cxnLst/>
              <a:rect l="l" t="t" r="r" b="b"/>
              <a:pathLst>
                <a:path w="1463040" h="647700">
                  <a:moveTo>
                    <a:pt x="0" y="647700"/>
                  </a:moveTo>
                  <a:lnTo>
                    <a:pt x="1463040" y="647700"/>
                  </a:lnTo>
                  <a:lnTo>
                    <a:pt x="1463040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055102" y="3399790"/>
            <a:ext cx="695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4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.E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RE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61872" y="3881628"/>
            <a:ext cx="7871459" cy="2078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208" y="25844"/>
            <a:ext cx="8124825" cy="549275"/>
            <a:chOff x="1033208" y="25844"/>
            <a:chExt cx="8124825" cy="549275"/>
          </a:xfrm>
        </p:grpSpPr>
        <p:sp>
          <p:nvSpPr>
            <p:cNvPr id="3" name="object 3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8098535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8098535" y="522731"/>
                  </a:lnTo>
                  <a:lnTo>
                    <a:pt x="809853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0" y="522731"/>
                  </a:moveTo>
                  <a:lnTo>
                    <a:pt x="8098535" y="522731"/>
                  </a:lnTo>
                  <a:lnTo>
                    <a:pt x="8098535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476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</a:t>
            </a:r>
            <a:r>
              <a:rPr spc="-40" dirty="0">
                <a:latin typeface="Calibri"/>
                <a:cs typeface="Calibri"/>
              </a:rPr>
              <a:t>İ</a:t>
            </a:r>
            <a:r>
              <a:rPr spc="-40" dirty="0"/>
              <a:t>TOZ </a:t>
            </a:r>
            <a:r>
              <a:rPr spc="-5" dirty="0"/>
              <a:t>BÖLÜNME</a:t>
            </a:r>
            <a:r>
              <a:rPr spc="-35" dirty="0"/>
              <a:t> </a:t>
            </a:r>
            <a:r>
              <a:rPr dirty="0"/>
              <a:t>EVRELER</a:t>
            </a:r>
            <a:r>
              <a:rPr dirty="0">
                <a:latin typeface="Calibri"/>
                <a:cs typeface="Calibri"/>
              </a:rPr>
              <a:t>İ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934211" y="553212"/>
            <a:ext cx="8209915" cy="6304915"/>
            <a:chOff x="934211" y="553212"/>
            <a:chExt cx="8209915" cy="6304915"/>
          </a:xfrm>
        </p:grpSpPr>
        <p:sp>
          <p:nvSpPr>
            <p:cNvPr id="7" name="object 7"/>
            <p:cNvSpPr/>
            <p:nvPr/>
          </p:nvSpPr>
          <p:spPr>
            <a:xfrm>
              <a:off x="975359" y="576070"/>
              <a:ext cx="8168640" cy="62819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4211" y="553212"/>
              <a:ext cx="8144256" cy="39029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5463" y="620268"/>
              <a:ext cx="8063484" cy="6187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45463" y="620268"/>
            <a:ext cx="8063865" cy="6187440"/>
          </a:xfrm>
          <a:custGeom>
            <a:avLst/>
            <a:gdLst/>
            <a:ahLst/>
            <a:cxnLst/>
            <a:rect l="l" t="t" r="r" b="b"/>
            <a:pathLst>
              <a:path w="8063865" h="6187440">
                <a:moveTo>
                  <a:pt x="0" y="6187440"/>
                </a:moveTo>
                <a:lnTo>
                  <a:pt x="8063484" y="6187440"/>
                </a:lnTo>
                <a:lnTo>
                  <a:pt x="8063484" y="0"/>
                </a:lnTo>
                <a:lnTo>
                  <a:pt x="0" y="0"/>
                </a:lnTo>
                <a:lnTo>
                  <a:pt x="0" y="6187440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23899" y="640207"/>
            <a:ext cx="7705725" cy="359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5430" indent="-25336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Gill Sans MT"/>
              <a:buAutoNum type="arabicParenR" startAt="2"/>
              <a:tabLst>
                <a:tab pos="266065" algn="l"/>
              </a:tabLst>
            </a:pP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ÇEK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İ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RDEK</a:t>
            </a:r>
            <a:r>
              <a:rPr sz="1800" b="1" spc="-2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BÖLÜNMES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İ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: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Gill Sans MT"/>
              <a:buAutoNum type="arabicParenR" startAt="2"/>
            </a:pPr>
            <a:endParaRPr sz="1850">
              <a:latin typeface="Gill Sans MT"/>
              <a:cs typeface="Gill Sans MT"/>
            </a:endParaRPr>
          </a:p>
          <a:p>
            <a:pPr marL="279400" lvl="1" indent="-267335">
              <a:lnSpc>
                <a:spcPct val="100000"/>
              </a:lnSpc>
              <a:buSzPct val="94444"/>
              <a:buAutoNum type="alphaUcParenR"/>
              <a:tabLst>
                <a:tab pos="280035" algn="l"/>
              </a:tabLst>
            </a:pPr>
            <a:r>
              <a:rPr sz="1800" b="1" dirty="0">
                <a:solidFill>
                  <a:srgbClr val="FF0000"/>
                </a:solidFill>
                <a:latin typeface="Gill Sans MT"/>
                <a:cs typeface="Gill Sans MT"/>
              </a:rPr>
              <a:t>1.EVRE: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10" dirty="0">
                <a:latin typeface="Gill Sans MT"/>
                <a:cs typeface="Gill Sans MT"/>
              </a:rPr>
              <a:t>Kromatin </a:t>
            </a:r>
            <a:r>
              <a:rPr sz="1800" b="1" dirty="0">
                <a:latin typeface="Gill Sans MT"/>
                <a:cs typeface="Gill Sans MT"/>
              </a:rPr>
              <a:t>iplikler kısalıp </a:t>
            </a:r>
            <a:r>
              <a:rPr sz="1800" b="1" spc="-5" dirty="0">
                <a:latin typeface="Gill Sans MT"/>
                <a:cs typeface="Gill Sans MT"/>
              </a:rPr>
              <a:t>kalınlaşarak </a:t>
            </a:r>
            <a:r>
              <a:rPr sz="1800" b="1" spc="-10" dirty="0">
                <a:latin typeface="Gill Sans MT"/>
                <a:cs typeface="Gill Sans MT"/>
              </a:rPr>
              <a:t>kromozomlara</a:t>
            </a:r>
            <a:r>
              <a:rPr sz="1800" b="1" spc="-85" dirty="0">
                <a:latin typeface="Gill Sans MT"/>
                <a:cs typeface="Gill Sans MT"/>
              </a:rPr>
              <a:t> </a:t>
            </a:r>
            <a:r>
              <a:rPr sz="1800" b="1" spc="-30" dirty="0">
                <a:latin typeface="Gill Sans MT"/>
                <a:cs typeface="Gill Sans MT"/>
              </a:rPr>
              <a:t>dönüşür.</a:t>
            </a: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ts val="214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latin typeface="Gill Sans MT"/>
                <a:cs typeface="Gill Sans MT"/>
              </a:rPr>
              <a:t>Çekirdek </a:t>
            </a:r>
            <a:r>
              <a:rPr sz="1800" b="1" dirty="0">
                <a:latin typeface="Gill Sans MT"/>
                <a:cs typeface="Gill Sans MT"/>
              </a:rPr>
              <a:t>zarı </a:t>
            </a:r>
            <a:r>
              <a:rPr sz="1800" b="1" spc="-15" dirty="0">
                <a:latin typeface="Gill Sans MT"/>
                <a:cs typeface="Gill Sans MT"/>
              </a:rPr>
              <a:t>eriyerek</a:t>
            </a:r>
            <a:r>
              <a:rPr sz="1800" b="1" spc="-45" dirty="0">
                <a:latin typeface="Gill Sans MT"/>
                <a:cs typeface="Gill Sans MT"/>
              </a:rPr>
              <a:t> </a:t>
            </a:r>
            <a:r>
              <a:rPr sz="1800" b="1" spc="-35" dirty="0">
                <a:latin typeface="Gill Sans MT"/>
                <a:cs typeface="Gill Sans MT"/>
              </a:rPr>
              <a:t>kaybolur.</a:t>
            </a: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ts val="214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dirty="0">
                <a:latin typeface="Calibri"/>
                <a:cs typeface="Calibri"/>
              </a:rPr>
              <a:t>İğ </a:t>
            </a:r>
            <a:r>
              <a:rPr sz="1800" b="1" dirty="0">
                <a:latin typeface="Gill Sans MT"/>
                <a:cs typeface="Gill Sans MT"/>
              </a:rPr>
              <a:t>ipliklerini</a:t>
            </a:r>
            <a:r>
              <a:rPr sz="1800" b="1" spc="55" dirty="0">
                <a:latin typeface="Gill Sans MT"/>
                <a:cs typeface="Gill Sans MT"/>
              </a:rPr>
              <a:t> </a:t>
            </a:r>
            <a:r>
              <a:rPr sz="1800" b="1" spc="-25" dirty="0">
                <a:latin typeface="Gill Sans MT"/>
                <a:cs typeface="Gill Sans MT"/>
              </a:rPr>
              <a:t>oluşturur.</a:t>
            </a: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ts val="2140"/>
              </a:lnSpc>
              <a:spcBef>
                <a:spcPts val="3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spc="-10" dirty="0">
                <a:latin typeface="Gill Sans MT"/>
                <a:cs typeface="Gill Sans MT"/>
              </a:rPr>
              <a:t>Sentrozomlar </a:t>
            </a:r>
            <a:r>
              <a:rPr sz="1800" b="1" dirty="0">
                <a:latin typeface="Gill Sans MT"/>
                <a:cs typeface="Gill Sans MT"/>
              </a:rPr>
              <a:t>zıt </a:t>
            </a:r>
            <a:r>
              <a:rPr sz="1800" b="1" spc="-5" dirty="0">
                <a:latin typeface="Gill Sans MT"/>
                <a:cs typeface="Gill Sans MT"/>
              </a:rPr>
              <a:t>kutuplara </a:t>
            </a:r>
            <a:r>
              <a:rPr sz="1800" b="1" spc="-15" dirty="0">
                <a:latin typeface="Gill Sans MT"/>
                <a:cs typeface="Gill Sans MT"/>
              </a:rPr>
              <a:t>hareket </a:t>
            </a:r>
            <a:r>
              <a:rPr sz="1800" b="1" spc="-30" dirty="0">
                <a:latin typeface="Gill Sans MT"/>
                <a:cs typeface="Gill Sans MT"/>
              </a:rPr>
              <a:t>eder.Kromozomlar, </a:t>
            </a:r>
            <a:r>
              <a:rPr sz="1800" b="1" dirty="0">
                <a:latin typeface="Gill Sans MT"/>
                <a:cs typeface="Gill Sans MT"/>
              </a:rPr>
              <a:t>bu</a:t>
            </a:r>
            <a:r>
              <a:rPr sz="1800" b="1" spc="-150" dirty="0">
                <a:latin typeface="Gill Sans MT"/>
                <a:cs typeface="Gill Sans MT"/>
              </a:rPr>
              <a:t> </a:t>
            </a:r>
            <a:r>
              <a:rPr sz="1800" b="1" dirty="0">
                <a:latin typeface="Gill Sans MT"/>
                <a:cs typeface="Gill Sans MT"/>
              </a:rPr>
              <a:t>sırada</a:t>
            </a:r>
            <a:endParaRPr sz="1800">
              <a:latin typeface="Gill Sans MT"/>
              <a:cs typeface="Gill Sans MT"/>
            </a:endParaRPr>
          </a:p>
          <a:p>
            <a:pPr marL="299085">
              <a:lnSpc>
                <a:spcPts val="2140"/>
              </a:lnSpc>
            </a:pPr>
            <a:r>
              <a:rPr sz="1800" b="1" spc="-5" dirty="0">
                <a:latin typeface="Gill Sans MT"/>
                <a:cs typeface="Gill Sans MT"/>
              </a:rPr>
              <a:t>oluşan </a:t>
            </a:r>
            <a:r>
              <a:rPr sz="1800" b="1" dirty="0">
                <a:latin typeface="Gill Sans MT"/>
                <a:cs typeface="Gill Sans MT"/>
              </a:rPr>
              <a:t>i</a:t>
            </a:r>
            <a:r>
              <a:rPr sz="1800" b="1" dirty="0">
                <a:latin typeface="Calibri"/>
                <a:cs typeface="Calibri"/>
              </a:rPr>
              <a:t>ğ </a:t>
            </a:r>
            <a:r>
              <a:rPr sz="1800" b="1" dirty="0">
                <a:latin typeface="Gill Sans MT"/>
                <a:cs typeface="Gill Sans MT"/>
              </a:rPr>
              <a:t>ipliklerine</a:t>
            </a:r>
            <a:r>
              <a:rPr sz="1800" b="1" spc="40" dirty="0">
                <a:latin typeface="Gill Sans MT"/>
                <a:cs typeface="Gill Sans MT"/>
              </a:rPr>
              <a:t> </a:t>
            </a:r>
            <a:r>
              <a:rPr sz="1800" b="1" spc="-30" dirty="0">
                <a:latin typeface="Gill Sans MT"/>
                <a:cs typeface="Gill Sans MT"/>
              </a:rPr>
              <a:t>tutunur.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Gill Sans MT"/>
              <a:cs typeface="Gill Sans MT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45" dirty="0">
                <a:solidFill>
                  <a:srgbClr val="FF0000"/>
                </a:solidFill>
                <a:latin typeface="Gill Sans MT"/>
                <a:cs typeface="Gill Sans MT"/>
              </a:rPr>
              <a:t>NOT: </a:t>
            </a:r>
            <a:r>
              <a:rPr sz="1800" spc="-5" dirty="0">
                <a:latin typeface="Gill Sans MT"/>
                <a:cs typeface="Gill Sans MT"/>
              </a:rPr>
              <a:t>Bu </a:t>
            </a:r>
            <a:r>
              <a:rPr sz="1800" spc="-10" dirty="0">
                <a:latin typeface="Gill Sans MT"/>
                <a:cs typeface="Gill Sans MT"/>
              </a:rPr>
              <a:t>evrede </a:t>
            </a:r>
            <a:r>
              <a:rPr sz="1800" spc="-5" dirty="0">
                <a:latin typeface="Gill Sans MT"/>
                <a:cs typeface="Gill Sans MT"/>
              </a:rPr>
              <a:t>kromozomlar </a:t>
            </a:r>
            <a:r>
              <a:rPr sz="1800" spc="-30" dirty="0">
                <a:latin typeface="Gill Sans MT"/>
                <a:cs typeface="Gill Sans MT"/>
              </a:rPr>
              <a:t>oluşur. </a:t>
            </a:r>
            <a:r>
              <a:rPr sz="1800" spc="-20" dirty="0">
                <a:latin typeface="Gill Sans MT"/>
                <a:cs typeface="Gill Sans MT"/>
              </a:rPr>
              <a:t>Kromozomlar,</a:t>
            </a:r>
            <a:r>
              <a:rPr sz="1800" spc="-39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DNA’nın </a:t>
            </a:r>
            <a:r>
              <a:rPr sz="1800" spc="-10" dirty="0">
                <a:latin typeface="Gill Sans MT"/>
                <a:cs typeface="Gill Sans MT"/>
              </a:rPr>
              <a:t>kendini </a:t>
            </a:r>
            <a:r>
              <a:rPr sz="1800" dirty="0">
                <a:latin typeface="Gill Sans MT"/>
                <a:cs typeface="Gill Sans MT"/>
              </a:rPr>
              <a:t>eşlemesi  </a:t>
            </a:r>
            <a:r>
              <a:rPr sz="1800" spc="-5" dirty="0">
                <a:latin typeface="Gill Sans MT"/>
                <a:cs typeface="Gill Sans MT"/>
              </a:rPr>
              <a:t>sonucu </a:t>
            </a:r>
            <a:r>
              <a:rPr sz="1800" dirty="0">
                <a:latin typeface="Gill Sans MT"/>
                <a:cs typeface="Gill Sans MT"/>
              </a:rPr>
              <a:t>oluşan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spc="-10" dirty="0">
                <a:latin typeface="Gill Sans MT"/>
                <a:cs typeface="Gill Sans MT"/>
              </a:rPr>
              <a:t>kardeş kromatit </a:t>
            </a:r>
            <a:r>
              <a:rPr sz="1800" spc="-5" dirty="0">
                <a:latin typeface="Gill Sans MT"/>
                <a:cs typeface="Gill Sans MT"/>
              </a:rPr>
              <a:t>adı verilen, </a:t>
            </a:r>
            <a:r>
              <a:rPr sz="1800" dirty="0">
                <a:latin typeface="Gill Sans MT"/>
                <a:cs typeface="Gill Sans MT"/>
              </a:rPr>
              <a:t>genetik </a:t>
            </a:r>
            <a:r>
              <a:rPr sz="1800" spc="-5" dirty="0">
                <a:latin typeface="Gill Sans MT"/>
                <a:cs typeface="Gill Sans MT"/>
              </a:rPr>
              <a:t>yapısı </a:t>
            </a:r>
            <a:r>
              <a:rPr sz="1800" dirty="0">
                <a:latin typeface="Gill Sans MT"/>
                <a:cs typeface="Gill Sans MT"/>
              </a:rPr>
              <a:t>tamamen </a:t>
            </a:r>
            <a:r>
              <a:rPr sz="1800" spc="-20" dirty="0">
                <a:latin typeface="Gill Sans MT"/>
                <a:cs typeface="Gill Sans MT"/>
              </a:rPr>
              <a:t>aynı </a:t>
            </a:r>
            <a:r>
              <a:rPr sz="1800" spc="-5" dirty="0">
                <a:latin typeface="Gill Sans MT"/>
                <a:cs typeface="Gill Sans MT"/>
              </a:rPr>
              <a:t>olan  yapılardan meydana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gelir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60347" y="4581144"/>
            <a:ext cx="6693534" cy="1871980"/>
            <a:chOff x="1260347" y="4581144"/>
            <a:chExt cx="6693534" cy="1871980"/>
          </a:xfrm>
        </p:grpSpPr>
        <p:sp>
          <p:nvSpPr>
            <p:cNvPr id="13" name="object 13"/>
            <p:cNvSpPr/>
            <p:nvPr/>
          </p:nvSpPr>
          <p:spPr>
            <a:xfrm>
              <a:off x="1260347" y="4581144"/>
              <a:ext cx="3052572" cy="18714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76444" y="4741164"/>
              <a:ext cx="2877311" cy="16398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00977" y="4869942"/>
              <a:ext cx="288290" cy="576580"/>
            </a:xfrm>
            <a:custGeom>
              <a:avLst/>
              <a:gdLst/>
              <a:ahLst/>
              <a:cxnLst/>
              <a:rect l="l" t="t" r="r" b="b"/>
              <a:pathLst>
                <a:path w="288290" h="576579">
                  <a:moveTo>
                    <a:pt x="144018" y="0"/>
                  </a:moveTo>
                  <a:lnTo>
                    <a:pt x="87975" y="22627"/>
                  </a:lnTo>
                  <a:lnTo>
                    <a:pt x="42195" y="84343"/>
                  </a:lnTo>
                  <a:lnTo>
                    <a:pt x="24605" y="126968"/>
                  </a:lnTo>
                  <a:lnTo>
                    <a:pt x="11322" y="175896"/>
                  </a:lnTo>
                  <a:lnTo>
                    <a:pt x="2927" y="229971"/>
                  </a:lnTo>
                  <a:lnTo>
                    <a:pt x="0" y="288035"/>
                  </a:lnTo>
                  <a:lnTo>
                    <a:pt x="2927" y="346100"/>
                  </a:lnTo>
                  <a:lnTo>
                    <a:pt x="11322" y="400175"/>
                  </a:lnTo>
                  <a:lnTo>
                    <a:pt x="24605" y="449103"/>
                  </a:lnTo>
                  <a:lnTo>
                    <a:pt x="42195" y="491728"/>
                  </a:lnTo>
                  <a:lnTo>
                    <a:pt x="63512" y="526893"/>
                  </a:lnTo>
                  <a:lnTo>
                    <a:pt x="115003" y="570222"/>
                  </a:lnTo>
                  <a:lnTo>
                    <a:pt x="144018" y="576071"/>
                  </a:lnTo>
                  <a:lnTo>
                    <a:pt x="173032" y="570222"/>
                  </a:lnTo>
                  <a:lnTo>
                    <a:pt x="224523" y="526893"/>
                  </a:lnTo>
                  <a:lnTo>
                    <a:pt x="245840" y="491728"/>
                  </a:lnTo>
                  <a:lnTo>
                    <a:pt x="263430" y="449103"/>
                  </a:lnTo>
                  <a:lnTo>
                    <a:pt x="276713" y="400175"/>
                  </a:lnTo>
                  <a:lnTo>
                    <a:pt x="285108" y="346100"/>
                  </a:lnTo>
                  <a:lnTo>
                    <a:pt x="288036" y="288035"/>
                  </a:lnTo>
                  <a:lnTo>
                    <a:pt x="285108" y="229971"/>
                  </a:lnTo>
                  <a:lnTo>
                    <a:pt x="276713" y="175896"/>
                  </a:lnTo>
                  <a:lnTo>
                    <a:pt x="263430" y="126968"/>
                  </a:lnTo>
                  <a:lnTo>
                    <a:pt x="245840" y="84343"/>
                  </a:lnTo>
                  <a:lnTo>
                    <a:pt x="224523" y="49178"/>
                  </a:lnTo>
                  <a:lnTo>
                    <a:pt x="173032" y="5849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00977" y="4869942"/>
              <a:ext cx="288290" cy="576580"/>
            </a:xfrm>
            <a:custGeom>
              <a:avLst/>
              <a:gdLst/>
              <a:ahLst/>
              <a:cxnLst/>
              <a:rect l="l" t="t" r="r" b="b"/>
              <a:pathLst>
                <a:path w="288290" h="576579">
                  <a:moveTo>
                    <a:pt x="0" y="288035"/>
                  </a:moveTo>
                  <a:lnTo>
                    <a:pt x="2927" y="229971"/>
                  </a:lnTo>
                  <a:lnTo>
                    <a:pt x="11322" y="175896"/>
                  </a:lnTo>
                  <a:lnTo>
                    <a:pt x="24605" y="126968"/>
                  </a:lnTo>
                  <a:lnTo>
                    <a:pt x="42195" y="84343"/>
                  </a:lnTo>
                  <a:lnTo>
                    <a:pt x="63512" y="49178"/>
                  </a:lnTo>
                  <a:lnTo>
                    <a:pt x="115003" y="5849"/>
                  </a:lnTo>
                  <a:lnTo>
                    <a:pt x="144018" y="0"/>
                  </a:lnTo>
                  <a:lnTo>
                    <a:pt x="173032" y="5849"/>
                  </a:lnTo>
                  <a:lnTo>
                    <a:pt x="224523" y="49178"/>
                  </a:lnTo>
                  <a:lnTo>
                    <a:pt x="245840" y="84343"/>
                  </a:lnTo>
                  <a:lnTo>
                    <a:pt x="263430" y="126968"/>
                  </a:lnTo>
                  <a:lnTo>
                    <a:pt x="276713" y="175896"/>
                  </a:lnTo>
                  <a:lnTo>
                    <a:pt x="285108" y="229971"/>
                  </a:lnTo>
                  <a:lnTo>
                    <a:pt x="288036" y="288035"/>
                  </a:lnTo>
                  <a:lnTo>
                    <a:pt x="285108" y="346100"/>
                  </a:lnTo>
                  <a:lnTo>
                    <a:pt x="276713" y="400175"/>
                  </a:lnTo>
                  <a:lnTo>
                    <a:pt x="263430" y="449103"/>
                  </a:lnTo>
                  <a:lnTo>
                    <a:pt x="245840" y="491728"/>
                  </a:lnTo>
                  <a:lnTo>
                    <a:pt x="224523" y="526893"/>
                  </a:lnTo>
                  <a:lnTo>
                    <a:pt x="173032" y="570222"/>
                  </a:lnTo>
                  <a:lnTo>
                    <a:pt x="144018" y="576071"/>
                  </a:lnTo>
                  <a:lnTo>
                    <a:pt x="115003" y="570222"/>
                  </a:lnTo>
                  <a:lnTo>
                    <a:pt x="63512" y="526893"/>
                  </a:lnTo>
                  <a:lnTo>
                    <a:pt x="42195" y="491728"/>
                  </a:lnTo>
                  <a:lnTo>
                    <a:pt x="24605" y="449103"/>
                  </a:lnTo>
                  <a:lnTo>
                    <a:pt x="11322" y="400175"/>
                  </a:lnTo>
                  <a:lnTo>
                    <a:pt x="2927" y="346100"/>
                  </a:lnTo>
                  <a:lnTo>
                    <a:pt x="0" y="288035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00977" y="4940046"/>
              <a:ext cx="288290" cy="360045"/>
            </a:xfrm>
            <a:custGeom>
              <a:avLst/>
              <a:gdLst/>
              <a:ahLst/>
              <a:cxnLst/>
              <a:rect l="l" t="t" r="r" b="b"/>
              <a:pathLst>
                <a:path w="288290" h="360045">
                  <a:moveTo>
                    <a:pt x="144018" y="0"/>
                  </a:moveTo>
                  <a:lnTo>
                    <a:pt x="109982" y="137413"/>
                  </a:lnTo>
                  <a:lnTo>
                    <a:pt x="0" y="137413"/>
                  </a:lnTo>
                  <a:lnTo>
                    <a:pt x="89026" y="222249"/>
                  </a:lnTo>
                  <a:lnTo>
                    <a:pt x="54991" y="359663"/>
                  </a:lnTo>
                  <a:lnTo>
                    <a:pt x="144018" y="274700"/>
                  </a:lnTo>
                  <a:lnTo>
                    <a:pt x="233045" y="359663"/>
                  </a:lnTo>
                  <a:lnTo>
                    <a:pt x="199009" y="222249"/>
                  </a:lnTo>
                  <a:lnTo>
                    <a:pt x="288036" y="137413"/>
                  </a:lnTo>
                  <a:lnTo>
                    <a:pt x="178054" y="137413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00977" y="4940046"/>
              <a:ext cx="288290" cy="360045"/>
            </a:xfrm>
            <a:custGeom>
              <a:avLst/>
              <a:gdLst/>
              <a:ahLst/>
              <a:cxnLst/>
              <a:rect l="l" t="t" r="r" b="b"/>
              <a:pathLst>
                <a:path w="288290" h="360045">
                  <a:moveTo>
                    <a:pt x="0" y="137413"/>
                  </a:moveTo>
                  <a:lnTo>
                    <a:pt x="109982" y="137413"/>
                  </a:lnTo>
                  <a:lnTo>
                    <a:pt x="144018" y="0"/>
                  </a:lnTo>
                  <a:lnTo>
                    <a:pt x="178054" y="137413"/>
                  </a:lnTo>
                  <a:lnTo>
                    <a:pt x="288036" y="137413"/>
                  </a:lnTo>
                  <a:lnTo>
                    <a:pt x="199009" y="222249"/>
                  </a:lnTo>
                  <a:lnTo>
                    <a:pt x="233045" y="359663"/>
                  </a:lnTo>
                  <a:lnTo>
                    <a:pt x="144018" y="274700"/>
                  </a:lnTo>
                  <a:lnTo>
                    <a:pt x="54991" y="359663"/>
                  </a:lnTo>
                  <a:lnTo>
                    <a:pt x="89026" y="222249"/>
                  </a:lnTo>
                  <a:lnTo>
                    <a:pt x="0" y="137413"/>
                  </a:lnTo>
                  <a:close/>
                </a:path>
              </a:pathLst>
            </a:custGeom>
            <a:ln w="25907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208" y="25844"/>
            <a:ext cx="8124825" cy="549275"/>
            <a:chOff x="1033208" y="25844"/>
            <a:chExt cx="8124825" cy="549275"/>
          </a:xfrm>
        </p:grpSpPr>
        <p:sp>
          <p:nvSpPr>
            <p:cNvPr id="3" name="object 3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8098535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8098535" y="522731"/>
                  </a:lnTo>
                  <a:lnTo>
                    <a:pt x="809853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0" y="522731"/>
                  </a:moveTo>
                  <a:lnTo>
                    <a:pt x="8098535" y="522731"/>
                  </a:lnTo>
                  <a:lnTo>
                    <a:pt x="8098535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476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</a:t>
            </a:r>
            <a:r>
              <a:rPr spc="-40" dirty="0">
                <a:latin typeface="Calibri"/>
                <a:cs typeface="Calibri"/>
              </a:rPr>
              <a:t>İ</a:t>
            </a:r>
            <a:r>
              <a:rPr spc="-40" dirty="0"/>
              <a:t>TOZ </a:t>
            </a:r>
            <a:r>
              <a:rPr spc="-5" dirty="0"/>
              <a:t>BÖLÜNME</a:t>
            </a:r>
            <a:r>
              <a:rPr spc="-35" dirty="0"/>
              <a:t> </a:t>
            </a:r>
            <a:r>
              <a:rPr dirty="0"/>
              <a:t>EVRELER</a:t>
            </a:r>
            <a:r>
              <a:rPr dirty="0">
                <a:latin typeface="Calibri"/>
                <a:cs typeface="Calibri"/>
              </a:rPr>
              <a:t>İ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934211" y="553212"/>
            <a:ext cx="8209915" cy="6304915"/>
            <a:chOff x="934211" y="553212"/>
            <a:chExt cx="8209915" cy="6304915"/>
          </a:xfrm>
        </p:grpSpPr>
        <p:sp>
          <p:nvSpPr>
            <p:cNvPr id="7" name="object 7"/>
            <p:cNvSpPr/>
            <p:nvPr/>
          </p:nvSpPr>
          <p:spPr>
            <a:xfrm>
              <a:off x="975359" y="576070"/>
              <a:ext cx="8168640" cy="62819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4211" y="553212"/>
              <a:ext cx="7972044" cy="25313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5463" y="620268"/>
              <a:ext cx="8063484" cy="6187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45463" y="620268"/>
            <a:ext cx="8063865" cy="6187440"/>
          </a:xfrm>
          <a:custGeom>
            <a:avLst/>
            <a:gdLst/>
            <a:ahLst/>
            <a:cxnLst/>
            <a:rect l="l" t="t" r="r" b="b"/>
            <a:pathLst>
              <a:path w="8063865" h="6187440">
                <a:moveTo>
                  <a:pt x="0" y="6187440"/>
                </a:moveTo>
                <a:lnTo>
                  <a:pt x="8063484" y="6187440"/>
                </a:lnTo>
                <a:lnTo>
                  <a:pt x="8063484" y="0"/>
                </a:lnTo>
                <a:lnTo>
                  <a:pt x="0" y="0"/>
                </a:lnTo>
                <a:lnTo>
                  <a:pt x="0" y="6187440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23899" y="640207"/>
            <a:ext cx="75374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2)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ÇEK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İ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RDEK</a:t>
            </a:r>
            <a:r>
              <a:rPr sz="1800" b="1" spc="-1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BÖLÜNMES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İ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: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Gill Sans MT"/>
                <a:cs typeface="Gill Sans MT"/>
              </a:rPr>
              <a:t>B)2.EVRE: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800">
              <a:latin typeface="Gill Sans MT"/>
              <a:cs typeface="Gill Sans MT"/>
            </a:endParaRPr>
          </a:p>
          <a:p>
            <a:pPr marL="299085" marR="5080" indent="-287020">
              <a:lnSpc>
                <a:spcPct val="101699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15" dirty="0">
                <a:latin typeface="Gill Sans MT"/>
                <a:cs typeface="Gill Sans MT"/>
              </a:rPr>
              <a:t>Kromozomlar </a:t>
            </a:r>
            <a:r>
              <a:rPr sz="1800" b="1" dirty="0">
                <a:latin typeface="Gill Sans MT"/>
                <a:cs typeface="Gill Sans MT"/>
              </a:rPr>
              <a:t>i</a:t>
            </a:r>
            <a:r>
              <a:rPr sz="1800" b="1" dirty="0">
                <a:latin typeface="Calibri"/>
                <a:cs typeface="Calibri"/>
              </a:rPr>
              <a:t>ğ </a:t>
            </a:r>
            <a:r>
              <a:rPr sz="1800" b="1" dirty="0">
                <a:latin typeface="Gill Sans MT"/>
                <a:cs typeface="Gill Sans MT"/>
              </a:rPr>
              <a:t>ipliklerinine </a:t>
            </a:r>
            <a:r>
              <a:rPr sz="1800" b="1" spc="-5" dirty="0">
                <a:latin typeface="Gill Sans MT"/>
                <a:cs typeface="Gill Sans MT"/>
              </a:rPr>
              <a:t>tutunarak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hücrenin </a:t>
            </a:r>
            <a:r>
              <a:rPr sz="18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ortasına(ekvatora) </a:t>
            </a:r>
            <a:r>
              <a:rPr sz="1800" b="1" spc="-5" dirty="0">
                <a:latin typeface="Gill Sans MT"/>
                <a:cs typeface="Gill Sans MT"/>
              </a:rPr>
              <a:t> </a:t>
            </a:r>
            <a:r>
              <a:rPr sz="1800" b="1" spc="-25" dirty="0">
                <a:latin typeface="Gill Sans MT"/>
                <a:cs typeface="Gill Sans MT"/>
              </a:rPr>
              <a:t>dizilir.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"/>
            </a:pP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spc="-10" dirty="0">
                <a:latin typeface="Gill Sans MT"/>
                <a:cs typeface="Gill Sans MT"/>
              </a:rPr>
              <a:t>Kromozomların </a:t>
            </a:r>
            <a:r>
              <a:rPr sz="1800" b="1" dirty="0">
                <a:latin typeface="Gill Sans MT"/>
                <a:cs typeface="Gill Sans MT"/>
              </a:rPr>
              <a:t>En Belirgin </a:t>
            </a:r>
            <a:r>
              <a:rPr sz="1800" b="1" spc="-5" dirty="0">
                <a:latin typeface="Gill Sans MT"/>
                <a:cs typeface="Gill Sans MT"/>
              </a:rPr>
              <a:t>Görüldü</a:t>
            </a:r>
            <a:r>
              <a:rPr sz="1800" b="1" spc="-5" dirty="0">
                <a:latin typeface="Calibri"/>
                <a:cs typeface="Calibri"/>
              </a:rPr>
              <a:t>ğ</a:t>
            </a:r>
            <a:r>
              <a:rPr sz="1800" b="1" spc="-5" dirty="0">
                <a:latin typeface="Gill Sans MT"/>
                <a:cs typeface="Gill Sans MT"/>
              </a:rPr>
              <a:t>ü</a:t>
            </a:r>
            <a:r>
              <a:rPr sz="1800" b="1" spc="30" dirty="0">
                <a:latin typeface="Gill Sans MT"/>
                <a:cs typeface="Gill Sans MT"/>
              </a:rPr>
              <a:t> </a:t>
            </a:r>
            <a:r>
              <a:rPr sz="1800" b="1" spc="-30" dirty="0">
                <a:latin typeface="Gill Sans MT"/>
                <a:cs typeface="Gill Sans MT"/>
              </a:rPr>
              <a:t>Evredir.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74647" y="3128772"/>
            <a:ext cx="6294120" cy="2849880"/>
            <a:chOff x="1374647" y="3128772"/>
            <a:chExt cx="6294120" cy="2849880"/>
          </a:xfrm>
        </p:grpSpPr>
        <p:sp>
          <p:nvSpPr>
            <p:cNvPr id="13" name="object 13"/>
            <p:cNvSpPr/>
            <p:nvPr/>
          </p:nvSpPr>
          <p:spPr>
            <a:xfrm>
              <a:off x="1374647" y="3243072"/>
              <a:ext cx="3314700" cy="27355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90977" y="3141726"/>
              <a:ext cx="498475" cy="786765"/>
            </a:xfrm>
            <a:custGeom>
              <a:avLst/>
              <a:gdLst/>
              <a:ahLst/>
              <a:cxnLst/>
              <a:rect l="l" t="t" r="r" b="b"/>
              <a:pathLst>
                <a:path w="498475" h="786764">
                  <a:moveTo>
                    <a:pt x="249174" y="0"/>
                  </a:moveTo>
                  <a:lnTo>
                    <a:pt x="177189" y="16646"/>
                  </a:lnTo>
                  <a:lnTo>
                    <a:pt x="144105" y="36541"/>
                  </a:lnTo>
                  <a:lnTo>
                    <a:pt x="113472" y="63341"/>
                  </a:lnTo>
                  <a:lnTo>
                    <a:pt x="85676" y="96437"/>
                  </a:lnTo>
                  <a:lnTo>
                    <a:pt x="61100" y="135222"/>
                  </a:lnTo>
                  <a:lnTo>
                    <a:pt x="40130" y="179087"/>
                  </a:lnTo>
                  <a:lnTo>
                    <a:pt x="23150" y="227425"/>
                  </a:lnTo>
                  <a:lnTo>
                    <a:pt x="10545" y="279627"/>
                  </a:lnTo>
                  <a:lnTo>
                    <a:pt x="2700" y="335085"/>
                  </a:lnTo>
                  <a:lnTo>
                    <a:pt x="0" y="393191"/>
                  </a:lnTo>
                  <a:lnTo>
                    <a:pt x="2700" y="451298"/>
                  </a:lnTo>
                  <a:lnTo>
                    <a:pt x="10545" y="506756"/>
                  </a:lnTo>
                  <a:lnTo>
                    <a:pt x="23150" y="558958"/>
                  </a:lnTo>
                  <a:lnTo>
                    <a:pt x="40130" y="607296"/>
                  </a:lnTo>
                  <a:lnTo>
                    <a:pt x="61100" y="651161"/>
                  </a:lnTo>
                  <a:lnTo>
                    <a:pt x="85676" y="689946"/>
                  </a:lnTo>
                  <a:lnTo>
                    <a:pt x="113472" y="723042"/>
                  </a:lnTo>
                  <a:lnTo>
                    <a:pt x="144105" y="749842"/>
                  </a:lnTo>
                  <a:lnTo>
                    <a:pt x="177189" y="769737"/>
                  </a:lnTo>
                  <a:lnTo>
                    <a:pt x="249174" y="786384"/>
                  </a:lnTo>
                  <a:lnTo>
                    <a:pt x="286007" y="782121"/>
                  </a:lnTo>
                  <a:lnTo>
                    <a:pt x="354242" y="749842"/>
                  </a:lnTo>
                  <a:lnTo>
                    <a:pt x="384875" y="723042"/>
                  </a:lnTo>
                  <a:lnTo>
                    <a:pt x="412671" y="689946"/>
                  </a:lnTo>
                  <a:lnTo>
                    <a:pt x="437247" y="651161"/>
                  </a:lnTo>
                  <a:lnTo>
                    <a:pt x="458217" y="607296"/>
                  </a:lnTo>
                  <a:lnTo>
                    <a:pt x="475197" y="558958"/>
                  </a:lnTo>
                  <a:lnTo>
                    <a:pt x="487802" y="506756"/>
                  </a:lnTo>
                  <a:lnTo>
                    <a:pt x="495647" y="451298"/>
                  </a:lnTo>
                  <a:lnTo>
                    <a:pt x="498348" y="393191"/>
                  </a:lnTo>
                  <a:lnTo>
                    <a:pt x="495647" y="335085"/>
                  </a:lnTo>
                  <a:lnTo>
                    <a:pt x="487802" y="279627"/>
                  </a:lnTo>
                  <a:lnTo>
                    <a:pt x="475197" y="227425"/>
                  </a:lnTo>
                  <a:lnTo>
                    <a:pt x="458217" y="179087"/>
                  </a:lnTo>
                  <a:lnTo>
                    <a:pt x="437247" y="135222"/>
                  </a:lnTo>
                  <a:lnTo>
                    <a:pt x="412671" y="96437"/>
                  </a:lnTo>
                  <a:lnTo>
                    <a:pt x="384875" y="63341"/>
                  </a:lnTo>
                  <a:lnTo>
                    <a:pt x="354242" y="36541"/>
                  </a:lnTo>
                  <a:lnTo>
                    <a:pt x="321158" y="16646"/>
                  </a:lnTo>
                  <a:lnTo>
                    <a:pt x="249174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90977" y="3141726"/>
              <a:ext cx="498475" cy="786765"/>
            </a:xfrm>
            <a:custGeom>
              <a:avLst/>
              <a:gdLst/>
              <a:ahLst/>
              <a:cxnLst/>
              <a:rect l="l" t="t" r="r" b="b"/>
              <a:pathLst>
                <a:path w="498475" h="786764">
                  <a:moveTo>
                    <a:pt x="0" y="393191"/>
                  </a:moveTo>
                  <a:lnTo>
                    <a:pt x="2700" y="335085"/>
                  </a:lnTo>
                  <a:lnTo>
                    <a:pt x="10545" y="279627"/>
                  </a:lnTo>
                  <a:lnTo>
                    <a:pt x="23150" y="227425"/>
                  </a:lnTo>
                  <a:lnTo>
                    <a:pt x="40130" y="179087"/>
                  </a:lnTo>
                  <a:lnTo>
                    <a:pt x="61100" y="135222"/>
                  </a:lnTo>
                  <a:lnTo>
                    <a:pt x="85676" y="96437"/>
                  </a:lnTo>
                  <a:lnTo>
                    <a:pt x="113472" y="63341"/>
                  </a:lnTo>
                  <a:lnTo>
                    <a:pt x="144105" y="36541"/>
                  </a:lnTo>
                  <a:lnTo>
                    <a:pt x="177189" y="16646"/>
                  </a:lnTo>
                  <a:lnTo>
                    <a:pt x="249174" y="0"/>
                  </a:lnTo>
                  <a:lnTo>
                    <a:pt x="286007" y="4262"/>
                  </a:lnTo>
                  <a:lnTo>
                    <a:pt x="354242" y="36541"/>
                  </a:lnTo>
                  <a:lnTo>
                    <a:pt x="384875" y="63341"/>
                  </a:lnTo>
                  <a:lnTo>
                    <a:pt x="412671" y="96437"/>
                  </a:lnTo>
                  <a:lnTo>
                    <a:pt x="437247" y="135222"/>
                  </a:lnTo>
                  <a:lnTo>
                    <a:pt x="458217" y="179087"/>
                  </a:lnTo>
                  <a:lnTo>
                    <a:pt x="475197" y="227425"/>
                  </a:lnTo>
                  <a:lnTo>
                    <a:pt x="487802" y="279627"/>
                  </a:lnTo>
                  <a:lnTo>
                    <a:pt x="495647" y="335085"/>
                  </a:lnTo>
                  <a:lnTo>
                    <a:pt x="498348" y="393191"/>
                  </a:lnTo>
                  <a:lnTo>
                    <a:pt x="495647" y="451298"/>
                  </a:lnTo>
                  <a:lnTo>
                    <a:pt x="487802" y="506756"/>
                  </a:lnTo>
                  <a:lnTo>
                    <a:pt x="475197" y="558958"/>
                  </a:lnTo>
                  <a:lnTo>
                    <a:pt x="458217" y="607296"/>
                  </a:lnTo>
                  <a:lnTo>
                    <a:pt x="437247" y="651161"/>
                  </a:lnTo>
                  <a:lnTo>
                    <a:pt x="412671" y="689946"/>
                  </a:lnTo>
                  <a:lnTo>
                    <a:pt x="384875" y="723042"/>
                  </a:lnTo>
                  <a:lnTo>
                    <a:pt x="354242" y="749842"/>
                  </a:lnTo>
                  <a:lnTo>
                    <a:pt x="321158" y="769737"/>
                  </a:lnTo>
                  <a:lnTo>
                    <a:pt x="249174" y="786384"/>
                  </a:lnTo>
                  <a:lnTo>
                    <a:pt x="212340" y="782121"/>
                  </a:lnTo>
                  <a:lnTo>
                    <a:pt x="144105" y="749842"/>
                  </a:lnTo>
                  <a:lnTo>
                    <a:pt x="113472" y="723042"/>
                  </a:lnTo>
                  <a:lnTo>
                    <a:pt x="85676" y="689946"/>
                  </a:lnTo>
                  <a:lnTo>
                    <a:pt x="61100" y="651161"/>
                  </a:lnTo>
                  <a:lnTo>
                    <a:pt x="40130" y="607296"/>
                  </a:lnTo>
                  <a:lnTo>
                    <a:pt x="23150" y="558958"/>
                  </a:lnTo>
                  <a:lnTo>
                    <a:pt x="10545" y="506756"/>
                  </a:lnTo>
                  <a:lnTo>
                    <a:pt x="2700" y="451298"/>
                  </a:lnTo>
                  <a:lnTo>
                    <a:pt x="0" y="393191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71572" y="3413760"/>
              <a:ext cx="170688" cy="2423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91327" y="3750563"/>
              <a:ext cx="2377439" cy="17221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208" y="25844"/>
            <a:ext cx="8124825" cy="549275"/>
            <a:chOff x="1033208" y="25844"/>
            <a:chExt cx="8124825" cy="549275"/>
          </a:xfrm>
        </p:grpSpPr>
        <p:sp>
          <p:nvSpPr>
            <p:cNvPr id="3" name="object 3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8098535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8098535" y="522731"/>
                  </a:lnTo>
                  <a:lnTo>
                    <a:pt x="809853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0" y="522731"/>
                  </a:moveTo>
                  <a:lnTo>
                    <a:pt x="8098535" y="522731"/>
                  </a:lnTo>
                  <a:lnTo>
                    <a:pt x="8098535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476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</a:t>
            </a:r>
            <a:r>
              <a:rPr spc="-40" dirty="0">
                <a:latin typeface="Calibri"/>
                <a:cs typeface="Calibri"/>
              </a:rPr>
              <a:t>İ</a:t>
            </a:r>
            <a:r>
              <a:rPr spc="-40" dirty="0"/>
              <a:t>TOZ </a:t>
            </a:r>
            <a:r>
              <a:rPr spc="-5" dirty="0"/>
              <a:t>BÖLÜNME</a:t>
            </a:r>
            <a:r>
              <a:rPr spc="-35" dirty="0"/>
              <a:t> </a:t>
            </a:r>
            <a:r>
              <a:rPr dirty="0"/>
              <a:t>EVRELER</a:t>
            </a:r>
            <a:r>
              <a:rPr dirty="0">
                <a:latin typeface="Calibri"/>
                <a:cs typeface="Calibri"/>
              </a:rPr>
              <a:t>İ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934211" y="553212"/>
            <a:ext cx="8209915" cy="6304915"/>
            <a:chOff x="934211" y="553212"/>
            <a:chExt cx="8209915" cy="6304915"/>
          </a:xfrm>
        </p:grpSpPr>
        <p:sp>
          <p:nvSpPr>
            <p:cNvPr id="7" name="object 7"/>
            <p:cNvSpPr/>
            <p:nvPr/>
          </p:nvSpPr>
          <p:spPr>
            <a:xfrm>
              <a:off x="975359" y="576070"/>
              <a:ext cx="8168640" cy="62819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4211" y="553212"/>
              <a:ext cx="8019288" cy="33543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5463" y="620268"/>
              <a:ext cx="8063484" cy="6187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45463" y="620268"/>
            <a:ext cx="8063865" cy="6187440"/>
          </a:xfrm>
          <a:custGeom>
            <a:avLst/>
            <a:gdLst/>
            <a:ahLst/>
            <a:cxnLst/>
            <a:rect l="l" t="t" r="r" b="b"/>
            <a:pathLst>
              <a:path w="8063865" h="6187440">
                <a:moveTo>
                  <a:pt x="0" y="6187440"/>
                </a:moveTo>
                <a:lnTo>
                  <a:pt x="8063484" y="6187440"/>
                </a:lnTo>
                <a:lnTo>
                  <a:pt x="8063484" y="0"/>
                </a:lnTo>
                <a:lnTo>
                  <a:pt x="0" y="0"/>
                </a:lnTo>
                <a:lnTo>
                  <a:pt x="0" y="6187440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23899" y="640207"/>
            <a:ext cx="7581265" cy="3048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2)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ÇEK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İ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RDEK</a:t>
            </a:r>
            <a:r>
              <a:rPr sz="1800" b="1" spc="-1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BÖLÜNMES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İ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: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Gill Sans MT"/>
                <a:cs typeface="Gill Sans MT"/>
              </a:rPr>
              <a:t>C)3.EVRE: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spc="-10" dirty="0">
                <a:latin typeface="Gill Sans MT"/>
                <a:cs typeface="Gill Sans MT"/>
              </a:rPr>
              <a:t>Hücre </a:t>
            </a:r>
            <a:r>
              <a:rPr sz="1800" b="1" dirty="0">
                <a:latin typeface="Gill Sans MT"/>
                <a:cs typeface="Gill Sans MT"/>
              </a:rPr>
              <a:t>ortadan </a:t>
            </a:r>
            <a:r>
              <a:rPr sz="1800" b="1" spc="-10" dirty="0">
                <a:latin typeface="Gill Sans MT"/>
                <a:cs typeface="Gill Sans MT"/>
              </a:rPr>
              <a:t>bo</a:t>
            </a:r>
            <a:r>
              <a:rPr sz="1800" b="1" spc="-10" dirty="0">
                <a:latin typeface="Calibri"/>
                <a:cs typeface="Calibri"/>
              </a:rPr>
              <a:t>ğ</a:t>
            </a:r>
            <a:r>
              <a:rPr sz="1800" b="1" spc="-10" dirty="0">
                <a:latin typeface="Gill Sans MT"/>
                <a:cs typeface="Gill Sans MT"/>
              </a:rPr>
              <a:t>umlanmaya </a:t>
            </a:r>
            <a:r>
              <a:rPr sz="1800" b="1" spc="-5" dirty="0">
                <a:latin typeface="Gill Sans MT"/>
                <a:cs typeface="Gill Sans MT"/>
              </a:rPr>
              <a:t>başlar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"/>
            </a:pPr>
            <a:endParaRPr sz="1850">
              <a:latin typeface="Gill Sans MT"/>
              <a:cs typeface="Gill Sans MT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363220" algn="l"/>
                <a:tab pos="363855" algn="l"/>
              </a:tabLst>
            </a:pPr>
            <a:r>
              <a:rPr dirty="0"/>
              <a:t>	</a:t>
            </a:r>
            <a:r>
              <a:rPr sz="1800" b="1" dirty="0">
                <a:latin typeface="Calibri"/>
                <a:cs typeface="Calibri"/>
              </a:rPr>
              <a:t>İğ </a:t>
            </a:r>
            <a:r>
              <a:rPr sz="1800" b="1" dirty="0">
                <a:latin typeface="Gill Sans MT"/>
                <a:cs typeface="Gill Sans MT"/>
              </a:rPr>
              <a:t>ipliklerinin kısalması </a:t>
            </a:r>
            <a:r>
              <a:rPr sz="1800" b="1" spc="-5" dirty="0">
                <a:latin typeface="Gill Sans MT"/>
                <a:cs typeface="Gill Sans MT"/>
              </a:rPr>
              <a:t>sonucu </a:t>
            </a:r>
            <a:r>
              <a:rPr sz="1800" b="1" spc="-15" dirty="0">
                <a:latin typeface="Gill Sans MT"/>
                <a:cs typeface="Gill Sans MT"/>
              </a:rPr>
              <a:t>ayrılan </a:t>
            </a:r>
            <a:r>
              <a:rPr sz="1800" b="1" spc="-10" dirty="0">
                <a:latin typeface="Gill Sans MT"/>
                <a:cs typeface="Gill Sans MT"/>
              </a:rPr>
              <a:t>kardeş kromatitlerden </a:t>
            </a:r>
            <a:r>
              <a:rPr sz="1800" b="1" spc="-5" dirty="0">
                <a:latin typeface="Gill Sans MT"/>
                <a:cs typeface="Gill Sans MT"/>
              </a:rPr>
              <a:t>biri </a:t>
            </a:r>
            <a:r>
              <a:rPr sz="1800" b="1" dirty="0">
                <a:latin typeface="Gill Sans MT"/>
                <a:cs typeface="Gill Sans MT"/>
              </a:rPr>
              <a:t>bir  </a:t>
            </a:r>
            <a:r>
              <a:rPr sz="1800" b="1" spc="-5" dirty="0">
                <a:latin typeface="Gill Sans MT"/>
                <a:cs typeface="Gill Sans MT"/>
              </a:rPr>
              <a:t>kutba, di</a:t>
            </a:r>
            <a:r>
              <a:rPr sz="1800" b="1" spc="-5" dirty="0">
                <a:latin typeface="Calibri"/>
                <a:cs typeface="Calibri"/>
              </a:rPr>
              <a:t>ğ</a:t>
            </a:r>
            <a:r>
              <a:rPr sz="1800" b="1" spc="-5" dirty="0">
                <a:latin typeface="Gill Sans MT"/>
                <a:cs typeface="Gill Sans MT"/>
              </a:rPr>
              <a:t>eri de di</a:t>
            </a:r>
            <a:r>
              <a:rPr sz="1800" b="1" spc="-5" dirty="0">
                <a:latin typeface="Calibri"/>
                <a:cs typeface="Calibri"/>
              </a:rPr>
              <a:t>ğ</a:t>
            </a:r>
            <a:r>
              <a:rPr sz="1800" b="1" spc="-5" dirty="0">
                <a:latin typeface="Gill Sans MT"/>
                <a:cs typeface="Gill Sans MT"/>
              </a:rPr>
              <a:t>er kutba</a:t>
            </a:r>
            <a:r>
              <a:rPr sz="1800" b="1" spc="-204" dirty="0">
                <a:latin typeface="Gill Sans MT"/>
                <a:cs typeface="Gill Sans MT"/>
              </a:rPr>
              <a:t> </a:t>
            </a:r>
            <a:r>
              <a:rPr sz="1800" b="1" spc="-35" dirty="0">
                <a:latin typeface="Gill Sans MT"/>
                <a:cs typeface="Gill Sans MT"/>
              </a:rPr>
              <a:t>gider.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"/>
            </a:pPr>
            <a:endParaRPr sz="1850">
              <a:latin typeface="Gill Sans MT"/>
              <a:cs typeface="Gill Sans MT"/>
            </a:endParaRPr>
          </a:p>
          <a:p>
            <a:pPr marL="299085" marR="68135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latin typeface="Gill Sans MT"/>
                <a:cs typeface="Gill Sans MT"/>
              </a:rPr>
              <a:t>Böylece </a:t>
            </a:r>
            <a:r>
              <a:rPr sz="1800" b="1" spc="-10" dirty="0">
                <a:latin typeface="Gill Sans MT"/>
                <a:cs typeface="Gill Sans MT"/>
              </a:rPr>
              <a:t>kromozomlar </a:t>
            </a:r>
            <a:r>
              <a:rPr sz="1800" b="1" dirty="0">
                <a:latin typeface="Gill Sans MT"/>
                <a:cs typeface="Gill Sans MT"/>
              </a:rPr>
              <a:t>eşit </a:t>
            </a:r>
            <a:r>
              <a:rPr sz="1800" b="1" spc="-5" dirty="0">
                <a:latin typeface="Gill Sans MT"/>
                <a:cs typeface="Gill Sans MT"/>
              </a:rPr>
              <a:t>olarak </a:t>
            </a:r>
            <a:r>
              <a:rPr sz="1800" b="1" spc="-10" dirty="0">
                <a:latin typeface="Gill Sans MT"/>
                <a:cs typeface="Gill Sans MT"/>
              </a:rPr>
              <a:t>paylaşılmış </a:t>
            </a:r>
            <a:r>
              <a:rPr sz="1800" b="1" spc="-45" dirty="0">
                <a:latin typeface="Gill Sans MT"/>
                <a:cs typeface="Gill Sans MT"/>
              </a:rPr>
              <a:t>olur. </a:t>
            </a:r>
            <a:r>
              <a:rPr sz="1800" b="1" dirty="0">
                <a:latin typeface="Gill Sans MT"/>
                <a:cs typeface="Gill Sans MT"/>
              </a:rPr>
              <a:t>Oluşan </a:t>
            </a:r>
            <a:r>
              <a:rPr sz="1800" b="1" spc="-20" dirty="0">
                <a:latin typeface="Gill Sans MT"/>
                <a:cs typeface="Gill Sans MT"/>
              </a:rPr>
              <a:t>yeni  </a:t>
            </a:r>
            <a:r>
              <a:rPr sz="1800" b="1" spc="-10" dirty="0">
                <a:latin typeface="Gill Sans MT"/>
                <a:cs typeface="Gill Sans MT"/>
              </a:rPr>
              <a:t>hücrelerde </a:t>
            </a:r>
            <a:r>
              <a:rPr sz="1800" b="1" spc="-15" dirty="0">
                <a:latin typeface="Gill Sans MT"/>
                <a:cs typeface="Gill Sans MT"/>
              </a:rPr>
              <a:t>kromozom sayısı </a:t>
            </a:r>
            <a:r>
              <a:rPr sz="1800" b="1" dirty="0">
                <a:latin typeface="Gill Sans MT"/>
                <a:cs typeface="Gill Sans MT"/>
              </a:rPr>
              <a:t>eşit</a:t>
            </a:r>
            <a:r>
              <a:rPr sz="1800" b="1" spc="-5" dirty="0">
                <a:latin typeface="Gill Sans MT"/>
                <a:cs typeface="Gill Sans MT"/>
              </a:rPr>
              <a:t> olur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187196" y="4011167"/>
            <a:ext cx="7013575" cy="1902460"/>
            <a:chOff x="1187196" y="4011167"/>
            <a:chExt cx="7013575" cy="1902460"/>
          </a:xfrm>
        </p:grpSpPr>
        <p:sp>
          <p:nvSpPr>
            <p:cNvPr id="13" name="object 13"/>
            <p:cNvSpPr/>
            <p:nvPr/>
          </p:nvSpPr>
          <p:spPr>
            <a:xfrm>
              <a:off x="1187196" y="4221479"/>
              <a:ext cx="4392168" cy="16550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83808" y="4184903"/>
              <a:ext cx="2116836" cy="17282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68574" y="4024121"/>
              <a:ext cx="504825" cy="396240"/>
            </a:xfrm>
            <a:custGeom>
              <a:avLst/>
              <a:gdLst/>
              <a:ahLst/>
              <a:cxnLst/>
              <a:rect l="l" t="t" r="r" b="b"/>
              <a:pathLst>
                <a:path w="504825" h="396239">
                  <a:moveTo>
                    <a:pt x="252222" y="0"/>
                  </a:moveTo>
                  <a:lnTo>
                    <a:pt x="192659" y="151383"/>
                  </a:lnTo>
                  <a:lnTo>
                    <a:pt x="0" y="151383"/>
                  </a:lnTo>
                  <a:lnTo>
                    <a:pt x="155828" y="244855"/>
                  </a:lnTo>
                  <a:lnTo>
                    <a:pt x="96393" y="396239"/>
                  </a:lnTo>
                  <a:lnTo>
                    <a:pt x="252222" y="302640"/>
                  </a:lnTo>
                  <a:lnTo>
                    <a:pt x="408050" y="396239"/>
                  </a:lnTo>
                  <a:lnTo>
                    <a:pt x="348614" y="244855"/>
                  </a:lnTo>
                  <a:lnTo>
                    <a:pt x="504443" y="151383"/>
                  </a:lnTo>
                  <a:lnTo>
                    <a:pt x="311785" y="151383"/>
                  </a:lnTo>
                  <a:lnTo>
                    <a:pt x="252222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68574" y="4024121"/>
              <a:ext cx="504825" cy="396240"/>
            </a:xfrm>
            <a:custGeom>
              <a:avLst/>
              <a:gdLst/>
              <a:ahLst/>
              <a:cxnLst/>
              <a:rect l="l" t="t" r="r" b="b"/>
              <a:pathLst>
                <a:path w="504825" h="396239">
                  <a:moveTo>
                    <a:pt x="0" y="151383"/>
                  </a:moveTo>
                  <a:lnTo>
                    <a:pt x="192659" y="151383"/>
                  </a:lnTo>
                  <a:lnTo>
                    <a:pt x="252222" y="0"/>
                  </a:lnTo>
                  <a:lnTo>
                    <a:pt x="311785" y="151383"/>
                  </a:lnTo>
                  <a:lnTo>
                    <a:pt x="504443" y="151383"/>
                  </a:lnTo>
                  <a:lnTo>
                    <a:pt x="348614" y="244855"/>
                  </a:lnTo>
                  <a:lnTo>
                    <a:pt x="408050" y="396239"/>
                  </a:lnTo>
                  <a:lnTo>
                    <a:pt x="252222" y="302640"/>
                  </a:lnTo>
                  <a:lnTo>
                    <a:pt x="96393" y="396239"/>
                  </a:lnTo>
                  <a:lnTo>
                    <a:pt x="155828" y="244855"/>
                  </a:lnTo>
                  <a:lnTo>
                    <a:pt x="0" y="151383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208" y="25844"/>
            <a:ext cx="8124825" cy="549275"/>
            <a:chOff x="1033208" y="25844"/>
            <a:chExt cx="8124825" cy="549275"/>
          </a:xfrm>
        </p:grpSpPr>
        <p:sp>
          <p:nvSpPr>
            <p:cNvPr id="3" name="object 3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8098535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8098535" y="522731"/>
                  </a:lnTo>
                  <a:lnTo>
                    <a:pt x="809853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0" y="522731"/>
                  </a:moveTo>
                  <a:lnTo>
                    <a:pt x="8098535" y="522731"/>
                  </a:lnTo>
                  <a:lnTo>
                    <a:pt x="8098535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476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</a:t>
            </a:r>
            <a:r>
              <a:rPr spc="-40" dirty="0">
                <a:latin typeface="Calibri"/>
                <a:cs typeface="Calibri"/>
              </a:rPr>
              <a:t>İ</a:t>
            </a:r>
            <a:r>
              <a:rPr spc="-40" dirty="0"/>
              <a:t>TOZ </a:t>
            </a:r>
            <a:r>
              <a:rPr spc="-5" dirty="0"/>
              <a:t>BÖLÜNME</a:t>
            </a:r>
            <a:r>
              <a:rPr spc="-35" dirty="0"/>
              <a:t> </a:t>
            </a:r>
            <a:r>
              <a:rPr dirty="0"/>
              <a:t>EVRELER</a:t>
            </a:r>
            <a:r>
              <a:rPr dirty="0">
                <a:latin typeface="Calibri"/>
                <a:cs typeface="Calibri"/>
              </a:rPr>
              <a:t>İ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934211" y="553212"/>
            <a:ext cx="8209915" cy="6304915"/>
            <a:chOff x="934211" y="553212"/>
            <a:chExt cx="8209915" cy="6304915"/>
          </a:xfrm>
        </p:grpSpPr>
        <p:sp>
          <p:nvSpPr>
            <p:cNvPr id="7" name="object 7"/>
            <p:cNvSpPr/>
            <p:nvPr/>
          </p:nvSpPr>
          <p:spPr>
            <a:xfrm>
              <a:off x="975359" y="576070"/>
              <a:ext cx="8168640" cy="62819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4211" y="553212"/>
              <a:ext cx="7819644" cy="36286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5463" y="620268"/>
              <a:ext cx="8063484" cy="6187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45463" y="620268"/>
            <a:ext cx="8063865" cy="6187440"/>
          </a:xfrm>
          <a:custGeom>
            <a:avLst/>
            <a:gdLst/>
            <a:ahLst/>
            <a:cxnLst/>
            <a:rect l="l" t="t" r="r" b="b"/>
            <a:pathLst>
              <a:path w="8063865" h="6187440">
                <a:moveTo>
                  <a:pt x="0" y="6187440"/>
                </a:moveTo>
                <a:lnTo>
                  <a:pt x="8063484" y="6187440"/>
                </a:lnTo>
                <a:lnTo>
                  <a:pt x="8063484" y="0"/>
                </a:lnTo>
                <a:lnTo>
                  <a:pt x="0" y="0"/>
                </a:lnTo>
                <a:lnTo>
                  <a:pt x="0" y="6187440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23899" y="640207"/>
            <a:ext cx="7383145" cy="3322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2)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ÇEK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İ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RDEK</a:t>
            </a:r>
            <a:r>
              <a:rPr sz="1800" b="1" spc="-1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BÖLÜNMES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İ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: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Gill Sans MT"/>
                <a:cs typeface="Gill Sans MT"/>
              </a:rPr>
              <a:t>D)4.EVRE: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Gill Sans MT"/>
              <a:cs typeface="Gill Sans MT"/>
            </a:endParaRPr>
          </a:p>
          <a:p>
            <a:pPr marL="382905" indent="-37084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82905" algn="l"/>
                <a:tab pos="383540" algn="l"/>
              </a:tabLst>
            </a:pPr>
            <a:r>
              <a:rPr sz="1800" b="1" spc="-10" dirty="0">
                <a:latin typeface="Gill Sans MT"/>
                <a:cs typeface="Gill Sans MT"/>
              </a:rPr>
              <a:t>Kromatidler </a:t>
            </a:r>
            <a:r>
              <a:rPr sz="1800" b="1" spc="-15" dirty="0">
                <a:latin typeface="Gill Sans MT"/>
                <a:cs typeface="Gill Sans MT"/>
              </a:rPr>
              <a:t>uzayarak </a:t>
            </a:r>
            <a:r>
              <a:rPr sz="1800" b="1" spc="-10" dirty="0">
                <a:latin typeface="Gill Sans MT"/>
                <a:cs typeface="Gill Sans MT"/>
              </a:rPr>
              <a:t>kromatin </a:t>
            </a:r>
            <a:r>
              <a:rPr sz="1800" b="1" dirty="0">
                <a:latin typeface="Gill Sans MT"/>
                <a:cs typeface="Gill Sans MT"/>
              </a:rPr>
              <a:t>ipli</a:t>
            </a:r>
            <a:r>
              <a:rPr sz="1800" b="1" dirty="0">
                <a:latin typeface="Calibri"/>
                <a:cs typeface="Calibri"/>
              </a:rPr>
              <a:t>ğ</a:t>
            </a:r>
            <a:r>
              <a:rPr sz="1800" b="1" dirty="0">
                <a:latin typeface="Gill Sans MT"/>
                <a:cs typeface="Gill Sans MT"/>
              </a:rPr>
              <a:t>e </a:t>
            </a:r>
            <a:r>
              <a:rPr sz="1800" b="1" spc="-5" dirty="0">
                <a:latin typeface="Gill Sans MT"/>
                <a:cs typeface="Gill Sans MT"/>
              </a:rPr>
              <a:t>haline</a:t>
            </a:r>
            <a:r>
              <a:rPr sz="1800" b="1" spc="-35" dirty="0">
                <a:latin typeface="Gill Sans MT"/>
                <a:cs typeface="Gill Sans MT"/>
              </a:rPr>
              <a:t> </a:t>
            </a:r>
            <a:r>
              <a:rPr sz="1800" b="1" spc="-25" dirty="0">
                <a:latin typeface="Gill Sans MT"/>
                <a:cs typeface="Gill Sans MT"/>
              </a:rPr>
              <a:t>dönüşürler.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"/>
            </a:pPr>
            <a:endParaRPr sz="185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dirty="0">
                <a:latin typeface="Calibri"/>
                <a:cs typeface="Calibri"/>
              </a:rPr>
              <a:t>İğ </a:t>
            </a:r>
            <a:r>
              <a:rPr sz="1800" b="1" dirty="0">
                <a:latin typeface="Gill Sans MT"/>
                <a:cs typeface="Gill Sans MT"/>
              </a:rPr>
              <a:t>iplikleri </a:t>
            </a:r>
            <a:r>
              <a:rPr sz="1800" b="1" spc="-15" dirty="0">
                <a:latin typeface="Gill Sans MT"/>
                <a:cs typeface="Gill Sans MT"/>
              </a:rPr>
              <a:t>kaybolur </a:t>
            </a:r>
            <a:r>
              <a:rPr sz="1800" b="1" spc="-5" dirty="0">
                <a:latin typeface="Gill Sans MT"/>
                <a:cs typeface="Gill Sans MT"/>
              </a:rPr>
              <a:t>,çekirdek </a:t>
            </a:r>
            <a:r>
              <a:rPr sz="1800" b="1" dirty="0">
                <a:latin typeface="Gill Sans MT"/>
                <a:cs typeface="Gill Sans MT"/>
              </a:rPr>
              <a:t>zarı tekrar </a:t>
            </a:r>
            <a:r>
              <a:rPr sz="1800" b="1" spc="-20" dirty="0">
                <a:latin typeface="Gill Sans MT"/>
                <a:cs typeface="Gill Sans MT"/>
              </a:rPr>
              <a:t>oluşmaya</a:t>
            </a:r>
            <a:r>
              <a:rPr sz="1800" b="1" spc="15" dirty="0">
                <a:latin typeface="Gill Sans MT"/>
                <a:cs typeface="Gill Sans MT"/>
              </a:rPr>
              <a:t> </a:t>
            </a:r>
            <a:r>
              <a:rPr sz="1800" b="1" spc="-30" dirty="0">
                <a:latin typeface="Gill Sans MT"/>
                <a:cs typeface="Gill Sans MT"/>
              </a:rPr>
              <a:t>başlar.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"/>
            </a:pPr>
            <a:endParaRPr sz="185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b="1" spc="-10" dirty="0">
                <a:latin typeface="Gill Sans MT"/>
                <a:cs typeface="Gill Sans MT"/>
              </a:rPr>
              <a:t>Kardeş kromatitlerden </a:t>
            </a:r>
            <a:r>
              <a:rPr sz="1800" b="1" spc="-5" dirty="0">
                <a:latin typeface="Gill Sans MT"/>
                <a:cs typeface="Gill Sans MT"/>
              </a:rPr>
              <a:t>her biri </a:t>
            </a:r>
            <a:r>
              <a:rPr sz="1800" b="1" spc="-25" dirty="0">
                <a:latin typeface="Gill Sans MT"/>
                <a:cs typeface="Gill Sans MT"/>
              </a:rPr>
              <a:t>ayrı </a:t>
            </a:r>
            <a:r>
              <a:rPr sz="1800" b="1" spc="-15" dirty="0">
                <a:latin typeface="Gill Sans MT"/>
                <a:cs typeface="Gill Sans MT"/>
              </a:rPr>
              <a:t>hücrelere </a:t>
            </a:r>
            <a:r>
              <a:rPr sz="1800" b="1" spc="-5" dirty="0">
                <a:latin typeface="Gill Sans MT"/>
                <a:cs typeface="Gill Sans MT"/>
              </a:rPr>
              <a:t>geçer </a:t>
            </a:r>
            <a:r>
              <a:rPr sz="1800" b="1" spc="-25" dirty="0">
                <a:latin typeface="Gill Sans MT"/>
                <a:cs typeface="Gill Sans MT"/>
              </a:rPr>
              <a:t>ve </a:t>
            </a:r>
            <a:r>
              <a:rPr sz="1800" b="1" spc="-5" dirty="0">
                <a:latin typeface="Gill Sans MT"/>
                <a:cs typeface="Gill Sans MT"/>
              </a:rPr>
              <a:t>oluşan</a:t>
            </a:r>
            <a:r>
              <a:rPr sz="1800" b="1" spc="140" dirty="0">
                <a:latin typeface="Gill Sans MT"/>
                <a:cs typeface="Gill Sans MT"/>
              </a:rPr>
              <a:t> </a:t>
            </a:r>
            <a:r>
              <a:rPr sz="1800" b="1" spc="-20" dirty="0">
                <a:latin typeface="Gill Sans MT"/>
                <a:cs typeface="Gill Sans MT"/>
              </a:rPr>
              <a:t>yeni</a:t>
            </a:r>
            <a:endParaRPr sz="1800">
              <a:latin typeface="Gill Sans MT"/>
              <a:cs typeface="Gill Sans MT"/>
            </a:endParaRPr>
          </a:p>
          <a:p>
            <a:pPr marL="299085">
              <a:lnSpc>
                <a:spcPct val="100000"/>
              </a:lnSpc>
            </a:pPr>
            <a:r>
              <a:rPr sz="1800" b="1" spc="-10" dirty="0">
                <a:latin typeface="Gill Sans MT"/>
                <a:cs typeface="Gill Sans MT"/>
              </a:rPr>
              <a:t>hücrelerin </a:t>
            </a:r>
            <a:r>
              <a:rPr sz="1800" b="1" spc="-5" dirty="0">
                <a:latin typeface="Gill Sans MT"/>
                <a:cs typeface="Gill Sans MT"/>
              </a:rPr>
              <a:t>genetik </a:t>
            </a:r>
            <a:r>
              <a:rPr sz="1800" b="1" spc="-10" dirty="0">
                <a:latin typeface="Gill Sans MT"/>
                <a:cs typeface="Gill Sans MT"/>
              </a:rPr>
              <a:t>yapıları </a:t>
            </a:r>
            <a:r>
              <a:rPr sz="1800" b="1" spc="-5" dirty="0">
                <a:latin typeface="Gill Sans MT"/>
                <a:cs typeface="Gill Sans MT"/>
              </a:rPr>
              <a:t>birbirinin tamamen </a:t>
            </a:r>
            <a:r>
              <a:rPr sz="1800" b="1" spc="-15" dirty="0">
                <a:latin typeface="Gill Sans MT"/>
                <a:cs typeface="Gill Sans MT"/>
              </a:rPr>
              <a:t>aynısı</a:t>
            </a:r>
            <a:r>
              <a:rPr sz="1800" b="1" spc="-25" dirty="0">
                <a:latin typeface="Gill Sans MT"/>
                <a:cs typeface="Gill Sans MT"/>
              </a:rPr>
              <a:t> </a:t>
            </a:r>
            <a:r>
              <a:rPr sz="1800" b="1" spc="-5" dirty="0">
                <a:latin typeface="Gill Sans MT"/>
                <a:cs typeface="Gill Sans MT"/>
              </a:rPr>
              <a:t>olur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b="1" spc="-5" dirty="0">
                <a:latin typeface="Gill Sans MT"/>
                <a:cs typeface="Gill Sans MT"/>
              </a:rPr>
              <a:t>Çekirdek Bölünmesi biter </a:t>
            </a:r>
            <a:r>
              <a:rPr sz="1800" b="1" dirty="0">
                <a:latin typeface="Gill Sans MT"/>
                <a:cs typeface="Gill Sans MT"/>
              </a:rPr>
              <a:t>,sitoplazma </a:t>
            </a:r>
            <a:r>
              <a:rPr sz="1800" b="1" spc="-5" dirty="0">
                <a:latin typeface="Gill Sans MT"/>
                <a:cs typeface="Gill Sans MT"/>
              </a:rPr>
              <a:t>bölünmesi</a:t>
            </a:r>
            <a:r>
              <a:rPr sz="1800" b="1" spc="-60" dirty="0">
                <a:latin typeface="Gill Sans MT"/>
                <a:cs typeface="Gill Sans MT"/>
              </a:rPr>
              <a:t> </a:t>
            </a:r>
            <a:r>
              <a:rPr sz="1800" b="1" spc="-30" dirty="0">
                <a:latin typeface="Gill Sans MT"/>
                <a:cs typeface="Gill Sans MT"/>
              </a:rPr>
              <a:t>başlar.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57755" y="4242815"/>
            <a:ext cx="6071616" cy="2186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208" y="25844"/>
            <a:ext cx="8124825" cy="549275"/>
            <a:chOff x="1033208" y="25844"/>
            <a:chExt cx="8124825" cy="549275"/>
          </a:xfrm>
        </p:grpSpPr>
        <p:sp>
          <p:nvSpPr>
            <p:cNvPr id="3" name="object 3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8098535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8098535" y="522731"/>
                  </a:lnTo>
                  <a:lnTo>
                    <a:pt x="809853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0" y="522731"/>
                  </a:moveTo>
                  <a:lnTo>
                    <a:pt x="8098535" y="522731"/>
                  </a:lnTo>
                  <a:lnTo>
                    <a:pt x="8098535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476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</a:t>
            </a:r>
            <a:r>
              <a:rPr spc="-40" dirty="0">
                <a:latin typeface="Calibri"/>
                <a:cs typeface="Calibri"/>
              </a:rPr>
              <a:t>İ</a:t>
            </a:r>
            <a:r>
              <a:rPr spc="-40" dirty="0"/>
              <a:t>TOZ </a:t>
            </a:r>
            <a:r>
              <a:rPr spc="-5" dirty="0"/>
              <a:t>BÖLÜNME</a:t>
            </a:r>
            <a:r>
              <a:rPr spc="-35" dirty="0"/>
              <a:t> </a:t>
            </a:r>
            <a:r>
              <a:rPr dirty="0"/>
              <a:t>EVRELER</a:t>
            </a:r>
            <a:r>
              <a:rPr dirty="0">
                <a:latin typeface="Calibri"/>
                <a:cs typeface="Calibri"/>
              </a:rPr>
              <a:t>İ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934211" y="553212"/>
            <a:ext cx="8209915" cy="6304915"/>
            <a:chOff x="934211" y="553212"/>
            <a:chExt cx="8209915" cy="6304915"/>
          </a:xfrm>
        </p:grpSpPr>
        <p:sp>
          <p:nvSpPr>
            <p:cNvPr id="7" name="object 7"/>
            <p:cNvSpPr/>
            <p:nvPr/>
          </p:nvSpPr>
          <p:spPr>
            <a:xfrm>
              <a:off x="975359" y="576070"/>
              <a:ext cx="8168640" cy="62819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4211" y="553212"/>
              <a:ext cx="8209788" cy="41772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5463" y="620268"/>
              <a:ext cx="8063484" cy="6187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45463" y="620268"/>
            <a:ext cx="8063865" cy="6187440"/>
          </a:xfrm>
          <a:custGeom>
            <a:avLst/>
            <a:gdLst/>
            <a:ahLst/>
            <a:cxnLst/>
            <a:rect l="l" t="t" r="r" b="b"/>
            <a:pathLst>
              <a:path w="8063865" h="6187440">
                <a:moveTo>
                  <a:pt x="0" y="6187440"/>
                </a:moveTo>
                <a:lnTo>
                  <a:pt x="8063484" y="6187440"/>
                </a:lnTo>
                <a:lnTo>
                  <a:pt x="8063484" y="0"/>
                </a:lnTo>
                <a:lnTo>
                  <a:pt x="0" y="0"/>
                </a:lnTo>
                <a:lnTo>
                  <a:pt x="0" y="6187440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23899" y="640207"/>
            <a:ext cx="7875270" cy="3871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ill Sans MT"/>
                <a:cs typeface="Gill Sans MT"/>
              </a:rPr>
              <a:t>3) </a:t>
            </a:r>
            <a:r>
              <a:rPr sz="1800" b="1" spc="-1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İ</a:t>
            </a:r>
            <a:r>
              <a:rPr sz="1800" b="1" spc="-15" dirty="0">
                <a:solidFill>
                  <a:srgbClr val="FF0000"/>
                </a:solidFill>
                <a:latin typeface="Gill Sans MT"/>
                <a:cs typeface="Gill Sans MT"/>
              </a:rPr>
              <a:t>TOPLAZMA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 BÖLÜNMES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İ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: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Gill Sans MT"/>
              <a:cs typeface="Gill Sans MT"/>
            </a:endParaRPr>
          </a:p>
          <a:p>
            <a:pPr marL="299085" marR="5080" indent="-287020">
              <a:lnSpc>
                <a:spcPct val="100899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Gill Sans MT"/>
                <a:cs typeface="Gill Sans MT"/>
              </a:rPr>
              <a:t>Sitoplazma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dirty="0">
                <a:latin typeface="Gill Sans MT"/>
                <a:cs typeface="Gill Sans MT"/>
              </a:rPr>
              <a:t>organellerin </a:t>
            </a:r>
            <a:r>
              <a:rPr sz="1800" spc="-10" dirty="0">
                <a:latin typeface="Gill Sans MT"/>
                <a:cs typeface="Gill Sans MT"/>
              </a:rPr>
              <a:t>paylaşıldı</a:t>
            </a:r>
            <a:r>
              <a:rPr sz="1800" spc="-10" dirty="0">
                <a:latin typeface="Calibri"/>
                <a:cs typeface="Calibri"/>
              </a:rPr>
              <a:t>ğ</a:t>
            </a:r>
            <a:r>
              <a:rPr sz="1800" spc="-10" dirty="0">
                <a:latin typeface="Gill Sans MT"/>
                <a:cs typeface="Gill Sans MT"/>
              </a:rPr>
              <a:t>ı </a:t>
            </a:r>
            <a:r>
              <a:rPr sz="1800" spc="-35" dirty="0">
                <a:latin typeface="Gill Sans MT"/>
                <a:cs typeface="Gill Sans MT"/>
              </a:rPr>
              <a:t>evredir. </a:t>
            </a:r>
            <a:r>
              <a:rPr sz="1800" spc="-5" dirty="0">
                <a:latin typeface="Gill Sans MT"/>
                <a:cs typeface="Gill Sans MT"/>
              </a:rPr>
              <a:t>Çekirdek </a:t>
            </a:r>
            <a:r>
              <a:rPr sz="1800" dirty="0">
                <a:latin typeface="Gill Sans MT"/>
                <a:cs typeface="Gill Sans MT"/>
              </a:rPr>
              <a:t>bölünmesi</a:t>
            </a:r>
            <a:r>
              <a:rPr sz="1800" spc="-17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gerçekleştikten  sonra sitoplazma ortadan </a:t>
            </a:r>
            <a:r>
              <a:rPr sz="1800" spc="-10" dirty="0">
                <a:latin typeface="Gill Sans MT"/>
                <a:cs typeface="Gill Sans MT"/>
              </a:rPr>
              <a:t>ikiye </a:t>
            </a:r>
            <a:r>
              <a:rPr sz="1800" spc="-35" dirty="0">
                <a:latin typeface="Gill Sans MT"/>
                <a:cs typeface="Gill Sans MT"/>
              </a:rPr>
              <a:t>ayrılır. </a:t>
            </a:r>
            <a:r>
              <a:rPr sz="1800" spc="-5" dirty="0">
                <a:latin typeface="Gill Sans MT"/>
                <a:cs typeface="Gill Sans MT"/>
              </a:rPr>
              <a:t>Bitki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spc="-15" dirty="0">
                <a:latin typeface="Gill Sans MT"/>
                <a:cs typeface="Gill Sans MT"/>
              </a:rPr>
              <a:t>hayvan </a:t>
            </a:r>
            <a:r>
              <a:rPr sz="1800" spc="-5" dirty="0">
                <a:latin typeface="Gill Sans MT"/>
                <a:cs typeface="Gill Sans MT"/>
              </a:rPr>
              <a:t>hücrelerinde </a:t>
            </a:r>
            <a:r>
              <a:rPr sz="1800" dirty="0">
                <a:latin typeface="Gill Sans MT"/>
                <a:cs typeface="Gill Sans MT"/>
              </a:rPr>
              <a:t>farklı  </a:t>
            </a:r>
            <a:r>
              <a:rPr sz="1800" spc="-15" dirty="0">
                <a:latin typeface="Gill Sans MT"/>
                <a:cs typeface="Gill Sans MT"/>
              </a:rPr>
              <a:t>gerçekleşir.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"/>
            </a:pP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Gill Sans MT"/>
                <a:cs typeface="Gill Sans MT"/>
              </a:rPr>
              <a:t>Hayvanlarda </a:t>
            </a:r>
            <a:r>
              <a:rPr sz="1800" dirty="0">
                <a:latin typeface="Gill Sans MT"/>
                <a:cs typeface="Gill Sans MT"/>
              </a:rPr>
              <a:t>sitoplazma bölünmesi </a:t>
            </a:r>
            <a:r>
              <a:rPr sz="1800" spc="-5" dirty="0">
                <a:latin typeface="Gill Sans MT"/>
                <a:cs typeface="Gill Sans MT"/>
              </a:rPr>
              <a:t>hücrenin </a:t>
            </a:r>
            <a:r>
              <a:rPr sz="1800" dirty="0">
                <a:latin typeface="Gill Sans MT"/>
                <a:cs typeface="Gill Sans MT"/>
              </a:rPr>
              <a:t>ortadan</a:t>
            </a:r>
            <a:r>
              <a:rPr sz="1800" spc="-55" dirty="0">
                <a:latin typeface="Gill Sans MT"/>
                <a:cs typeface="Gill Sans MT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bo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ğ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umlanmasıyla</a:t>
            </a:r>
            <a:endParaRPr sz="1800">
              <a:latin typeface="Gill Sans MT"/>
              <a:cs typeface="Gill Sans MT"/>
            </a:endParaRPr>
          </a:p>
          <a:p>
            <a:pPr marL="299085">
              <a:lnSpc>
                <a:spcPct val="100000"/>
              </a:lnSpc>
              <a:spcBef>
                <a:spcPts val="35"/>
              </a:spcBef>
            </a:pPr>
            <a:r>
              <a:rPr sz="1800" spc="-15" dirty="0">
                <a:latin typeface="Gill Sans MT"/>
                <a:cs typeface="Gill Sans MT"/>
              </a:rPr>
              <a:t>gerçekleşir.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800">
              <a:latin typeface="Gill Sans MT"/>
              <a:cs typeface="Gill Sans MT"/>
            </a:endParaRPr>
          </a:p>
          <a:p>
            <a:pPr marL="299085" marR="482600" indent="-287020">
              <a:lnSpc>
                <a:spcPct val="101699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Gill Sans MT"/>
                <a:cs typeface="Gill Sans MT"/>
              </a:rPr>
              <a:t>Bitkilerde hücre </a:t>
            </a:r>
            <a:r>
              <a:rPr sz="1800" dirty="0">
                <a:latin typeface="Gill Sans MT"/>
                <a:cs typeface="Gill Sans MT"/>
              </a:rPr>
              <a:t>zarının </a:t>
            </a:r>
            <a:r>
              <a:rPr sz="1800" spc="-5" dirty="0">
                <a:latin typeface="Gill Sans MT"/>
                <a:cs typeface="Gill Sans MT"/>
              </a:rPr>
              <a:t>dışında </a:t>
            </a:r>
            <a:r>
              <a:rPr sz="1800" spc="-10" dirty="0">
                <a:latin typeface="Gill Sans MT"/>
                <a:cs typeface="Gill Sans MT"/>
              </a:rPr>
              <a:t>birde hücre </a:t>
            </a:r>
            <a:r>
              <a:rPr sz="1800" spc="-5" dirty="0">
                <a:latin typeface="Gill Sans MT"/>
                <a:cs typeface="Gill Sans MT"/>
              </a:rPr>
              <a:t>duvarı bulunur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dirty="0">
                <a:latin typeface="Gill Sans MT"/>
                <a:cs typeface="Gill Sans MT"/>
              </a:rPr>
              <a:t>bo</a:t>
            </a:r>
            <a:r>
              <a:rPr sz="1800" dirty="0">
                <a:latin typeface="Calibri"/>
                <a:cs typeface="Calibri"/>
              </a:rPr>
              <a:t>ğ</a:t>
            </a:r>
            <a:r>
              <a:rPr sz="1800" dirty="0">
                <a:latin typeface="Gill Sans MT"/>
                <a:cs typeface="Gill Sans MT"/>
              </a:rPr>
              <a:t>umlanamaz  </a:t>
            </a:r>
            <a:r>
              <a:rPr sz="1800" spc="-10" dirty="0">
                <a:latin typeface="Gill Sans MT"/>
                <a:cs typeface="Gill Sans MT"/>
              </a:rPr>
              <a:t>Bitkilerde </a:t>
            </a:r>
            <a:r>
              <a:rPr sz="1800" dirty="0">
                <a:latin typeface="Gill Sans MT"/>
                <a:cs typeface="Gill Sans MT"/>
              </a:rPr>
              <a:t>sitoplazma bölünmesi </a:t>
            </a:r>
            <a:r>
              <a:rPr sz="1800" b="1" dirty="0">
                <a:solidFill>
                  <a:srgbClr val="FF0000"/>
                </a:solidFill>
                <a:latin typeface="Gill Sans MT"/>
                <a:cs typeface="Gill Sans MT"/>
              </a:rPr>
              <a:t>ara lamel </a:t>
            </a:r>
            <a:r>
              <a:rPr sz="1800" b="1" spc="-10" dirty="0">
                <a:solidFill>
                  <a:srgbClr val="FF0000"/>
                </a:solidFill>
                <a:latin typeface="Gill Sans MT"/>
                <a:cs typeface="Gill Sans MT"/>
              </a:rPr>
              <a:t>oluşumu </a:t>
            </a:r>
            <a:r>
              <a:rPr sz="1800" spc="-5" dirty="0">
                <a:latin typeface="Gill Sans MT"/>
                <a:cs typeface="Gill Sans MT"/>
              </a:rPr>
              <a:t>ile</a:t>
            </a:r>
            <a:r>
              <a:rPr sz="1800" spc="-25" dirty="0">
                <a:latin typeface="Gill Sans MT"/>
                <a:cs typeface="Gill Sans MT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gerçekleşir.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buFont typeface="Wingdings"/>
              <a:buChar char=""/>
            </a:pPr>
            <a:endParaRPr sz="1800">
              <a:latin typeface="Gill Sans MT"/>
              <a:cs typeface="Gill Sans MT"/>
            </a:endParaRPr>
          </a:p>
          <a:p>
            <a:pPr marL="299085" marR="855344" indent="-287020">
              <a:lnSpc>
                <a:spcPct val="101699"/>
              </a:lnSpc>
              <a:buFont typeface="Wingdings"/>
              <a:buChar char=""/>
              <a:tabLst>
                <a:tab pos="363220" algn="l"/>
                <a:tab pos="363855" algn="l"/>
              </a:tabLst>
            </a:pPr>
            <a:r>
              <a:rPr dirty="0"/>
              <a:t>	</a:t>
            </a:r>
            <a:r>
              <a:rPr sz="1800" dirty="0">
                <a:latin typeface="Gill Sans MT"/>
                <a:cs typeface="Gill Sans MT"/>
              </a:rPr>
              <a:t>Sitoplazma bölünmesi </a:t>
            </a:r>
            <a:r>
              <a:rPr sz="1800" spc="-5" dirty="0">
                <a:latin typeface="Gill Sans MT"/>
                <a:cs typeface="Gill Sans MT"/>
              </a:rPr>
              <a:t>tamamlandı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ında, </a:t>
            </a:r>
            <a:r>
              <a:rPr sz="1800" dirty="0">
                <a:latin typeface="Gill Sans MT"/>
                <a:cs typeface="Gill Sans MT"/>
              </a:rPr>
              <a:t>ana </a:t>
            </a:r>
            <a:r>
              <a:rPr sz="1800" spc="-5" dirty="0">
                <a:latin typeface="Gill Sans MT"/>
                <a:cs typeface="Gill Sans MT"/>
              </a:rPr>
              <a:t>hücreden </a:t>
            </a:r>
            <a:r>
              <a:rPr sz="1800" dirty="0">
                <a:latin typeface="Gill Sans MT"/>
                <a:cs typeface="Gill Sans MT"/>
              </a:rPr>
              <a:t>kalıtsal </a:t>
            </a:r>
            <a:r>
              <a:rPr sz="1800" spc="-5" dirty="0">
                <a:latin typeface="Gill Sans MT"/>
                <a:cs typeface="Gill Sans MT"/>
              </a:rPr>
              <a:t>yapıları </a:t>
            </a:r>
            <a:r>
              <a:rPr sz="1800" spc="-20" dirty="0">
                <a:latin typeface="Gill Sans MT"/>
                <a:cs typeface="Gill Sans MT"/>
              </a:rPr>
              <a:t>ve  </a:t>
            </a:r>
            <a:r>
              <a:rPr sz="1800" spc="-10" dirty="0">
                <a:latin typeface="Gill Sans MT"/>
                <a:cs typeface="Gill Sans MT"/>
              </a:rPr>
              <a:t>kromozom </a:t>
            </a:r>
            <a:r>
              <a:rPr sz="1800" spc="-15" dirty="0">
                <a:latin typeface="Gill Sans MT"/>
                <a:cs typeface="Gill Sans MT"/>
              </a:rPr>
              <a:t>sayısı aynıiki </a:t>
            </a:r>
            <a:r>
              <a:rPr sz="1800" spc="-10" dirty="0">
                <a:latin typeface="Gill Sans MT"/>
                <a:cs typeface="Gill Sans MT"/>
              </a:rPr>
              <a:t>yeni hücre </a:t>
            </a:r>
            <a:r>
              <a:rPr sz="1800" spc="-5" dirty="0">
                <a:latin typeface="Gill Sans MT"/>
                <a:cs typeface="Gill Sans MT"/>
              </a:rPr>
              <a:t>oluşmuş </a:t>
            </a:r>
            <a:r>
              <a:rPr sz="1800" spc="-40" dirty="0">
                <a:latin typeface="Gill Sans MT"/>
                <a:cs typeface="Gill Sans MT"/>
              </a:rPr>
              <a:t>olur.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55748" y="4581144"/>
            <a:ext cx="4896611" cy="2087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272" y="25907"/>
            <a:ext cx="8124825" cy="548640"/>
            <a:chOff x="1033272" y="25907"/>
            <a:chExt cx="8124825" cy="548640"/>
          </a:xfrm>
        </p:grpSpPr>
        <p:sp>
          <p:nvSpPr>
            <p:cNvPr id="3" name="object 3"/>
            <p:cNvSpPr/>
            <p:nvPr/>
          </p:nvSpPr>
          <p:spPr>
            <a:xfrm>
              <a:off x="1046226" y="38861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8098535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8098535" y="522731"/>
                  </a:lnTo>
                  <a:lnTo>
                    <a:pt x="809853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6226" y="38861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0" y="522731"/>
                  </a:moveTo>
                  <a:lnTo>
                    <a:pt x="8098535" y="522731"/>
                  </a:lnTo>
                  <a:lnTo>
                    <a:pt x="8098535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476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</a:t>
            </a:r>
            <a:r>
              <a:rPr spc="-40" dirty="0">
                <a:latin typeface="Calibri"/>
                <a:cs typeface="Calibri"/>
              </a:rPr>
              <a:t>İ</a:t>
            </a:r>
            <a:r>
              <a:rPr spc="-40" dirty="0"/>
              <a:t>TOZ </a:t>
            </a:r>
            <a:r>
              <a:rPr spc="-5" dirty="0"/>
              <a:t>BÖLÜNME</a:t>
            </a:r>
            <a:r>
              <a:rPr spc="-35" dirty="0"/>
              <a:t> </a:t>
            </a:r>
            <a:r>
              <a:rPr dirty="0"/>
              <a:t>EVRELER</a:t>
            </a:r>
            <a:r>
              <a:rPr dirty="0">
                <a:latin typeface="Calibri"/>
                <a:cs typeface="Calibri"/>
              </a:rPr>
              <a:t>İ</a:t>
            </a:r>
          </a:p>
        </p:txBody>
      </p:sp>
      <p:sp>
        <p:nvSpPr>
          <p:cNvPr id="6" name="object 6"/>
          <p:cNvSpPr/>
          <p:nvPr/>
        </p:nvSpPr>
        <p:spPr>
          <a:xfrm>
            <a:off x="1071372" y="499871"/>
            <a:ext cx="8072627" cy="635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208" y="25844"/>
            <a:ext cx="8124825" cy="549275"/>
            <a:chOff x="1033208" y="25844"/>
            <a:chExt cx="8124825" cy="549275"/>
          </a:xfrm>
        </p:grpSpPr>
        <p:sp>
          <p:nvSpPr>
            <p:cNvPr id="3" name="object 3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8098535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8098535" y="522731"/>
                  </a:lnTo>
                  <a:lnTo>
                    <a:pt x="809853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0" y="522731"/>
                  </a:moveTo>
                  <a:lnTo>
                    <a:pt x="8098535" y="522731"/>
                  </a:lnTo>
                  <a:lnTo>
                    <a:pt x="8098535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00960" y="51054"/>
            <a:ext cx="55486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</a:t>
            </a:r>
            <a:r>
              <a:rPr spc="-40" dirty="0">
                <a:latin typeface="Calibri"/>
                <a:cs typeface="Calibri"/>
              </a:rPr>
              <a:t>İ</a:t>
            </a:r>
            <a:r>
              <a:rPr spc="-40" dirty="0"/>
              <a:t>TOZ </a:t>
            </a:r>
            <a:r>
              <a:rPr spc="-5" dirty="0"/>
              <a:t>BÖLÜNMEN</a:t>
            </a:r>
            <a:r>
              <a:rPr spc="-5" dirty="0">
                <a:latin typeface="Calibri"/>
                <a:cs typeface="Calibri"/>
              </a:rPr>
              <a:t>İ</a:t>
            </a:r>
            <a:r>
              <a:rPr spc="-5" dirty="0"/>
              <a:t>N</a:t>
            </a:r>
            <a:r>
              <a:rPr spc="-10" dirty="0"/>
              <a:t> </a:t>
            </a:r>
            <a:r>
              <a:rPr spc="-5" dirty="0"/>
              <a:t>SONUÇLARI</a:t>
            </a:r>
          </a:p>
        </p:txBody>
      </p:sp>
      <p:sp>
        <p:nvSpPr>
          <p:cNvPr id="6" name="object 6"/>
          <p:cNvSpPr/>
          <p:nvPr/>
        </p:nvSpPr>
        <p:spPr>
          <a:xfrm>
            <a:off x="1045463" y="585214"/>
            <a:ext cx="8098790" cy="6155690"/>
          </a:xfrm>
          <a:custGeom>
            <a:avLst/>
            <a:gdLst/>
            <a:ahLst/>
            <a:cxnLst/>
            <a:rect l="l" t="t" r="r" b="b"/>
            <a:pathLst>
              <a:path w="8098790" h="6155690">
                <a:moveTo>
                  <a:pt x="0" y="6155436"/>
                </a:moveTo>
                <a:lnTo>
                  <a:pt x="8098536" y="6155436"/>
                </a:lnTo>
                <a:lnTo>
                  <a:pt x="8098536" y="0"/>
                </a:lnTo>
                <a:lnTo>
                  <a:pt x="0" y="0"/>
                </a:lnTo>
                <a:lnTo>
                  <a:pt x="0" y="6155436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75360" y="507491"/>
            <a:ext cx="8168640" cy="6348730"/>
            <a:chOff x="975360" y="507491"/>
            <a:chExt cx="8168640" cy="6348730"/>
          </a:xfrm>
        </p:grpSpPr>
        <p:sp>
          <p:nvSpPr>
            <p:cNvPr id="8" name="object 8"/>
            <p:cNvSpPr/>
            <p:nvPr/>
          </p:nvSpPr>
          <p:spPr>
            <a:xfrm>
              <a:off x="975360" y="541022"/>
              <a:ext cx="8168640" cy="62910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0892" y="507491"/>
              <a:ext cx="8103108" cy="31821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5464" y="585214"/>
              <a:ext cx="8098536" cy="61554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4420" y="3610357"/>
              <a:ext cx="7672578" cy="32453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06500" y="602995"/>
            <a:ext cx="7753350" cy="587121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5910" marR="626110" indent="-283845">
              <a:lnSpc>
                <a:spcPct val="101499"/>
              </a:lnSpc>
              <a:spcBef>
                <a:spcPts val="6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Vücut </a:t>
            </a:r>
            <a:r>
              <a:rPr sz="2000" spc="-5" dirty="0">
                <a:latin typeface="Gill Sans MT"/>
                <a:cs typeface="Gill Sans MT"/>
              </a:rPr>
              <a:t>hücrelerinde </a:t>
            </a:r>
            <a:r>
              <a:rPr sz="2000" spc="-15" dirty="0">
                <a:latin typeface="Gill Sans MT"/>
                <a:cs typeface="Gill Sans MT"/>
              </a:rPr>
              <a:t>görülür.(yaprak </a:t>
            </a:r>
            <a:r>
              <a:rPr sz="2000" spc="-5" dirty="0">
                <a:latin typeface="Gill Sans MT"/>
                <a:cs typeface="Gill Sans MT"/>
              </a:rPr>
              <a:t>hücresi, </a:t>
            </a:r>
            <a:r>
              <a:rPr sz="2000" dirty="0">
                <a:latin typeface="Gill Sans MT"/>
                <a:cs typeface="Gill Sans MT"/>
              </a:rPr>
              <a:t>deri </a:t>
            </a:r>
            <a:r>
              <a:rPr sz="2000" spc="-5" dirty="0">
                <a:latin typeface="Gill Sans MT"/>
                <a:cs typeface="Gill Sans MT"/>
              </a:rPr>
              <a:t>hücresi, </a:t>
            </a:r>
            <a:r>
              <a:rPr sz="2000" dirty="0">
                <a:latin typeface="Gill Sans MT"/>
                <a:cs typeface="Gill Sans MT"/>
              </a:rPr>
              <a:t>karaci</a:t>
            </a:r>
            <a:r>
              <a:rPr sz="2000" dirty="0">
                <a:latin typeface="Calibri"/>
                <a:cs typeface="Calibri"/>
              </a:rPr>
              <a:t>ğ</a:t>
            </a:r>
            <a:r>
              <a:rPr sz="2000" dirty="0">
                <a:latin typeface="Gill Sans MT"/>
                <a:cs typeface="Gill Sans MT"/>
              </a:rPr>
              <a:t>er  </a:t>
            </a:r>
            <a:r>
              <a:rPr sz="2000" spc="-5" dirty="0">
                <a:latin typeface="Gill Sans MT"/>
                <a:cs typeface="Gill Sans MT"/>
              </a:rPr>
              <a:t>hücresi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gibi….)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Mitoz bölünme </a:t>
            </a:r>
            <a:r>
              <a:rPr sz="2000" spc="-5" dirty="0">
                <a:latin typeface="Gill Sans MT"/>
                <a:cs typeface="Gill Sans MT"/>
              </a:rPr>
              <a:t>sonucu </a:t>
            </a:r>
            <a:r>
              <a:rPr sz="2000" dirty="0">
                <a:latin typeface="Gill Sans MT"/>
                <a:cs typeface="Gill Sans MT"/>
              </a:rPr>
              <a:t>birbirinin </a:t>
            </a:r>
            <a:r>
              <a:rPr sz="2000" spc="-15" dirty="0">
                <a:latin typeface="Gill Sans MT"/>
                <a:cs typeface="Gill Sans MT"/>
              </a:rPr>
              <a:t>aynısı </a:t>
            </a:r>
            <a:r>
              <a:rPr sz="2000" spc="-5" dirty="0">
                <a:latin typeface="Gill Sans MT"/>
                <a:cs typeface="Gill Sans MT"/>
              </a:rPr>
              <a:t>iki </a:t>
            </a:r>
            <a:r>
              <a:rPr sz="2000" spc="-10" dirty="0">
                <a:latin typeface="Gill Sans MT"/>
                <a:cs typeface="Gill Sans MT"/>
              </a:rPr>
              <a:t>yeni hücre</a:t>
            </a:r>
            <a:r>
              <a:rPr sz="2000" spc="-160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oluşur.</a:t>
            </a:r>
            <a:endParaRPr sz="2000">
              <a:latin typeface="Gill Sans MT"/>
              <a:cs typeface="Gill Sans MT"/>
            </a:endParaRPr>
          </a:p>
          <a:p>
            <a:pPr marL="295910" marR="5080" indent="-283845">
              <a:lnSpc>
                <a:spcPts val="2370"/>
              </a:lnSpc>
              <a:spcBef>
                <a:spcPts val="70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100" dirty="0">
                <a:latin typeface="Gill Sans MT"/>
                <a:cs typeface="Gill Sans MT"/>
              </a:rPr>
              <a:t>Tek </a:t>
            </a:r>
            <a:r>
              <a:rPr sz="2000" spc="-5" dirty="0">
                <a:latin typeface="Gill Sans MT"/>
                <a:cs typeface="Gill Sans MT"/>
              </a:rPr>
              <a:t>hücreli canlılarda </a:t>
            </a:r>
            <a:r>
              <a:rPr sz="2000" spc="-10" dirty="0">
                <a:latin typeface="Gill Sans MT"/>
                <a:cs typeface="Gill Sans MT"/>
              </a:rPr>
              <a:t>üremeyi </a:t>
            </a:r>
            <a:r>
              <a:rPr sz="2000" dirty="0">
                <a:latin typeface="Gill Sans MT"/>
                <a:cs typeface="Gill Sans MT"/>
              </a:rPr>
              <a:t>,çok </a:t>
            </a:r>
            <a:r>
              <a:rPr sz="2000" spc="-5" dirty="0">
                <a:latin typeface="Gill Sans MT"/>
                <a:cs typeface="Gill Sans MT"/>
              </a:rPr>
              <a:t>hücreli canlılarda </a:t>
            </a:r>
            <a:r>
              <a:rPr sz="2000" dirty="0">
                <a:latin typeface="Gill Sans MT"/>
                <a:cs typeface="Gill Sans MT"/>
              </a:rPr>
              <a:t>yaraların </a:t>
            </a:r>
            <a:r>
              <a:rPr sz="2000" spc="-5" dirty="0">
                <a:latin typeface="Gill Sans MT"/>
                <a:cs typeface="Gill Sans MT"/>
              </a:rPr>
              <a:t>onarılması,  </a:t>
            </a:r>
            <a:r>
              <a:rPr sz="2000" dirty="0">
                <a:latin typeface="Gill Sans MT"/>
                <a:cs typeface="Gill Sans MT"/>
              </a:rPr>
              <a:t>büyüme </a:t>
            </a:r>
            <a:r>
              <a:rPr sz="2000" spc="-20" dirty="0">
                <a:latin typeface="Gill Sans MT"/>
                <a:cs typeface="Gill Sans MT"/>
              </a:rPr>
              <a:t>ve </a:t>
            </a:r>
            <a:r>
              <a:rPr sz="2000" spc="-5" dirty="0">
                <a:latin typeface="Gill Sans MT"/>
                <a:cs typeface="Gill Sans MT"/>
              </a:rPr>
              <a:t>gelişmeyi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sa</a:t>
            </a:r>
            <a:r>
              <a:rPr sz="2000" spc="-35" dirty="0">
                <a:latin typeface="Calibri"/>
                <a:cs typeface="Calibri"/>
              </a:rPr>
              <a:t>ğ</a:t>
            </a:r>
            <a:r>
              <a:rPr sz="2000" spc="-35" dirty="0">
                <a:latin typeface="Gill Sans MT"/>
                <a:cs typeface="Gill Sans MT"/>
              </a:rPr>
              <a:t>lar.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56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>
                <a:latin typeface="Gill Sans MT"/>
                <a:cs typeface="Gill Sans MT"/>
              </a:rPr>
              <a:t>Hücrelerin kromozom </a:t>
            </a:r>
            <a:r>
              <a:rPr sz="2000" spc="-10" dirty="0">
                <a:latin typeface="Gill Sans MT"/>
                <a:cs typeface="Gill Sans MT"/>
              </a:rPr>
              <a:t>sayıları </a:t>
            </a:r>
            <a:r>
              <a:rPr sz="2000" spc="-25" dirty="0">
                <a:latin typeface="Gill Sans MT"/>
                <a:cs typeface="Gill Sans MT"/>
              </a:rPr>
              <a:t>aynı</a:t>
            </a:r>
            <a:r>
              <a:rPr sz="2000" spc="-110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kalır.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Bir defa mitoz </a:t>
            </a:r>
            <a:r>
              <a:rPr sz="2000" spc="-5" dirty="0">
                <a:latin typeface="Gill Sans MT"/>
                <a:cs typeface="Gill Sans MT"/>
              </a:rPr>
              <a:t>geçiren </a:t>
            </a:r>
            <a:r>
              <a:rPr sz="2000" spc="-10" dirty="0">
                <a:latin typeface="Gill Sans MT"/>
                <a:cs typeface="Gill Sans MT"/>
              </a:rPr>
              <a:t>hücre </a:t>
            </a:r>
            <a:r>
              <a:rPr sz="2000" dirty="0">
                <a:latin typeface="Gill Sans MT"/>
                <a:cs typeface="Gill Sans MT"/>
              </a:rPr>
              <a:t>tekrar mitoz bölünme</a:t>
            </a:r>
            <a:r>
              <a:rPr sz="2000" spc="-200" dirty="0">
                <a:latin typeface="Gill Sans MT"/>
                <a:cs typeface="Gill Sans MT"/>
              </a:rPr>
              <a:t> </a:t>
            </a:r>
            <a:r>
              <a:rPr sz="2000" spc="-25" dirty="0">
                <a:latin typeface="Gill Sans MT"/>
                <a:cs typeface="Gill Sans MT"/>
              </a:rPr>
              <a:t>geçirebilir.</a:t>
            </a:r>
            <a:endParaRPr sz="2000">
              <a:latin typeface="Gill Sans MT"/>
              <a:cs typeface="Gill Sans MT"/>
            </a:endParaRPr>
          </a:p>
          <a:p>
            <a:pPr marL="295910" indent="-283845">
              <a:lnSpc>
                <a:spcPct val="100000"/>
              </a:lnSpc>
              <a:spcBef>
                <a:spcPts val="56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Gill Sans MT"/>
                <a:cs typeface="Gill Sans MT"/>
              </a:rPr>
              <a:t>Kalıtsal çeşitlilik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sa</a:t>
            </a:r>
            <a:r>
              <a:rPr sz="2000" dirty="0">
                <a:latin typeface="Calibri"/>
                <a:cs typeface="Calibri"/>
              </a:rPr>
              <a:t>ğ</a:t>
            </a:r>
            <a:r>
              <a:rPr sz="2000" dirty="0">
                <a:latin typeface="Gill Sans MT"/>
                <a:cs typeface="Gill Sans MT"/>
              </a:rPr>
              <a:t>lanmaz.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Gill Sans MT"/>
              <a:cs typeface="Gill Sans MT"/>
            </a:endParaRPr>
          </a:p>
          <a:p>
            <a:pPr marL="72390" marR="556895">
              <a:lnSpc>
                <a:spcPct val="101699"/>
              </a:lnSpc>
            </a:pPr>
            <a:r>
              <a:rPr sz="1800" spc="-5" dirty="0">
                <a:solidFill>
                  <a:srgbClr val="FF0000"/>
                </a:solidFill>
                <a:latin typeface="Gill Sans MT"/>
                <a:cs typeface="Gill Sans MT"/>
              </a:rPr>
              <a:t>ÖNEML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İ </a:t>
            </a:r>
            <a:r>
              <a:rPr sz="1800" spc="-25" dirty="0">
                <a:solidFill>
                  <a:srgbClr val="FF0000"/>
                </a:solidFill>
                <a:latin typeface="Gill Sans MT"/>
                <a:cs typeface="Gill Sans MT"/>
              </a:rPr>
              <a:t>NOT1: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Mitoz bölünme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sonucu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oluşan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hücrelerin 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kromozom</a:t>
            </a:r>
            <a:r>
              <a:rPr sz="1800" spc="-1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sayıları  </a:t>
            </a:r>
            <a:r>
              <a:rPr sz="1800" spc="-25" dirty="0">
                <a:solidFill>
                  <a:srgbClr val="FFFFFF"/>
                </a:solidFill>
                <a:latin typeface="Gill Sans MT"/>
                <a:cs typeface="Gill Sans MT"/>
              </a:rPr>
              <a:t>eşittir.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Sitoplazma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miktarı </a:t>
            </a:r>
            <a:r>
              <a:rPr sz="1800" spc="-20" dirty="0">
                <a:solidFill>
                  <a:srgbClr val="FFFFFF"/>
                </a:solidFill>
                <a:latin typeface="Gill Sans MT"/>
                <a:cs typeface="Gill Sans MT"/>
              </a:rPr>
              <a:t>ve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organel </a:t>
            </a:r>
            <a:r>
              <a:rPr sz="1800" spc="-15" dirty="0">
                <a:solidFill>
                  <a:srgbClr val="FFFFFF"/>
                </a:solidFill>
                <a:latin typeface="Gill Sans MT"/>
                <a:cs typeface="Gill Sans MT"/>
              </a:rPr>
              <a:t>sayısı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farklı</a:t>
            </a:r>
            <a:r>
              <a:rPr sz="1800" spc="-17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Gill Sans MT"/>
                <a:cs typeface="Gill Sans MT"/>
              </a:rPr>
              <a:t>olabilir.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Gill Sans MT"/>
              <a:cs typeface="Gill Sans MT"/>
            </a:endParaRPr>
          </a:p>
          <a:p>
            <a:pPr marL="7239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0000"/>
                </a:solidFill>
                <a:latin typeface="Gill Sans MT"/>
                <a:cs typeface="Gill Sans MT"/>
              </a:rPr>
              <a:t>ÖNEML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İ </a:t>
            </a:r>
            <a:r>
              <a:rPr sz="1800" spc="-45" dirty="0">
                <a:solidFill>
                  <a:srgbClr val="FF0000"/>
                </a:solidFill>
                <a:latin typeface="Gill Sans MT"/>
                <a:cs typeface="Gill Sans MT"/>
              </a:rPr>
              <a:t>NOT </a:t>
            </a:r>
            <a:r>
              <a:rPr sz="1800" dirty="0">
                <a:solidFill>
                  <a:srgbClr val="FF0000"/>
                </a:solidFill>
                <a:latin typeface="Gill Sans MT"/>
                <a:cs typeface="Gill Sans MT"/>
              </a:rPr>
              <a:t>2: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Bazı 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Hücreler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mitoz geçirmezler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.Onlar</a:t>
            </a:r>
            <a:r>
              <a:rPr sz="1800" spc="-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;</a:t>
            </a:r>
            <a:endParaRPr sz="1800">
              <a:latin typeface="Gill Sans MT"/>
              <a:cs typeface="Gill Sans MT"/>
            </a:endParaRPr>
          </a:p>
          <a:p>
            <a:pPr marL="72390">
              <a:lnSpc>
                <a:spcPct val="100000"/>
              </a:lnSpc>
              <a:spcBef>
                <a:spcPts val="35"/>
              </a:spcBef>
            </a:pP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1800" spc="-5" dirty="0">
                <a:solidFill>
                  <a:srgbClr val="FF0000"/>
                </a:solidFill>
                <a:latin typeface="Gill Sans MT"/>
                <a:cs typeface="Gill Sans MT"/>
              </a:rPr>
              <a:t>K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as hücreleri(Çizgili</a:t>
            </a:r>
            <a:r>
              <a:rPr sz="1800" spc="2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Kaslar)</a:t>
            </a:r>
            <a:endParaRPr sz="1800">
              <a:latin typeface="Gill Sans MT"/>
              <a:cs typeface="Gill Sans MT"/>
            </a:endParaRPr>
          </a:p>
          <a:p>
            <a:pPr marL="7239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1800" spc="-5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lyuvar (olgun alyuvar</a:t>
            </a:r>
            <a:r>
              <a:rPr sz="1800" spc="-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)hücreleri</a:t>
            </a:r>
            <a:endParaRPr sz="1800">
              <a:latin typeface="Gill Sans MT"/>
              <a:cs typeface="Gill Sans MT"/>
            </a:endParaRPr>
          </a:p>
          <a:p>
            <a:pPr marL="72390">
              <a:lnSpc>
                <a:spcPct val="100000"/>
              </a:lnSpc>
            </a:pPr>
            <a:r>
              <a:rPr sz="1800" spc="-30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1800" spc="-30" dirty="0">
                <a:solidFill>
                  <a:srgbClr val="FF0000"/>
                </a:solidFill>
                <a:latin typeface="Gill Sans MT"/>
                <a:cs typeface="Gill Sans MT"/>
              </a:rPr>
              <a:t>Y</a:t>
            </a:r>
            <a:r>
              <a:rPr sz="1800" spc="-30" dirty="0">
                <a:solidFill>
                  <a:srgbClr val="FFFFFF"/>
                </a:solidFill>
                <a:latin typeface="Gill Sans MT"/>
                <a:cs typeface="Gill Sans MT"/>
              </a:rPr>
              <a:t>umurta</a:t>
            </a:r>
            <a:r>
              <a:rPr sz="1800" spc="-1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hücre</a:t>
            </a:r>
            <a:endParaRPr sz="1800">
              <a:latin typeface="Gill Sans MT"/>
              <a:cs typeface="Gill Sans MT"/>
            </a:endParaRPr>
          </a:p>
          <a:p>
            <a:pPr marL="7239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1800" spc="-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perm 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hücresi</a:t>
            </a:r>
            <a:endParaRPr sz="1800">
              <a:latin typeface="Gill Sans MT"/>
              <a:cs typeface="Gill Sans MT"/>
            </a:endParaRPr>
          </a:p>
          <a:p>
            <a:pPr marL="72390">
              <a:lnSpc>
                <a:spcPct val="100000"/>
              </a:lnSpc>
              <a:tabLst>
                <a:tab pos="683895" algn="l"/>
              </a:tabLst>
            </a:pP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1800" spc="-5" dirty="0">
                <a:solidFill>
                  <a:srgbClr val="FF0000"/>
                </a:solidFill>
                <a:latin typeface="Gill Sans MT"/>
                <a:cs typeface="Gill Sans MT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inir	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hücresi</a:t>
            </a:r>
            <a:endParaRPr sz="1800">
              <a:latin typeface="Gill Sans MT"/>
              <a:cs typeface="Gill Sans MT"/>
            </a:endParaRPr>
          </a:p>
          <a:p>
            <a:pPr marL="7239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-</a:t>
            </a:r>
            <a:r>
              <a:rPr sz="1800" spc="-5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etina 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hücre</a:t>
            </a:r>
            <a:r>
              <a:rPr sz="1800" spc="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(Gözdeki)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5463" y="3715510"/>
            <a:ext cx="8098536" cy="3142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33208" y="19748"/>
            <a:ext cx="8124825" cy="672465"/>
            <a:chOff x="1033208" y="19748"/>
            <a:chExt cx="8124825" cy="672465"/>
          </a:xfrm>
        </p:grpSpPr>
        <p:sp>
          <p:nvSpPr>
            <p:cNvPr id="4" name="object 4"/>
            <p:cNvSpPr/>
            <p:nvPr/>
          </p:nvSpPr>
          <p:spPr>
            <a:xfrm>
              <a:off x="1046226" y="32765"/>
              <a:ext cx="8098790" cy="646430"/>
            </a:xfrm>
            <a:custGeom>
              <a:avLst/>
              <a:gdLst/>
              <a:ahLst/>
              <a:cxnLst/>
              <a:rect l="l" t="t" r="r" b="b"/>
              <a:pathLst>
                <a:path w="8098790" h="646430">
                  <a:moveTo>
                    <a:pt x="8098535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8098535" y="646176"/>
                  </a:lnTo>
                  <a:lnTo>
                    <a:pt x="809853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6226" y="32765"/>
              <a:ext cx="8098790" cy="646430"/>
            </a:xfrm>
            <a:custGeom>
              <a:avLst/>
              <a:gdLst/>
              <a:ahLst/>
              <a:cxnLst/>
              <a:rect l="l" t="t" r="r" b="b"/>
              <a:pathLst>
                <a:path w="8098790" h="646430">
                  <a:moveTo>
                    <a:pt x="0" y="646176"/>
                  </a:moveTo>
                  <a:lnTo>
                    <a:pt x="8098535" y="646176"/>
                  </a:lnTo>
                  <a:lnTo>
                    <a:pt x="8098535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46450" y="46482"/>
            <a:ext cx="3700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KALITIM</a:t>
            </a:r>
            <a:r>
              <a:rPr sz="3600" spc="360" dirty="0"/>
              <a:t> </a:t>
            </a:r>
            <a:r>
              <a:rPr sz="3600" spc="-50" dirty="0"/>
              <a:t>YAPILARI</a:t>
            </a:r>
            <a:endParaRPr sz="3600"/>
          </a:p>
        </p:txBody>
      </p:sp>
      <p:grpSp>
        <p:nvGrpSpPr>
          <p:cNvPr id="7" name="object 7"/>
          <p:cNvGrpSpPr/>
          <p:nvPr/>
        </p:nvGrpSpPr>
        <p:grpSpPr>
          <a:xfrm>
            <a:off x="934211" y="644651"/>
            <a:ext cx="8209915" cy="3220720"/>
            <a:chOff x="934211" y="644651"/>
            <a:chExt cx="8209915" cy="3220720"/>
          </a:xfrm>
        </p:grpSpPr>
        <p:sp>
          <p:nvSpPr>
            <p:cNvPr id="8" name="object 8"/>
            <p:cNvSpPr/>
            <p:nvPr/>
          </p:nvSpPr>
          <p:spPr>
            <a:xfrm>
              <a:off x="975359" y="655319"/>
              <a:ext cx="8168640" cy="31516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4211" y="644651"/>
              <a:ext cx="8209788" cy="32202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5463" y="699515"/>
              <a:ext cx="8098536" cy="30159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45463" y="699516"/>
            <a:ext cx="8098790" cy="3016250"/>
          </a:xfrm>
          <a:custGeom>
            <a:avLst/>
            <a:gdLst/>
            <a:ahLst/>
            <a:cxnLst/>
            <a:rect l="l" t="t" r="r" b="b"/>
            <a:pathLst>
              <a:path w="8098790" h="3016250">
                <a:moveTo>
                  <a:pt x="0" y="3015995"/>
                </a:moveTo>
                <a:lnTo>
                  <a:pt x="8098536" y="3015995"/>
                </a:lnTo>
                <a:lnTo>
                  <a:pt x="8098536" y="0"/>
                </a:lnTo>
                <a:lnTo>
                  <a:pt x="0" y="0"/>
                </a:lnTo>
                <a:lnTo>
                  <a:pt x="0" y="3015995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24203" y="725550"/>
            <a:ext cx="7937500" cy="2920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065">
              <a:lnSpc>
                <a:spcPct val="100000"/>
              </a:lnSpc>
              <a:spcBef>
                <a:spcPts val="95"/>
              </a:spcBef>
            </a:pPr>
            <a:r>
              <a:rPr sz="1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KROMOZOM</a:t>
            </a:r>
            <a:r>
              <a:rPr sz="1600" b="1" spc="-10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600" spc="-5" dirty="0">
                <a:latin typeface="Gill Sans MT"/>
                <a:cs typeface="Gill Sans MT"/>
              </a:rPr>
              <a:t>: </a:t>
            </a:r>
            <a:r>
              <a:rPr sz="1600" spc="-10" dirty="0">
                <a:latin typeface="Gill Sans MT"/>
                <a:cs typeface="Gill Sans MT"/>
              </a:rPr>
              <a:t>Çekirdek </a:t>
            </a:r>
            <a:r>
              <a:rPr sz="1600" spc="-5" dirty="0">
                <a:latin typeface="Gill Sans MT"/>
                <a:cs typeface="Gill Sans MT"/>
              </a:rPr>
              <a:t>içinde bulunan </a:t>
            </a:r>
            <a:r>
              <a:rPr sz="1600" spc="-10" dirty="0">
                <a:latin typeface="Gill Sans MT"/>
                <a:cs typeface="Gill Sans MT"/>
              </a:rPr>
              <a:t>kalıtım </a:t>
            </a:r>
            <a:r>
              <a:rPr sz="1600" spc="-20" dirty="0">
                <a:latin typeface="Gill Sans MT"/>
                <a:cs typeface="Gill Sans MT"/>
              </a:rPr>
              <a:t>yapılarıdır. </a:t>
            </a:r>
            <a:r>
              <a:rPr sz="1600" spc="-5" dirty="0">
                <a:latin typeface="Gill Sans MT"/>
                <a:cs typeface="Gill Sans MT"/>
              </a:rPr>
              <a:t>Kalıtsal özelliklerin gelecek </a:t>
            </a:r>
            <a:r>
              <a:rPr sz="1600" spc="-10" dirty="0">
                <a:latin typeface="Gill Sans MT"/>
                <a:cs typeface="Gill Sans MT"/>
              </a:rPr>
              <a:t>nesillere  </a:t>
            </a:r>
            <a:r>
              <a:rPr sz="1600" spc="-5" dirty="0">
                <a:latin typeface="Gill Sans MT"/>
                <a:cs typeface="Gill Sans MT"/>
              </a:rPr>
              <a:t>aktarılmasını </a:t>
            </a:r>
            <a:r>
              <a:rPr sz="1600" spc="-25" dirty="0">
                <a:latin typeface="Gill Sans MT"/>
                <a:cs typeface="Gill Sans MT"/>
              </a:rPr>
              <a:t>sa</a:t>
            </a:r>
            <a:r>
              <a:rPr sz="1600" spc="-25" dirty="0">
                <a:latin typeface="Calibri"/>
                <a:cs typeface="Calibri"/>
              </a:rPr>
              <a:t>ğ</a:t>
            </a:r>
            <a:r>
              <a:rPr sz="1600" spc="-25" dirty="0">
                <a:latin typeface="Gill Sans MT"/>
                <a:cs typeface="Gill Sans MT"/>
              </a:rPr>
              <a:t>lar. </a:t>
            </a:r>
            <a:r>
              <a:rPr sz="1600" spc="-10" dirty="0">
                <a:latin typeface="Gill Sans MT"/>
                <a:cs typeface="Gill Sans MT"/>
              </a:rPr>
              <a:t>Kromozom </a:t>
            </a:r>
            <a:r>
              <a:rPr sz="1600" spc="-15" dirty="0">
                <a:latin typeface="Gill Sans MT"/>
                <a:cs typeface="Gill Sans MT"/>
              </a:rPr>
              <a:t>sayısı </a:t>
            </a:r>
            <a:r>
              <a:rPr sz="1600" spc="-20" dirty="0">
                <a:latin typeface="Gill Sans MT"/>
                <a:cs typeface="Gill Sans MT"/>
              </a:rPr>
              <a:t>aynı </a:t>
            </a:r>
            <a:r>
              <a:rPr sz="1600" spc="-10" dirty="0">
                <a:latin typeface="Gill Sans MT"/>
                <a:cs typeface="Gill Sans MT"/>
              </a:rPr>
              <a:t>türe </a:t>
            </a:r>
            <a:r>
              <a:rPr sz="1600" spc="-5" dirty="0">
                <a:latin typeface="Gill Sans MT"/>
                <a:cs typeface="Gill Sans MT"/>
              </a:rPr>
              <a:t>ait </a:t>
            </a:r>
            <a:r>
              <a:rPr sz="1600" spc="-10" dirty="0">
                <a:latin typeface="Gill Sans MT"/>
                <a:cs typeface="Gill Sans MT"/>
              </a:rPr>
              <a:t>canlılarda </a:t>
            </a:r>
            <a:r>
              <a:rPr sz="1600" spc="-30" dirty="0">
                <a:latin typeface="Gill Sans MT"/>
                <a:cs typeface="Gill Sans MT"/>
              </a:rPr>
              <a:t>aynıdır. </a:t>
            </a:r>
            <a:r>
              <a:rPr sz="1600" spc="-10" dirty="0">
                <a:latin typeface="Gill Sans MT"/>
                <a:cs typeface="Gill Sans MT"/>
              </a:rPr>
              <a:t>Fakat </a:t>
            </a:r>
            <a:r>
              <a:rPr sz="1600" spc="-5" dirty="0">
                <a:latin typeface="Gill Sans MT"/>
                <a:cs typeface="Gill Sans MT"/>
              </a:rPr>
              <a:t>farklı </a:t>
            </a:r>
            <a:r>
              <a:rPr sz="1600" spc="-10" dirty="0">
                <a:latin typeface="Gill Sans MT"/>
                <a:cs typeface="Gill Sans MT"/>
              </a:rPr>
              <a:t>canlılarda  kromozom </a:t>
            </a:r>
            <a:r>
              <a:rPr sz="1600" spc="-15" dirty="0">
                <a:latin typeface="Gill Sans MT"/>
                <a:cs typeface="Gill Sans MT"/>
              </a:rPr>
              <a:t>sayısı </a:t>
            </a:r>
            <a:r>
              <a:rPr sz="1600" spc="-10" dirty="0">
                <a:latin typeface="Gill Sans MT"/>
                <a:cs typeface="Gill Sans MT"/>
              </a:rPr>
              <a:t>de</a:t>
            </a:r>
            <a:r>
              <a:rPr sz="1600" spc="-10" dirty="0">
                <a:latin typeface="Calibri"/>
                <a:cs typeface="Calibri"/>
              </a:rPr>
              <a:t>ğ</a:t>
            </a:r>
            <a:r>
              <a:rPr sz="1600" spc="-10" dirty="0">
                <a:latin typeface="Gill Sans MT"/>
                <a:cs typeface="Gill Sans MT"/>
              </a:rPr>
              <a:t>işkenlik </a:t>
            </a:r>
            <a:r>
              <a:rPr sz="1600" spc="-20" dirty="0">
                <a:latin typeface="Gill Sans MT"/>
                <a:cs typeface="Gill Sans MT"/>
              </a:rPr>
              <a:t>gösterebilir. </a:t>
            </a:r>
            <a:r>
              <a:rPr sz="1600" spc="-5" dirty="0">
                <a:latin typeface="Gill Sans MT"/>
                <a:cs typeface="Gill Sans MT"/>
              </a:rPr>
              <a:t>Örne</a:t>
            </a:r>
            <a:r>
              <a:rPr sz="1600" spc="-5" dirty="0">
                <a:latin typeface="Calibri"/>
                <a:cs typeface="Calibri"/>
              </a:rPr>
              <a:t>ğ</a:t>
            </a:r>
            <a:r>
              <a:rPr sz="1600" spc="-5" dirty="0">
                <a:latin typeface="Gill Sans MT"/>
                <a:cs typeface="Gill Sans MT"/>
              </a:rPr>
              <a:t>in insanda </a:t>
            </a:r>
            <a:r>
              <a:rPr sz="1600" dirty="0">
                <a:latin typeface="Gill Sans MT"/>
                <a:cs typeface="Gill Sans MT"/>
              </a:rPr>
              <a:t>46, </a:t>
            </a:r>
            <a:r>
              <a:rPr sz="1600" spc="-5" dirty="0">
                <a:latin typeface="Gill Sans MT"/>
                <a:cs typeface="Gill Sans MT"/>
              </a:rPr>
              <a:t>e</a:t>
            </a:r>
            <a:r>
              <a:rPr sz="1600" spc="-5" dirty="0">
                <a:latin typeface="Calibri"/>
                <a:cs typeface="Calibri"/>
              </a:rPr>
              <a:t>ğ</a:t>
            </a:r>
            <a:r>
              <a:rPr sz="1600" spc="-5" dirty="0">
                <a:latin typeface="Gill Sans MT"/>
                <a:cs typeface="Gill Sans MT"/>
              </a:rPr>
              <a:t>relti otunda 500, çekirgede 14  </a:t>
            </a:r>
            <a:r>
              <a:rPr sz="1600" spc="-10" dirty="0">
                <a:latin typeface="Gill Sans MT"/>
                <a:cs typeface="Gill Sans MT"/>
              </a:rPr>
              <a:t>kromozom</a:t>
            </a:r>
            <a:r>
              <a:rPr sz="1600" spc="35" dirty="0">
                <a:latin typeface="Gill Sans MT"/>
                <a:cs typeface="Gill Sans MT"/>
              </a:rPr>
              <a:t> </a:t>
            </a:r>
            <a:r>
              <a:rPr sz="1600" spc="-25" dirty="0">
                <a:latin typeface="Gill Sans MT"/>
                <a:cs typeface="Gill Sans MT"/>
              </a:rPr>
              <a:t>bulunur.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</a:pPr>
            <a:r>
              <a:rPr sz="1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ill Sans MT"/>
                <a:cs typeface="Gill Sans MT"/>
              </a:rPr>
              <a:t>DNA</a:t>
            </a:r>
            <a:r>
              <a:rPr sz="1800" b="1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: </a:t>
            </a:r>
            <a:r>
              <a:rPr sz="1800" spc="-10" dirty="0">
                <a:latin typeface="Gill Sans MT"/>
                <a:cs typeface="Gill Sans MT"/>
              </a:rPr>
              <a:t>Hücreyi </a:t>
            </a:r>
            <a:r>
              <a:rPr sz="1800" dirty="0">
                <a:latin typeface="Gill Sans MT"/>
                <a:cs typeface="Gill Sans MT"/>
              </a:rPr>
              <a:t>yöneten en küçük </a:t>
            </a:r>
            <a:r>
              <a:rPr sz="1800" spc="-5" dirty="0">
                <a:latin typeface="Gill Sans MT"/>
                <a:cs typeface="Gill Sans MT"/>
              </a:rPr>
              <a:t>yapı </a:t>
            </a:r>
            <a:r>
              <a:rPr sz="1800" spc="-20" dirty="0">
                <a:latin typeface="Gill Sans MT"/>
                <a:cs typeface="Gill Sans MT"/>
              </a:rPr>
              <a:t>birimidir. </a:t>
            </a:r>
            <a:r>
              <a:rPr sz="1800" dirty="0">
                <a:latin typeface="Gill Sans MT"/>
                <a:cs typeface="Gill Sans MT"/>
              </a:rPr>
              <a:t>DNA’nın </a:t>
            </a:r>
            <a:r>
              <a:rPr sz="1800" spc="-5" dirty="0">
                <a:latin typeface="Gill Sans MT"/>
                <a:cs typeface="Gill Sans MT"/>
              </a:rPr>
              <a:t>yapısında </a:t>
            </a:r>
            <a:r>
              <a:rPr sz="1800" dirty="0">
                <a:latin typeface="Gill Sans MT"/>
                <a:cs typeface="Gill Sans MT"/>
              </a:rPr>
              <a:t>kalıtsal </a:t>
            </a:r>
            <a:r>
              <a:rPr sz="1800" spc="-5" dirty="0">
                <a:latin typeface="Gill Sans MT"/>
                <a:cs typeface="Gill Sans MT"/>
              </a:rPr>
              <a:t>özellikleri  </a:t>
            </a:r>
            <a:r>
              <a:rPr sz="1800" dirty="0">
                <a:latin typeface="Gill Sans MT"/>
                <a:cs typeface="Gill Sans MT"/>
              </a:rPr>
              <a:t>taşıyan genler </a:t>
            </a:r>
            <a:r>
              <a:rPr sz="1800" spc="-30" dirty="0">
                <a:latin typeface="Gill Sans MT"/>
                <a:cs typeface="Gill Sans MT"/>
              </a:rPr>
              <a:t>bulunur. </a:t>
            </a:r>
            <a:r>
              <a:rPr sz="1800" dirty="0">
                <a:latin typeface="Gill Sans MT"/>
                <a:cs typeface="Gill Sans MT"/>
              </a:rPr>
              <a:t>Bu genler </a:t>
            </a:r>
            <a:r>
              <a:rPr sz="1800" spc="-15" dirty="0">
                <a:latin typeface="Gill Sans MT"/>
                <a:cs typeface="Gill Sans MT"/>
              </a:rPr>
              <a:t>türe </a:t>
            </a:r>
            <a:r>
              <a:rPr sz="1800" dirty="0">
                <a:latin typeface="Gill Sans MT"/>
                <a:cs typeface="Gill Sans MT"/>
              </a:rPr>
              <a:t>özgü olan özellikleri</a:t>
            </a:r>
            <a:r>
              <a:rPr sz="1800" spc="-19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taşır.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Gill Sans MT"/>
              <a:cs typeface="Gill Sans MT"/>
            </a:endParaRPr>
          </a:p>
          <a:p>
            <a:pPr marL="12700" marR="2667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Gill Sans MT"/>
                <a:cs typeface="Gill Sans MT"/>
              </a:rPr>
              <a:t>GEN: </a:t>
            </a:r>
            <a:r>
              <a:rPr sz="1800" spc="-5" dirty="0">
                <a:latin typeface="Gill Sans MT"/>
                <a:cs typeface="Gill Sans MT"/>
              </a:rPr>
              <a:t>Kalıtsal </a:t>
            </a:r>
            <a:r>
              <a:rPr sz="1800" dirty="0">
                <a:latin typeface="Gill Sans MT"/>
                <a:cs typeface="Gill Sans MT"/>
              </a:rPr>
              <a:t>özellikler DNA </a:t>
            </a:r>
            <a:r>
              <a:rPr sz="1800" spc="-5" dirty="0">
                <a:latin typeface="Gill Sans MT"/>
                <a:cs typeface="Gill Sans MT"/>
              </a:rPr>
              <a:t>üzerinde çeşitli bölgelerde </a:t>
            </a:r>
            <a:r>
              <a:rPr sz="1800" spc="-15" dirty="0">
                <a:latin typeface="Gill Sans MT"/>
                <a:cs typeface="Gill Sans MT"/>
              </a:rPr>
              <a:t>yer </a:t>
            </a:r>
            <a:r>
              <a:rPr sz="1800" spc="-40" dirty="0">
                <a:latin typeface="Gill Sans MT"/>
                <a:cs typeface="Gill Sans MT"/>
              </a:rPr>
              <a:t>alır. </a:t>
            </a:r>
            <a:r>
              <a:rPr sz="1800" spc="-5" dirty="0">
                <a:latin typeface="Gill Sans MT"/>
                <a:cs typeface="Gill Sans MT"/>
              </a:rPr>
              <a:t>Bu </a:t>
            </a:r>
            <a:r>
              <a:rPr sz="1800" spc="-10" dirty="0">
                <a:latin typeface="Gill Sans MT"/>
                <a:cs typeface="Gill Sans MT"/>
              </a:rPr>
              <a:t>bölgelere </a:t>
            </a:r>
            <a:r>
              <a:rPr sz="1800" dirty="0">
                <a:latin typeface="Gill Sans MT"/>
                <a:cs typeface="Gill Sans MT"/>
              </a:rPr>
              <a:t>gen</a:t>
            </a:r>
            <a:r>
              <a:rPr sz="1800" spc="-28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adı  </a:t>
            </a:r>
            <a:r>
              <a:rPr sz="1800" spc="-30" dirty="0">
                <a:latin typeface="Gill Sans MT"/>
                <a:cs typeface="Gill Sans MT"/>
              </a:rPr>
              <a:t>verilir. </a:t>
            </a:r>
            <a:r>
              <a:rPr sz="1800" spc="-5" dirty="0">
                <a:latin typeface="Gill Sans MT"/>
                <a:cs typeface="Gill Sans MT"/>
              </a:rPr>
              <a:t>Genler </a:t>
            </a:r>
            <a:r>
              <a:rPr sz="1800" dirty="0">
                <a:latin typeface="Gill Sans MT"/>
                <a:cs typeface="Gill Sans MT"/>
              </a:rPr>
              <a:t>saç tipi, göz </a:t>
            </a:r>
            <a:r>
              <a:rPr sz="1800" spc="-10" dirty="0">
                <a:latin typeface="Gill Sans MT"/>
                <a:cs typeface="Gill Sans MT"/>
              </a:rPr>
              <a:t>rengi, </a:t>
            </a:r>
            <a:r>
              <a:rPr sz="1800" spc="-5" dirty="0">
                <a:latin typeface="Gill Sans MT"/>
                <a:cs typeface="Gill Sans MT"/>
              </a:rPr>
              <a:t>cinsiyet </a:t>
            </a:r>
            <a:r>
              <a:rPr sz="1800" dirty="0">
                <a:latin typeface="Gill Sans MT"/>
                <a:cs typeface="Gill Sans MT"/>
              </a:rPr>
              <a:t>gibi </a:t>
            </a:r>
            <a:r>
              <a:rPr sz="1800" spc="-5" dirty="0">
                <a:latin typeface="Gill Sans MT"/>
                <a:cs typeface="Gill Sans MT"/>
              </a:rPr>
              <a:t>özellikleri </a:t>
            </a:r>
            <a:r>
              <a:rPr sz="1800" spc="-25" dirty="0">
                <a:latin typeface="Gill Sans MT"/>
                <a:cs typeface="Gill Sans MT"/>
              </a:rPr>
              <a:t>belirler. </a:t>
            </a:r>
            <a:r>
              <a:rPr sz="1800" spc="-5" dirty="0">
                <a:latin typeface="Gill Sans MT"/>
                <a:cs typeface="Gill Sans MT"/>
              </a:rPr>
              <a:t>Bir </a:t>
            </a:r>
            <a:r>
              <a:rPr sz="1800" dirty="0">
                <a:latin typeface="Gill Sans MT"/>
                <a:cs typeface="Gill Sans MT"/>
              </a:rPr>
              <a:t>DNA </a:t>
            </a:r>
            <a:r>
              <a:rPr sz="1800" spc="-5" dirty="0">
                <a:latin typeface="Gill Sans MT"/>
                <a:cs typeface="Gill Sans MT"/>
              </a:rPr>
              <a:t>üzerinde  </a:t>
            </a:r>
            <a:r>
              <a:rPr sz="1800" spc="-10" dirty="0">
                <a:latin typeface="Gill Sans MT"/>
                <a:cs typeface="Gill Sans MT"/>
              </a:rPr>
              <a:t>birden </a:t>
            </a:r>
            <a:r>
              <a:rPr sz="1800" dirty="0">
                <a:latin typeface="Gill Sans MT"/>
                <a:cs typeface="Gill Sans MT"/>
              </a:rPr>
              <a:t>fazla gen</a:t>
            </a:r>
            <a:r>
              <a:rPr sz="1800" spc="-30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bulunabilir.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208" y="25844"/>
            <a:ext cx="8124825" cy="610235"/>
            <a:chOff x="1033208" y="25844"/>
            <a:chExt cx="8124825" cy="610235"/>
          </a:xfrm>
        </p:grpSpPr>
        <p:sp>
          <p:nvSpPr>
            <p:cNvPr id="3" name="object 3"/>
            <p:cNvSpPr/>
            <p:nvPr/>
          </p:nvSpPr>
          <p:spPr>
            <a:xfrm>
              <a:off x="1046226" y="38862"/>
              <a:ext cx="8098790" cy="584200"/>
            </a:xfrm>
            <a:custGeom>
              <a:avLst/>
              <a:gdLst/>
              <a:ahLst/>
              <a:cxnLst/>
              <a:rect l="l" t="t" r="r" b="b"/>
              <a:pathLst>
                <a:path w="8098790" h="584200">
                  <a:moveTo>
                    <a:pt x="8098535" y="0"/>
                  </a:moveTo>
                  <a:lnTo>
                    <a:pt x="0" y="0"/>
                  </a:lnTo>
                  <a:lnTo>
                    <a:pt x="0" y="583692"/>
                  </a:lnTo>
                  <a:lnTo>
                    <a:pt x="8098535" y="583692"/>
                  </a:lnTo>
                  <a:lnTo>
                    <a:pt x="809853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6226" y="38862"/>
              <a:ext cx="8098790" cy="584200"/>
            </a:xfrm>
            <a:custGeom>
              <a:avLst/>
              <a:gdLst/>
              <a:ahLst/>
              <a:cxnLst/>
              <a:rect l="l" t="t" r="r" b="b"/>
              <a:pathLst>
                <a:path w="8098790" h="584200">
                  <a:moveTo>
                    <a:pt x="0" y="583692"/>
                  </a:moveTo>
                  <a:lnTo>
                    <a:pt x="8098535" y="583692"/>
                  </a:lnTo>
                  <a:lnTo>
                    <a:pt x="8098535" y="0"/>
                  </a:lnTo>
                  <a:lnTo>
                    <a:pt x="0" y="0"/>
                  </a:lnTo>
                  <a:lnTo>
                    <a:pt x="0" y="583692"/>
                  </a:lnTo>
                  <a:close/>
                </a:path>
              </a:pathLst>
            </a:custGeom>
            <a:ln w="25907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26411" y="46482"/>
            <a:ext cx="61842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5" dirty="0"/>
              <a:t>M</a:t>
            </a:r>
            <a:r>
              <a:rPr sz="3200" spc="-45" dirty="0">
                <a:latin typeface="Calibri"/>
                <a:cs typeface="Calibri"/>
              </a:rPr>
              <a:t>İ</a:t>
            </a:r>
            <a:r>
              <a:rPr sz="3200" spc="-45" dirty="0"/>
              <a:t>TOZ </a:t>
            </a:r>
            <a:r>
              <a:rPr sz="3200" spc="-5" dirty="0">
                <a:latin typeface="Calibri"/>
                <a:cs typeface="Calibri"/>
              </a:rPr>
              <a:t>İ</a:t>
            </a:r>
            <a:r>
              <a:rPr sz="3200" spc="-5" dirty="0"/>
              <a:t>LE OLUŞAN </a:t>
            </a:r>
            <a:r>
              <a:rPr sz="3200" dirty="0"/>
              <a:t>HÜCRE </a:t>
            </a:r>
            <a:r>
              <a:rPr sz="3200" spc="-60" dirty="0"/>
              <a:t>SAYISI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73252" y="592837"/>
            <a:ext cx="8270875" cy="6200140"/>
            <a:chOff x="873252" y="592837"/>
            <a:chExt cx="8270875" cy="6200140"/>
          </a:xfrm>
        </p:grpSpPr>
        <p:sp>
          <p:nvSpPr>
            <p:cNvPr id="7" name="object 7"/>
            <p:cNvSpPr/>
            <p:nvPr/>
          </p:nvSpPr>
          <p:spPr>
            <a:xfrm>
              <a:off x="929640" y="592837"/>
              <a:ext cx="8214359" cy="61996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3252" y="870203"/>
              <a:ext cx="7784592" cy="1577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9744" y="637031"/>
              <a:ext cx="8144256" cy="60639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999744" y="637031"/>
            <a:ext cx="8144509" cy="6064250"/>
          </a:xfrm>
          <a:custGeom>
            <a:avLst/>
            <a:gdLst/>
            <a:ahLst/>
            <a:cxnLst/>
            <a:rect l="l" t="t" r="r" b="b"/>
            <a:pathLst>
              <a:path w="8144509" h="6064250">
                <a:moveTo>
                  <a:pt x="0" y="6063996"/>
                </a:moveTo>
                <a:lnTo>
                  <a:pt x="8144256" y="6063996"/>
                </a:lnTo>
                <a:lnTo>
                  <a:pt x="8144256" y="0"/>
                </a:lnTo>
                <a:lnTo>
                  <a:pt x="0" y="0"/>
                </a:lnTo>
                <a:lnTo>
                  <a:pt x="0" y="6063996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79093" y="965072"/>
            <a:ext cx="7381240" cy="1240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725" indent="-20066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"/>
              <a:tabLst>
                <a:tab pos="213360" algn="l"/>
                <a:tab pos="786765" algn="l"/>
              </a:tabLst>
            </a:pP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2^n	</a:t>
            </a:r>
            <a:r>
              <a:rPr sz="2000" dirty="0">
                <a:latin typeface="Gill Sans MT"/>
                <a:cs typeface="Gill Sans MT"/>
              </a:rPr>
              <a:t>formülüyle (üslü </a:t>
            </a:r>
            <a:r>
              <a:rPr sz="2000" spc="-20" dirty="0">
                <a:latin typeface="Gill Sans MT"/>
                <a:cs typeface="Gill Sans MT"/>
              </a:rPr>
              <a:t>sayı) </a:t>
            </a:r>
            <a:r>
              <a:rPr sz="2000" spc="-30" dirty="0">
                <a:latin typeface="Gill Sans MT"/>
                <a:cs typeface="Gill Sans MT"/>
              </a:rPr>
              <a:t>bulunur. 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(n = Mitoz </a:t>
            </a:r>
            <a:r>
              <a:rPr sz="2000" b="1" spc="-5" dirty="0">
                <a:solidFill>
                  <a:srgbClr val="FF0000"/>
                </a:solidFill>
                <a:latin typeface="Gill Sans MT"/>
                <a:cs typeface="Gill Sans MT"/>
              </a:rPr>
              <a:t>bölünme</a:t>
            </a:r>
            <a:r>
              <a:rPr sz="2000" b="1" spc="-29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000" b="1" spc="-30" dirty="0">
                <a:solidFill>
                  <a:srgbClr val="FF0000"/>
                </a:solidFill>
                <a:latin typeface="Gill Sans MT"/>
                <a:cs typeface="Gill Sans MT"/>
              </a:rPr>
              <a:t>sayısıdır.)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Wingdings"/>
              <a:buChar char=""/>
            </a:pPr>
            <a:endParaRPr sz="2150">
              <a:latin typeface="Gill Sans MT"/>
              <a:cs typeface="Gill Sans MT"/>
            </a:endParaRPr>
          </a:p>
          <a:p>
            <a:pPr marL="12700" marR="145415">
              <a:lnSpc>
                <a:spcPts val="2360"/>
              </a:lnSpc>
              <a:buSzPct val="95000"/>
              <a:buFont typeface="Wingdings"/>
              <a:buChar char=""/>
              <a:tabLst>
                <a:tab pos="213360" algn="l"/>
              </a:tabLst>
            </a:pP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ÖRNEK)</a:t>
            </a:r>
            <a:r>
              <a:rPr sz="2000" b="1" spc="-7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2n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=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30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kromozoma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sahip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br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hücre,</a:t>
            </a:r>
            <a:r>
              <a:rPr sz="2000" spc="-229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3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kez</a:t>
            </a:r>
            <a:r>
              <a:rPr sz="2000" dirty="0">
                <a:latin typeface="Gill Sans MT"/>
                <a:cs typeface="Gill Sans MT"/>
              </a:rPr>
              <a:t> mitoz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bölünme  </a:t>
            </a:r>
            <a:r>
              <a:rPr sz="2000" spc="-5" dirty="0">
                <a:latin typeface="Gill Sans MT"/>
                <a:cs typeface="Gill Sans MT"/>
              </a:rPr>
              <a:t>geçirdi</a:t>
            </a:r>
            <a:r>
              <a:rPr sz="2000" spc="-5" dirty="0">
                <a:latin typeface="Calibri"/>
                <a:cs typeface="Calibri"/>
              </a:rPr>
              <a:t>ğ</a:t>
            </a:r>
            <a:r>
              <a:rPr sz="2000" spc="-5" dirty="0">
                <a:latin typeface="Gill Sans MT"/>
                <a:cs typeface="Gill Sans MT"/>
              </a:rPr>
              <a:t>nde </a:t>
            </a:r>
            <a:r>
              <a:rPr sz="2000" dirty="0">
                <a:latin typeface="Gill Sans MT"/>
                <a:cs typeface="Gill Sans MT"/>
              </a:rPr>
              <a:t>oluşacak </a:t>
            </a:r>
            <a:r>
              <a:rPr sz="2000" spc="-10" dirty="0">
                <a:latin typeface="Gill Sans MT"/>
                <a:cs typeface="Gill Sans MT"/>
              </a:rPr>
              <a:t>hücre </a:t>
            </a:r>
            <a:r>
              <a:rPr sz="2000" spc="-15" dirty="0">
                <a:latin typeface="Gill Sans MT"/>
                <a:cs typeface="Gill Sans MT"/>
              </a:rPr>
              <a:t>sayısı </a:t>
            </a:r>
            <a:r>
              <a:rPr sz="2000" spc="-20" dirty="0">
                <a:latin typeface="Gill Sans MT"/>
                <a:cs typeface="Gill Sans MT"/>
              </a:rPr>
              <a:t>ve </a:t>
            </a:r>
            <a:r>
              <a:rPr sz="2000" spc="-5" dirty="0">
                <a:latin typeface="Gill Sans MT"/>
                <a:cs typeface="Gill Sans MT"/>
              </a:rPr>
              <a:t>kromozom </a:t>
            </a:r>
            <a:r>
              <a:rPr sz="2000" spc="-10" dirty="0">
                <a:latin typeface="Gill Sans MT"/>
                <a:cs typeface="Gill Sans MT"/>
              </a:rPr>
              <a:t>sayıları</a:t>
            </a:r>
            <a:r>
              <a:rPr sz="2000" spc="-1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nelerdir?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1372" y="3428999"/>
            <a:ext cx="8072627" cy="3428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7883" y="1357883"/>
            <a:ext cx="6571488" cy="4713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28750" y="928877"/>
            <a:ext cx="1644650" cy="429895"/>
          </a:xfrm>
          <a:prstGeom prst="rect">
            <a:avLst/>
          </a:prstGeom>
          <a:solidFill>
            <a:srgbClr val="3891A7"/>
          </a:solidFill>
          <a:ln w="25908">
            <a:solidFill>
              <a:srgbClr val="256979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535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2020</a:t>
            </a:r>
            <a:r>
              <a:rPr sz="1800" spc="-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PYBS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1244" y="999744"/>
            <a:ext cx="6573011" cy="5286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7883" y="356615"/>
            <a:ext cx="7214616" cy="6144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4500" y="999744"/>
            <a:ext cx="6643116" cy="4715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4500" y="1214627"/>
            <a:ext cx="6929628" cy="4428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4500" y="879335"/>
            <a:ext cx="6501765" cy="4836160"/>
            <a:chOff x="1714500" y="879335"/>
            <a:chExt cx="6501765" cy="4836160"/>
          </a:xfrm>
        </p:grpSpPr>
        <p:sp>
          <p:nvSpPr>
            <p:cNvPr id="3" name="object 3"/>
            <p:cNvSpPr/>
            <p:nvPr/>
          </p:nvSpPr>
          <p:spPr>
            <a:xfrm>
              <a:off x="1714500" y="1427987"/>
              <a:ext cx="6501384" cy="42870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4603" y="879335"/>
              <a:ext cx="1930145" cy="6652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10282" y="1021460"/>
            <a:ext cx="1480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SIRA SENDE</a:t>
            </a:r>
            <a:r>
              <a:rPr sz="1800" spc="-10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Wingdings"/>
                <a:cs typeface="Wingdings"/>
              </a:rPr>
              <a:t></a:t>
            </a:r>
            <a:endParaRPr sz="180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272" y="25907"/>
            <a:ext cx="8124825" cy="795655"/>
            <a:chOff x="1033272" y="25907"/>
            <a:chExt cx="8124825" cy="795655"/>
          </a:xfrm>
        </p:grpSpPr>
        <p:sp>
          <p:nvSpPr>
            <p:cNvPr id="3" name="object 3"/>
            <p:cNvSpPr/>
            <p:nvPr/>
          </p:nvSpPr>
          <p:spPr>
            <a:xfrm>
              <a:off x="1046226" y="38861"/>
              <a:ext cx="8098790" cy="769620"/>
            </a:xfrm>
            <a:custGeom>
              <a:avLst/>
              <a:gdLst/>
              <a:ahLst/>
              <a:cxnLst/>
              <a:rect l="l" t="t" r="r" b="b"/>
              <a:pathLst>
                <a:path w="8098790" h="769620">
                  <a:moveTo>
                    <a:pt x="8098535" y="0"/>
                  </a:moveTo>
                  <a:lnTo>
                    <a:pt x="0" y="0"/>
                  </a:lnTo>
                  <a:lnTo>
                    <a:pt x="0" y="769619"/>
                  </a:lnTo>
                  <a:lnTo>
                    <a:pt x="8098535" y="769619"/>
                  </a:lnTo>
                  <a:lnTo>
                    <a:pt x="809853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6226" y="38861"/>
              <a:ext cx="8098790" cy="769620"/>
            </a:xfrm>
            <a:custGeom>
              <a:avLst/>
              <a:gdLst/>
              <a:ahLst/>
              <a:cxnLst/>
              <a:rect l="l" t="t" r="r" b="b"/>
              <a:pathLst>
                <a:path w="8098790" h="769620">
                  <a:moveTo>
                    <a:pt x="0" y="769619"/>
                  </a:moveTo>
                  <a:lnTo>
                    <a:pt x="8098535" y="769619"/>
                  </a:lnTo>
                  <a:lnTo>
                    <a:pt x="8098535" y="0"/>
                  </a:lnTo>
                  <a:lnTo>
                    <a:pt x="0" y="0"/>
                  </a:lnTo>
                  <a:lnTo>
                    <a:pt x="0" y="769619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29204" y="37338"/>
            <a:ext cx="49968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HÜCRE</a:t>
            </a:r>
            <a:r>
              <a:rPr sz="4400" spc="-55" dirty="0"/>
              <a:t> </a:t>
            </a:r>
            <a:r>
              <a:rPr sz="4400" dirty="0"/>
              <a:t>BÖLÜNMES</a:t>
            </a:r>
            <a:r>
              <a:rPr sz="4400" dirty="0">
                <a:latin typeface="Calibri"/>
                <a:cs typeface="Calibri"/>
              </a:rPr>
              <a:t>İ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43355" y="854963"/>
            <a:ext cx="8201025" cy="6003290"/>
            <a:chOff x="943355" y="854963"/>
            <a:chExt cx="8201025" cy="6003290"/>
          </a:xfrm>
        </p:grpSpPr>
        <p:sp>
          <p:nvSpPr>
            <p:cNvPr id="7" name="object 7"/>
            <p:cNvSpPr/>
            <p:nvPr/>
          </p:nvSpPr>
          <p:spPr>
            <a:xfrm>
              <a:off x="975359" y="879347"/>
              <a:ext cx="8168640" cy="59786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355" y="854963"/>
              <a:ext cx="7769352" cy="25313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5463" y="923543"/>
              <a:ext cx="8098536" cy="59085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45463" y="923544"/>
            <a:ext cx="8098790" cy="5908675"/>
          </a:xfrm>
          <a:custGeom>
            <a:avLst/>
            <a:gdLst/>
            <a:ahLst/>
            <a:cxnLst/>
            <a:rect l="l" t="t" r="r" b="b"/>
            <a:pathLst>
              <a:path w="8098790" h="5908675">
                <a:moveTo>
                  <a:pt x="0" y="5908548"/>
                </a:moveTo>
                <a:lnTo>
                  <a:pt x="8098536" y="5908548"/>
                </a:lnTo>
                <a:lnTo>
                  <a:pt x="8098536" y="0"/>
                </a:lnTo>
                <a:lnTo>
                  <a:pt x="0" y="0"/>
                </a:lnTo>
                <a:lnTo>
                  <a:pt x="0" y="5908548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24203" y="941908"/>
            <a:ext cx="7344409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ill Sans MT"/>
                <a:cs typeface="Gill Sans MT"/>
              </a:rPr>
              <a:t>Belirli </a:t>
            </a:r>
            <a:r>
              <a:rPr sz="1800" dirty="0">
                <a:latin typeface="Gill Sans MT"/>
                <a:cs typeface="Gill Sans MT"/>
              </a:rPr>
              <a:t>bir olgunlu</a:t>
            </a:r>
            <a:r>
              <a:rPr sz="1800" dirty="0">
                <a:latin typeface="Calibri"/>
                <a:cs typeface="Calibri"/>
              </a:rPr>
              <a:t>ğ</a:t>
            </a:r>
            <a:r>
              <a:rPr sz="1800" dirty="0">
                <a:latin typeface="Gill Sans MT"/>
                <a:cs typeface="Gill Sans MT"/>
              </a:rPr>
              <a:t>a ulaşan </a:t>
            </a:r>
            <a:r>
              <a:rPr sz="1800" spc="-5" dirty="0">
                <a:latin typeface="Gill Sans MT"/>
                <a:cs typeface="Gill Sans MT"/>
              </a:rPr>
              <a:t>hücrelerin bölünerek </a:t>
            </a:r>
            <a:r>
              <a:rPr sz="1800" spc="-10" dirty="0">
                <a:latin typeface="Gill Sans MT"/>
                <a:cs typeface="Gill Sans MT"/>
              </a:rPr>
              <a:t>yeni </a:t>
            </a:r>
            <a:r>
              <a:rPr sz="1800" spc="-5" dirty="0">
                <a:latin typeface="Gill Sans MT"/>
                <a:cs typeface="Gill Sans MT"/>
              </a:rPr>
              <a:t>hücreler </a:t>
            </a:r>
            <a:r>
              <a:rPr sz="1800" dirty="0">
                <a:latin typeface="Gill Sans MT"/>
                <a:cs typeface="Gill Sans MT"/>
              </a:rPr>
              <a:t>oluşturmasına</a:t>
            </a:r>
            <a:endParaRPr sz="1800">
              <a:latin typeface="Gill Sans MT"/>
              <a:cs typeface="Gill Sans MT"/>
            </a:endParaRPr>
          </a:p>
          <a:p>
            <a:pPr marL="299085">
              <a:lnSpc>
                <a:spcPct val="100000"/>
              </a:lnSpc>
              <a:spcBef>
                <a:spcPts val="40"/>
              </a:spcBef>
            </a:pPr>
            <a:r>
              <a:rPr sz="1800" b="1" spc="-15" dirty="0">
                <a:solidFill>
                  <a:srgbClr val="FF0000"/>
                </a:solidFill>
                <a:latin typeface="Gill Sans MT"/>
                <a:cs typeface="Gill Sans MT"/>
              </a:rPr>
              <a:t>hücre </a:t>
            </a:r>
            <a:r>
              <a:rPr sz="1800" b="1" spc="-5" dirty="0">
                <a:solidFill>
                  <a:srgbClr val="FF0000"/>
                </a:solidFill>
                <a:latin typeface="Gill Sans MT"/>
                <a:cs typeface="Gill Sans MT"/>
              </a:rPr>
              <a:t>bölünmesi</a:t>
            </a:r>
            <a:r>
              <a:rPr sz="1800" b="1" spc="25" dirty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denir.</a:t>
            </a: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Gill Sans MT"/>
                <a:cs typeface="Gill Sans MT"/>
              </a:rPr>
              <a:t>Hücre </a:t>
            </a:r>
            <a:r>
              <a:rPr sz="1800" spc="-5" dirty="0">
                <a:latin typeface="Gill Sans MT"/>
                <a:cs typeface="Gill Sans MT"/>
              </a:rPr>
              <a:t>Bölünmesi canlılarda gözlenen;</a:t>
            </a:r>
            <a:endParaRPr sz="1800">
              <a:latin typeface="Gill Sans MT"/>
              <a:cs typeface="Gill Sans MT"/>
            </a:endParaRPr>
          </a:p>
          <a:p>
            <a:pPr marL="266700">
              <a:lnSpc>
                <a:spcPct val="100000"/>
              </a:lnSpc>
            </a:pPr>
            <a:r>
              <a:rPr sz="1800" spc="-5" dirty="0">
                <a:latin typeface="Gill Sans MT"/>
                <a:cs typeface="Gill Sans MT"/>
              </a:rPr>
              <a:t>-Büyüme</a:t>
            </a:r>
            <a:endParaRPr sz="1800">
              <a:latin typeface="Gill Sans MT"/>
              <a:cs typeface="Gill Sans MT"/>
            </a:endParaRPr>
          </a:p>
          <a:p>
            <a:pPr marL="266700">
              <a:lnSpc>
                <a:spcPct val="100000"/>
              </a:lnSpc>
            </a:pPr>
            <a:r>
              <a:rPr sz="1800" spc="-5" dirty="0">
                <a:latin typeface="Gill Sans MT"/>
                <a:cs typeface="Gill Sans MT"/>
              </a:rPr>
              <a:t>-Gelişme</a:t>
            </a:r>
            <a:endParaRPr sz="1800">
              <a:latin typeface="Gill Sans MT"/>
              <a:cs typeface="Gill Sans MT"/>
            </a:endParaRPr>
          </a:p>
          <a:p>
            <a:pPr marL="266700">
              <a:lnSpc>
                <a:spcPct val="100000"/>
              </a:lnSpc>
            </a:pPr>
            <a:r>
              <a:rPr sz="1800" spc="-25" dirty="0">
                <a:latin typeface="Gill Sans MT"/>
                <a:cs typeface="Gill Sans MT"/>
              </a:rPr>
              <a:t>-Yaraların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iyileşmesi</a:t>
            </a:r>
            <a:endParaRPr sz="1800">
              <a:latin typeface="Gill Sans MT"/>
              <a:cs typeface="Gill Sans MT"/>
            </a:endParaRPr>
          </a:p>
          <a:p>
            <a:pPr marL="266700">
              <a:lnSpc>
                <a:spcPts val="2145"/>
              </a:lnSpc>
            </a:pPr>
            <a:r>
              <a:rPr sz="1800" spc="-70" dirty="0">
                <a:latin typeface="Gill Sans MT"/>
                <a:cs typeface="Gill Sans MT"/>
              </a:rPr>
              <a:t>-Tek</a:t>
            </a:r>
            <a:r>
              <a:rPr sz="1800" spc="-10" dirty="0">
                <a:latin typeface="Gill Sans MT"/>
                <a:cs typeface="Gill Sans MT"/>
              </a:rPr>
              <a:t> hücrelilerde</a:t>
            </a:r>
            <a:r>
              <a:rPr sz="1800" spc="1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üremeyi</a:t>
            </a:r>
            <a:r>
              <a:rPr sz="1800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(Amip,</a:t>
            </a:r>
            <a:r>
              <a:rPr sz="1800" spc="-18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bakteri,</a:t>
            </a:r>
            <a:r>
              <a:rPr sz="1800" spc="-18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paramesyum,</a:t>
            </a:r>
            <a:r>
              <a:rPr sz="1800" spc="-20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öglena</a:t>
            </a:r>
            <a:r>
              <a:rPr sz="1800" spc="-2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vs…)</a:t>
            </a:r>
            <a:endParaRPr sz="1800">
              <a:latin typeface="Gill Sans MT"/>
              <a:cs typeface="Gill Sans MT"/>
            </a:endParaRPr>
          </a:p>
          <a:p>
            <a:pPr marL="266700">
              <a:lnSpc>
                <a:spcPts val="2145"/>
              </a:lnSpc>
            </a:pPr>
            <a:r>
              <a:rPr sz="1800" spc="-5" dirty="0">
                <a:latin typeface="Gill Sans MT"/>
                <a:cs typeface="Gill Sans MT"/>
              </a:rPr>
              <a:t>-Çok </a:t>
            </a:r>
            <a:r>
              <a:rPr sz="1800" spc="-10" dirty="0">
                <a:latin typeface="Gill Sans MT"/>
                <a:cs typeface="Gill Sans MT"/>
              </a:rPr>
              <a:t>hücreli </a:t>
            </a:r>
            <a:r>
              <a:rPr sz="1800" spc="-5" dirty="0">
                <a:latin typeface="Gill Sans MT"/>
                <a:cs typeface="Gill Sans MT"/>
              </a:rPr>
              <a:t>canlılarda </a:t>
            </a:r>
            <a:r>
              <a:rPr sz="1800" spc="-10" dirty="0">
                <a:latin typeface="Gill Sans MT"/>
                <a:cs typeface="Gill Sans MT"/>
              </a:rPr>
              <a:t>üreme </a:t>
            </a:r>
            <a:r>
              <a:rPr sz="1800" spc="-5" dirty="0">
                <a:latin typeface="Gill Sans MT"/>
                <a:cs typeface="Gill Sans MT"/>
              </a:rPr>
              <a:t>hücrelerinin </a:t>
            </a:r>
            <a:r>
              <a:rPr sz="1800" dirty="0">
                <a:latin typeface="Gill Sans MT"/>
                <a:cs typeface="Gill Sans MT"/>
              </a:rPr>
              <a:t>oluşmasını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sa</a:t>
            </a:r>
            <a:r>
              <a:rPr sz="1800" dirty="0">
                <a:latin typeface="Calibri"/>
                <a:cs typeface="Calibri"/>
              </a:rPr>
              <a:t>ğ</a:t>
            </a:r>
            <a:r>
              <a:rPr sz="1800" dirty="0">
                <a:latin typeface="Gill Sans MT"/>
                <a:cs typeface="Gill Sans MT"/>
              </a:rPr>
              <a:t>lar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20011" y="3285744"/>
            <a:ext cx="6336792" cy="3166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7260" y="629412"/>
            <a:ext cx="8211820" cy="6233795"/>
            <a:chOff x="937260" y="629412"/>
            <a:chExt cx="8211820" cy="6233795"/>
          </a:xfrm>
        </p:grpSpPr>
        <p:sp>
          <p:nvSpPr>
            <p:cNvPr id="3" name="object 3"/>
            <p:cNvSpPr/>
            <p:nvPr/>
          </p:nvSpPr>
          <p:spPr>
            <a:xfrm>
              <a:off x="973836" y="649222"/>
              <a:ext cx="8170163" cy="62087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7260" y="629412"/>
              <a:ext cx="8206740" cy="28011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3940" y="693418"/>
              <a:ext cx="8100059" cy="61645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3940" y="693418"/>
              <a:ext cx="8100059" cy="6164580"/>
            </a:xfrm>
            <a:custGeom>
              <a:avLst/>
              <a:gdLst/>
              <a:ahLst/>
              <a:cxnLst/>
              <a:rect l="l" t="t" r="r" b="b"/>
              <a:pathLst>
                <a:path w="8100059" h="6164580">
                  <a:moveTo>
                    <a:pt x="8100059" y="6164578"/>
                  </a:moveTo>
                  <a:lnTo>
                    <a:pt x="8100059" y="0"/>
                  </a:lnTo>
                  <a:lnTo>
                    <a:pt x="0" y="0"/>
                  </a:lnTo>
                  <a:lnTo>
                    <a:pt x="0" y="6164578"/>
                  </a:lnTo>
                </a:path>
              </a:pathLst>
            </a:custGeom>
            <a:ln w="9144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22375" y="716660"/>
            <a:ext cx="787082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dirty="0">
                <a:latin typeface="Gill Sans MT"/>
                <a:cs typeface="Gill Sans MT"/>
              </a:rPr>
              <a:t>Sitoplazma </a:t>
            </a:r>
            <a:r>
              <a:rPr sz="1800" spc="-10" dirty="0">
                <a:latin typeface="Gill Sans MT"/>
                <a:cs typeface="Gill Sans MT"/>
              </a:rPr>
              <a:t>hücre </a:t>
            </a:r>
            <a:r>
              <a:rPr sz="1800" dirty="0">
                <a:latin typeface="Gill Sans MT"/>
                <a:cs typeface="Gill Sans MT"/>
              </a:rPr>
              <a:t>zarından hızlı </a:t>
            </a:r>
            <a:r>
              <a:rPr sz="1800" spc="-35" dirty="0">
                <a:latin typeface="Gill Sans MT"/>
                <a:cs typeface="Gill Sans MT"/>
              </a:rPr>
              <a:t>büyür. </a:t>
            </a:r>
            <a:r>
              <a:rPr sz="1800" dirty="0">
                <a:latin typeface="Gill Sans MT"/>
                <a:cs typeface="Gill Sans MT"/>
              </a:rPr>
              <a:t>Bu </a:t>
            </a:r>
            <a:r>
              <a:rPr sz="1800" spc="-5" dirty="0">
                <a:latin typeface="Gill Sans MT"/>
                <a:cs typeface="Gill Sans MT"/>
              </a:rPr>
              <a:t>durumda </a:t>
            </a:r>
            <a:r>
              <a:rPr sz="1800" spc="-10" dirty="0">
                <a:latin typeface="Gill Sans MT"/>
                <a:cs typeface="Gill Sans MT"/>
              </a:rPr>
              <a:t>hücre </a:t>
            </a:r>
            <a:r>
              <a:rPr sz="1800" dirty="0">
                <a:latin typeface="Gill Sans MT"/>
                <a:cs typeface="Gill Sans MT"/>
              </a:rPr>
              <a:t>zarı</a:t>
            </a:r>
            <a:r>
              <a:rPr sz="1800" spc="-19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sitoplazmanın</a:t>
            </a:r>
            <a:endParaRPr sz="1800">
              <a:latin typeface="Gill Sans MT"/>
              <a:cs typeface="Gill Sans MT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latin typeface="Gill Sans MT"/>
                <a:cs typeface="Gill Sans MT"/>
              </a:rPr>
              <a:t>ihtiyaçlarını karşılayamaz. </a:t>
            </a:r>
            <a:r>
              <a:rPr sz="1800" spc="-10" dirty="0">
                <a:latin typeface="Gill Sans MT"/>
                <a:cs typeface="Gill Sans MT"/>
              </a:rPr>
              <a:t>Hücre </a:t>
            </a:r>
            <a:r>
              <a:rPr sz="1800" spc="-5" dirty="0">
                <a:latin typeface="Gill Sans MT"/>
                <a:cs typeface="Gill Sans MT"/>
              </a:rPr>
              <a:t>bölünerek </a:t>
            </a:r>
            <a:r>
              <a:rPr sz="1800" dirty="0">
                <a:latin typeface="Gill Sans MT"/>
                <a:cs typeface="Gill Sans MT"/>
              </a:rPr>
              <a:t>hacmini azaltır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dirty="0">
                <a:latin typeface="Gill Sans MT"/>
                <a:cs typeface="Gill Sans MT"/>
              </a:rPr>
              <a:t>yaşamını</a:t>
            </a:r>
            <a:r>
              <a:rPr sz="1800" spc="-240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sürdürür.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Gill Sans MT"/>
              <a:cs typeface="Gill Sans MT"/>
            </a:endParaRPr>
          </a:p>
          <a:p>
            <a:pPr marL="355600" marR="5080" indent="-343535">
              <a:lnSpc>
                <a:spcPct val="100800"/>
              </a:lnSpc>
              <a:buAutoNum type="arabicPeriod" startAt="2"/>
              <a:tabLst>
                <a:tab pos="355600" algn="l"/>
                <a:tab pos="356235" algn="l"/>
              </a:tabLst>
            </a:pPr>
            <a:r>
              <a:rPr sz="1800" spc="-10" dirty="0">
                <a:latin typeface="Gill Sans MT"/>
                <a:cs typeface="Gill Sans MT"/>
              </a:rPr>
              <a:t>Hücrenin </a:t>
            </a:r>
            <a:r>
              <a:rPr sz="1800" dirty="0">
                <a:latin typeface="Gill Sans MT"/>
                <a:cs typeface="Gill Sans MT"/>
              </a:rPr>
              <a:t>büyümesi </a:t>
            </a:r>
            <a:r>
              <a:rPr sz="1800" spc="-5" dirty="0">
                <a:latin typeface="Gill Sans MT"/>
                <a:cs typeface="Gill Sans MT"/>
              </a:rPr>
              <a:t>sonucunda çekirde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in </a:t>
            </a:r>
            <a:r>
              <a:rPr sz="1800" spc="-10" dirty="0">
                <a:latin typeface="Gill Sans MT"/>
                <a:cs typeface="Gill Sans MT"/>
              </a:rPr>
              <a:t>hücreyi </a:t>
            </a:r>
            <a:r>
              <a:rPr sz="1800" dirty="0">
                <a:latin typeface="Gill Sans MT"/>
                <a:cs typeface="Gill Sans MT"/>
              </a:rPr>
              <a:t>yönetmesi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spc="-15" dirty="0">
                <a:latin typeface="Gill Sans MT"/>
                <a:cs typeface="Gill Sans MT"/>
              </a:rPr>
              <a:t>kontrolü </a:t>
            </a:r>
            <a:r>
              <a:rPr sz="1800" spc="-20" dirty="0">
                <a:latin typeface="Gill Sans MT"/>
                <a:cs typeface="Gill Sans MT"/>
              </a:rPr>
              <a:t>zorlaşır.  </a:t>
            </a:r>
            <a:r>
              <a:rPr sz="1800" spc="-5" dirty="0">
                <a:latin typeface="Gill Sans MT"/>
                <a:cs typeface="Gill Sans MT"/>
              </a:rPr>
              <a:t>Çekirdek </a:t>
            </a:r>
            <a:r>
              <a:rPr sz="1800" spc="-10" dirty="0">
                <a:latin typeface="Gill Sans MT"/>
                <a:cs typeface="Gill Sans MT"/>
              </a:rPr>
              <a:t>hücreyi </a:t>
            </a:r>
            <a:r>
              <a:rPr sz="1800" dirty="0">
                <a:latin typeface="Gill Sans MT"/>
                <a:cs typeface="Gill Sans MT"/>
              </a:rPr>
              <a:t>yönetemez hale </a:t>
            </a:r>
            <a:r>
              <a:rPr sz="1800" spc="-5" dirty="0">
                <a:latin typeface="Gill Sans MT"/>
                <a:cs typeface="Gill Sans MT"/>
              </a:rPr>
              <a:t>geldi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inden </a:t>
            </a:r>
            <a:r>
              <a:rPr sz="1800" spc="-15" dirty="0">
                <a:latin typeface="Gill Sans MT"/>
                <a:cs typeface="Gill Sans MT"/>
              </a:rPr>
              <a:t>,Hücreye </a:t>
            </a:r>
            <a:r>
              <a:rPr sz="1800" dirty="0">
                <a:latin typeface="Gill Sans MT"/>
                <a:cs typeface="Gill Sans MT"/>
              </a:rPr>
              <a:t>bölünme emrini </a:t>
            </a:r>
            <a:r>
              <a:rPr sz="1800" spc="-10" dirty="0">
                <a:latin typeface="Gill Sans MT"/>
                <a:cs typeface="Gill Sans MT"/>
              </a:rPr>
              <a:t>verir </a:t>
            </a:r>
            <a:r>
              <a:rPr sz="1800" spc="-20" dirty="0">
                <a:latin typeface="Gill Sans MT"/>
                <a:cs typeface="Gill Sans MT"/>
              </a:rPr>
              <a:t>ve  </a:t>
            </a:r>
            <a:r>
              <a:rPr sz="1800" spc="-10" dirty="0">
                <a:latin typeface="Gill Sans MT"/>
                <a:cs typeface="Gill Sans MT"/>
              </a:rPr>
              <a:t>hücre</a:t>
            </a:r>
            <a:r>
              <a:rPr sz="1800" spc="-5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bölünür.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Gill Sans MT"/>
              <a:buAutoNum type="arabicPeriod" startAt="2"/>
            </a:pPr>
            <a:endParaRPr sz="1850">
              <a:latin typeface="Gill Sans MT"/>
              <a:cs typeface="Gill Sans MT"/>
            </a:endParaRPr>
          </a:p>
          <a:p>
            <a:pPr marL="355600" marR="683895" indent="-343535">
              <a:lnSpc>
                <a:spcPct val="100000"/>
              </a:lnSpc>
              <a:buAutoNum type="arabicPeriod" startAt="2"/>
              <a:tabLst>
                <a:tab pos="355600" algn="l"/>
                <a:tab pos="356235" algn="l"/>
              </a:tabLst>
            </a:pPr>
            <a:r>
              <a:rPr sz="1800" spc="-5" dirty="0">
                <a:latin typeface="Gill Sans MT"/>
                <a:cs typeface="Gill Sans MT"/>
              </a:rPr>
              <a:t>Bazı </a:t>
            </a:r>
            <a:r>
              <a:rPr sz="1800" spc="-10" dirty="0">
                <a:latin typeface="Gill Sans MT"/>
                <a:cs typeface="Gill Sans MT"/>
              </a:rPr>
              <a:t>çevresel </a:t>
            </a:r>
            <a:r>
              <a:rPr sz="1800" dirty="0">
                <a:latin typeface="Gill Sans MT"/>
                <a:cs typeface="Gill Sans MT"/>
              </a:rPr>
              <a:t>faktörler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dirty="0">
                <a:latin typeface="Gill Sans MT"/>
                <a:cs typeface="Gill Sans MT"/>
              </a:rPr>
              <a:t>büyüme hormonları </a:t>
            </a:r>
            <a:r>
              <a:rPr sz="1800" spc="-10" dirty="0">
                <a:latin typeface="Gill Sans MT"/>
                <a:cs typeface="Gill Sans MT"/>
              </a:rPr>
              <a:t>hücreyi </a:t>
            </a:r>
            <a:r>
              <a:rPr sz="1800" spc="-5" dirty="0">
                <a:latin typeface="Gill Sans MT"/>
                <a:cs typeface="Gill Sans MT"/>
              </a:rPr>
              <a:t>uyararak bölünmeyi  </a:t>
            </a:r>
            <a:r>
              <a:rPr sz="1800" spc="-25" dirty="0">
                <a:latin typeface="Gill Sans MT"/>
                <a:cs typeface="Gill Sans MT"/>
              </a:rPr>
              <a:t>başlatır.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33208" y="25844"/>
            <a:ext cx="8124825" cy="733425"/>
            <a:chOff x="1033208" y="25844"/>
            <a:chExt cx="8124825" cy="733425"/>
          </a:xfrm>
        </p:grpSpPr>
        <p:sp>
          <p:nvSpPr>
            <p:cNvPr id="9" name="object 9"/>
            <p:cNvSpPr/>
            <p:nvPr/>
          </p:nvSpPr>
          <p:spPr>
            <a:xfrm>
              <a:off x="1046226" y="38862"/>
              <a:ext cx="8098790" cy="707390"/>
            </a:xfrm>
            <a:custGeom>
              <a:avLst/>
              <a:gdLst/>
              <a:ahLst/>
              <a:cxnLst/>
              <a:rect l="l" t="t" r="r" b="b"/>
              <a:pathLst>
                <a:path w="8098790" h="707390">
                  <a:moveTo>
                    <a:pt x="8098535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8098535" y="707135"/>
                  </a:lnTo>
                  <a:lnTo>
                    <a:pt x="809853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6226" y="38862"/>
              <a:ext cx="8098790" cy="707390"/>
            </a:xfrm>
            <a:custGeom>
              <a:avLst/>
              <a:gdLst/>
              <a:ahLst/>
              <a:cxnLst/>
              <a:rect l="l" t="t" r="r" b="b"/>
              <a:pathLst>
                <a:path w="8098790" h="707390">
                  <a:moveTo>
                    <a:pt x="0" y="707135"/>
                  </a:moveTo>
                  <a:lnTo>
                    <a:pt x="8098535" y="707135"/>
                  </a:lnTo>
                  <a:lnTo>
                    <a:pt x="8098535" y="0"/>
                  </a:lnTo>
                  <a:lnTo>
                    <a:pt x="0" y="0"/>
                  </a:lnTo>
                  <a:lnTo>
                    <a:pt x="0" y="707135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23899" y="52578"/>
            <a:ext cx="6186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HÜCRE NEDEN</a:t>
            </a:r>
            <a:r>
              <a:rPr sz="4000" spc="-10" dirty="0"/>
              <a:t> </a:t>
            </a:r>
            <a:r>
              <a:rPr sz="4000" spc="-5" dirty="0"/>
              <a:t>BÖLÜNÜR?</a:t>
            </a:r>
            <a:endParaRPr sz="4000"/>
          </a:p>
        </p:txBody>
      </p:sp>
      <p:sp>
        <p:nvSpPr>
          <p:cNvPr id="12" name="object 12"/>
          <p:cNvSpPr/>
          <p:nvPr/>
        </p:nvSpPr>
        <p:spPr>
          <a:xfrm>
            <a:off x="1548383" y="3285744"/>
            <a:ext cx="6839711" cy="3311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272" y="25907"/>
            <a:ext cx="8124825" cy="795655"/>
            <a:chOff x="1033272" y="25907"/>
            <a:chExt cx="8124825" cy="795655"/>
          </a:xfrm>
        </p:grpSpPr>
        <p:sp>
          <p:nvSpPr>
            <p:cNvPr id="3" name="object 3"/>
            <p:cNvSpPr/>
            <p:nvPr/>
          </p:nvSpPr>
          <p:spPr>
            <a:xfrm>
              <a:off x="1046226" y="38861"/>
              <a:ext cx="8098790" cy="769620"/>
            </a:xfrm>
            <a:custGeom>
              <a:avLst/>
              <a:gdLst/>
              <a:ahLst/>
              <a:cxnLst/>
              <a:rect l="l" t="t" r="r" b="b"/>
              <a:pathLst>
                <a:path w="8098790" h="769620">
                  <a:moveTo>
                    <a:pt x="8098535" y="0"/>
                  </a:moveTo>
                  <a:lnTo>
                    <a:pt x="0" y="0"/>
                  </a:lnTo>
                  <a:lnTo>
                    <a:pt x="0" y="769619"/>
                  </a:lnTo>
                  <a:lnTo>
                    <a:pt x="8098535" y="769619"/>
                  </a:lnTo>
                  <a:lnTo>
                    <a:pt x="809853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6226" y="38861"/>
              <a:ext cx="8098790" cy="769620"/>
            </a:xfrm>
            <a:custGeom>
              <a:avLst/>
              <a:gdLst/>
              <a:ahLst/>
              <a:cxnLst/>
              <a:rect l="l" t="t" r="r" b="b"/>
              <a:pathLst>
                <a:path w="8098790" h="769620">
                  <a:moveTo>
                    <a:pt x="0" y="769619"/>
                  </a:moveTo>
                  <a:lnTo>
                    <a:pt x="8098535" y="769619"/>
                  </a:lnTo>
                  <a:lnTo>
                    <a:pt x="8098535" y="0"/>
                  </a:lnTo>
                  <a:lnTo>
                    <a:pt x="0" y="0"/>
                  </a:lnTo>
                  <a:lnTo>
                    <a:pt x="0" y="769619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29204" y="37338"/>
            <a:ext cx="49968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HÜCRE</a:t>
            </a:r>
            <a:r>
              <a:rPr sz="4400" spc="-55" dirty="0"/>
              <a:t> </a:t>
            </a:r>
            <a:r>
              <a:rPr sz="4400" dirty="0"/>
              <a:t>BÖLÜNMES</a:t>
            </a:r>
            <a:r>
              <a:rPr sz="4400" dirty="0">
                <a:latin typeface="Calibri"/>
                <a:cs typeface="Calibri"/>
              </a:rPr>
              <a:t>İ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63267" y="757427"/>
            <a:ext cx="5292090" cy="3128010"/>
            <a:chOff x="1763267" y="757427"/>
            <a:chExt cx="5292090" cy="3128010"/>
          </a:xfrm>
        </p:grpSpPr>
        <p:sp>
          <p:nvSpPr>
            <p:cNvPr id="7" name="object 7"/>
            <p:cNvSpPr/>
            <p:nvPr/>
          </p:nvSpPr>
          <p:spPr>
            <a:xfrm>
              <a:off x="2663951" y="758951"/>
              <a:ext cx="2339340" cy="25130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44545" y="799718"/>
              <a:ext cx="2098040" cy="2270760"/>
            </a:xfrm>
            <a:custGeom>
              <a:avLst/>
              <a:gdLst/>
              <a:ahLst/>
              <a:cxnLst/>
              <a:rect l="l" t="t" r="r" b="b"/>
              <a:pathLst>
                <a:path w="2098040" h="2270760">
                  <a:moveTo>
                    <a:pt x="32639" y="2149729"/>
                  </a:moveTo>
                  <a:lnTo>
                    <a:pt x="25654" y="2154173"/>
                  </a:lnTo>
                  <a:lnTo>
                    <a:pt x="24130" y="2161158"/>
                  </a:lnTo>
                  <a:lnTo>
                    <a:pt x="0" y="2270759"/>
                  </a:lnTo>
                  <a:lnTo>
                    <a:pt x="33108" y="2260600"/>
                  </a:lnTo>
                  <a:lnTo>
                    <a:pt x="26924" y="2260600"/>
                  </a:lnTo>
                  <a:lnTo>
                    <a:pt x="7874" y="2243073"/>
                  </a:lnTo>
                  <a:lnTo>
                    <a:pt x="40368" y="2207877"/>
                  </a:lnTo>
                  <a:lnTo>
                    <a:pt x="49403" y="2166746"/>
                  </a:lnTo>
                  <a:lnTo>
                    <a:pt x="51054" y="2159761"/>
                  </a:lnTo>
                  <a:lnTo>
                    <a:pt x="46609" y="2152904"/>
                  </a:lnTo>
                  <a:lnTo>
                    <a:pt x="39624" y="2151253"/>
                  </a:lnTo>
                  <a:lnTo>
                    <a:pt x="32639" y="2149729"/>
                  </a:lnTo>
                  <a:close/>
                </a:path>
                <a:path w="2098040" h="2270760">
                  <a:moveTo>
                    <a:pt x="40368" y="2207877"/>
                  </a:moveTo>
                  <a:lnTo>
                    <a:pt x="7874" y="2243073"/>
                  </a:lnTo>
                  <a:lnTo>
                    <a:pt x="26924" y="2260600"/>
                  </a:lnTo>
                  <a:lnTo>
                    <a:pt x="32434" y="2254630"/>
                  </a:lnTo>
                  <a:lnTo>
                    <a:pt x="30099" y="2254630"/>
                  </a:lnTo>
                  <a:lnTo>
                    <a:pt x="13589" y="2239391"/>
                  </a:lnTo>
                  <a:lnTo>
                    <a:pt x="34873" y="2232892"/>
                  </a:lnTo>
                  <a:lnTo>
                    <a:pt x="40368" y="2207877"/>
                  </a:lnTo>
                  <a:close/>
                </a:path>
                <a:path w="2098040" h="2270760">
                  <a:moveTo>
                    <a:pt x="106426" y="2210942"/>
                  </a:moveTo>
                  <a:lnTo>
                    <a:pt x="99695" y="2213102"/>
                  </a:lnTo>
                  <a:lnTo>
                    <a:pt x="59424" y="2225397"/>
                  </a:lnTo>
                  <a:lnTo>
                    <a:pt x="26924" y="2260600"/>
                  </a:lnTo>
                  <a:lnTo>
                    <a:pt x="33108" y="2260600"/>
                  </a:lnTo>
                  <a:lnTo>
                    <a:pt x="114046" y="2235707"/>
                  </a:lnTo>
                  <a:lnTo>
                    <a:pt x="117856" y="2228468"/>
                  </a:lnTo>
                  <a:lnTo>
                    <a:pt x="115824" y="2221610"/>
                  </a:lnTo>
                  <a:lnTo>
                    <a:pt x="113665" y="2214879"/>
                  </a:lnTo>
                  <a:lnTo>
                    <a:pt x="106426" y="2210942"/>
                  </a:lnTo>
                  <a:close/>
                </a:path>
                <a:path w="2098040" h="2270760">
                  <a:moveTo>
                    <a:pt x="34873" y="2232892"/>
                  </a:moveTo>
                  <a:lnTo>
                    <a:pt x="13589" y="2239391"/>
                  </a:lnTo>
                  <a:lnTo>
                    <a:pt x="30099" y="2254630"/>
                  </a:lnTo>
                  <a:lnTo>
                    <a:pt x="34873" y="2232892"/>
                  </a:lnTo>
                  <a:close/>
                </a:path>
                <a:path w="2098040" h="2270760">
                  <a:moveTo>
                    <a:pt x="59424" y="2225397"/>
                  </a:moveTo>
                  <a:lnTo>
                    <a:pt x="34873" y="2232892"/>
                  </a:lnTo>
                  <a:lnTo>
                    <a:pt x="30099" y="2254630"/>
                  </a:lnTo>
                  <a:lnTo>
                    <a:pt x="32434" y="2254630"/>
                  </a:lnTo>
                  <a:lnTo>
                    <a:pt x="59424" y="2225397"/>
                  </a:lnTo>
                  <a:close/>
                </a:path>
                <a:path w="2098040" h="2270760">
                  <a:moveTo>
                    <a:pt x="2078736" y="0"/>
                  </a:moveTo>
                  <a:lnTo>
                    <a:pt x="40368" y="2207877"/>
                  </a:lnTo>
                  <a:lnTo>
                    <a:pt x="34873" y="2232892"/>
                  </a:lnTo>
                  <a:lnTo>
                    <a:pt x="59424" y="2225397"/>
                  </a:lnTo>
                  <a:lnTo>
                    <a:pt x="2097786" y="17525"/>
                  </a:lnTo>
                  <a:lnTo>
                    <a:pt x="20787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55463" y="757427"/>
              <a:ext cx="2199893" cy="24452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3267" y="3020555"/>
              <a:ext cx="2448306" cy="8648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65782" y="3266059"/>
            <a:ext cx="1845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İ</a:t>
            </a:r>
            <a:r>
              <a:rPr sz="1800" spc="-30" dirty="0">
                <a:solidFill>
                  <a:srgbClr val="FFFFFF"/>
                </a:solidFill>
                <a:latin typeface="Gill Sans MT"/>
                <a:cs typeface="Gill Sans MT"/>
              </a:rPr>
              <a:t>TOZ</a:t>
            </a:r>
            <a:r>
              <a:rPr sz="1800" spc="-5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BÖLÜNME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91328" y="3020555"/>
            <a:ext cx="2448305" cy="8648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61203" y="3270630"/>
            <a:ext cx="19107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rgbClr val="FFFFFF"/>
                </a:solidFill>
                <a:latin typeface="Gill Sans MT"/>
                <a:cs typeface="Gill Sans MT"/>
              </a:rPr>
              <a:t>MAYOZ</a:t>
            </a:r>
            <a:r>
              <a:rPr sz="1800" spc="-8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BÖLÜNME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208" y="25844"/>
            <a:ext cx="8124825" cy="549275"/>
            <a:chOff x="1033208" y="25844"/>
            <a:chExt cx="8124825" cy="549275"/>
          </a:xfrm>
        </p:grpSpPr>
        <p:sp>
          <p:nvSpPr>
            <p:cNvPr id="3" name="object 3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8098535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8098535" y="522731"/>
                  </a:lnTo>
                  <a:lnTo>
                    <a:pt x="809853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0" y="522731"/>
                  </a:moveTo>
                  <a:lnTo>
                    <a:pt x="8098535" y="522731"/>
                  </a:lnTo>
                  <a:lnTo>
                    <a:pt x="8098535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82314" y="51054"/>
            <a:ext cx="2853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</a:t>
            </a:r>
            <a:r>
              <a:rPr spc="-40" dirty="0">
                <a:latin typeface="Calibri"/>
                <a:cs typeface="Calibri"/>
              </a:rPr>
              <a:t>İ</a:t>
            </a:r>
            <a:r>
              <a:rPr spc="-40" dirty="0"/>
              <a:t>TOZ</a:t>
            </a:r>
            <a:r>
              <a:rPr spc="-95" dirty="0"/>
              <a:t> </a:t>
            </a:r>
            <a:r>
              <a:rPr spc="-5" dirty="0"/>
              <a:t>BÖLÜNME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943355" y="493776"/>
            <a:ext cx="8201025" cy="6364605"/>
            <a:chOff x="943355" y="493776"/>
            <a:chExt cx="8201025" cy="6364605"/>
          </a:xfrm>
        </p:grpSpPr>
        <p:sp>
          <p:nvSpPr>
            <p:cNvPr id="7" name="object 7"/>
            <p:cNvSpPr/>
            <p:nvPr/>
          </p:nvSpPr>
          <p:spPr>
            <a:xfrm>
              <a:off x="975359" y="516638"/>
              <a:ext cx="8168640" cy="63413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355" y="493776"/>
              <a:ext cx="8200644" cy="28056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5463" y="560832"/>
              <a:ext cx="8098535" cy="62971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45463" y="560831"/>
            <a:ext cx="8098790" cy="6297295"/>
          </a:xfrm>
          <a:custGeom>
            <a:avLst/>
            <a:gdLst/>
            <a:ahLst/>
            <a:cxnLst/>
            <a:rect l="l" t="t" r="r" b="b"/>
            <a:pathLst>
              <a:path w="8098790" h="6297295">
                <a:moveTo>
                  <a:pt x="8098535" y="0"/>
                </a:moveTo>
                <a:lnTo>
                  <a:pt x="0" y="0"/>
                </a:lnTo>
                <a:lnTo>
                  <a:pt x="0" y="6297165"/>
                </a:lnTo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23899" y="580390"/>
            <a:ext cx="7892415" cy="249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Gill Sans MT"/>
                <a:cs typeface="Gill Sans MT"/>
              </a:rPr>
              <a:t>Bir hücrenin, </a:t>
            </a:r>
            <a:r>
              <a:rPr sz="1800" spc="-10" dirty="0">
                <a:latin typeface="Gill Sans MT"/>
                <a:cs typeface="Gill Sans MT"/>
              </a:rPr>
              <a:t>kendini </a:t>
            </a:r>
            <a:r>
              <a:rPr sz="1800" spc="-20" dirty="0">
                <a:latin typeface="Gill Sans MT"/>
                <a:cs typeface="Gill Sans MT"/>
              </a:rPr>
              <a:t>kopyalayarak </a:t>
            </a:r>
            <a:r>
              <a:rPr sz="1800" spc="-5" dirty="0">
                <a:solidFill>
                  <a:srgbClr val="FF0000"/>
                </a:solidFill>
                <a:latin typeface="Gill Sans MT"/>
                <a:cs typeface="Gill Sans MT"/>
              </a:rPr>
              <a:t>iki </a:t>
            </a:r>
            <a:r>
              <a:rPr sz="1800" spc="-10" dirty="0">
                <a:solidFill>
                  <a:srgbClr val="FF0000"/>
                </a:solidFill>
                <a:latin typeface="Gill Sans MT"/>
                <a:cs typeface="Gill Sans MT"/>
              </a:rPr>
              <a:t>yeni hücre </a:t>
            </a:r>
            <a:r>
              <a:rPr sz="1800" spc="-5" dirty="0">
                <a:latin typeface="Gill Sans MT"/>
                <a:cs typeface="Gill Sans MT"/>
              </a:rPr>
              <a:t>oluşturdu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u </a:t>
            </a:r>
            <a:r>
              <a:rPr sz="1800" dirty="0">
                <a:latin typeface="Gill Sans MT"/>
                <a:cs typeface="Gill Sans MT"/>
              </a:rPr>
              <a:t>bölünme</a:t>
            </a:r>
            <a:r>
              <a:rPr sz="1800" spc="-114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şekline</a:t>
            </a:r>
            <a:endParaRPr sz="1800">
              <a:latin typeface="Gill Sans MT"/>
              <a:cs typeface="Gill Sans MT"/>
            </a:endParaRPr>
          </a:p>
          <a:p>
            <a:pPr marL="299085">
              <a:lnSpc>
                <a:spcPct val="100000"/>
              </a:lnSpc>
              <a:spcBef>
                <a:spcPts val="35"/>
              </a:spcBef>
            </a:pPr>
            <a:r>
              <a:rPr sz="1800" b="1" dirty="0">
                <a:solidFill>
                  <a:srgbClr val="FF0000"/>
                </a:solidFill>
                <a:latin typeface="Gill Sans MT"/>
                <a:cs typeface="Gill Sans MT"/>
              </a:rPr>
              <a:t>mitoz </a:t>
            </a:r>
            <a:r>
              <a:rPr sz="1800" spc="-5" dirty="0">
                <a:latin typeface="Gill Sans MT"/>
                <a:cs typeface="Gill Sans MT"/>
              </a:rPr>
              <a:t>adı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verilir,</a:t>
            </a:r>
            <a:endParaRPr sz="1800">
              <a:latin typeface="Gill Sans MT"/>
              <a:cs typeface="Gill Sans MT"/>
            </a:endParaRPr>
          </a:p>
          <a:p>
            <a:pPr marL="299085" marR="50927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90" dirty="0">
                <a:latin typeface="Gill Sans MT"/>
                <a:cs typeface="Gill Sans MT"/>
              </a:rPr>
              <a:t>Tek </a:t>
            </a:r>
            <a:r>
              <a:rPr sz="1800" spc="-10" dirty="0">
                <a:latin typeface="Gill Sans MT"/>
                <a:cs typeface="Gill Sans MT"/>
              </a:rPr>
              <a:t>hücreli </a:t>
            </a:r>
            <a:r>
              <a:rPr sz="1800" dirty="0">
                <a:latin typeface="Gill Sans MT"/>
                <a:cs typeface="Gill Sans MT"/>
              </a:rPr>
              <a:t>basit bir canlıdan çok </a:t>
            </a:r>
            <a:r>
              <a:rPr sz="1800" spc="-10" dirty="0">
                <a:latin typeface="Gill Sans MT"/>
                <a:cs typeface="Gill Sans MT"/>
              </a:rPr>
              <a:t>hücreli </a:t>
            </a:r>
            <a:r>
              <a:rPr sz="1800" dirty="0">
                <a:latin typeface="Gill Sans MT"/>
                <a:cs typeface="Gill Sans MT"/>
              </a:rPr>
              <a:t>gelişmiş </a:t>
            </a:r>
            <a:r>
              <a:rPr sz="1800" spc="-5" dirty="0">
                <a:latin typeface="Gill Sans MT"/>
                <a:cs typeface="Gill Sans MT"/>
              </a:rPr>
              <a:t>canlılara kadar </a:t>
            </a:r>
            <a:r>
              <a:rPr sz="1800" dirty="0">
                <a:latin typeface="Gill Sans MT"/>
                <a:cs typeface="Gill Sans MT"/>
              </a:rPr>
              <a:t>tüm canlılar  mitoz bölünme</a:t>
            </a:r>
            <a:r>
              <a:rPr sz="1800" spc="-30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geçirir.</a:t>
            </a: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ill Sans MT"/>
                <a:cs typeface="Gill Sans MT"/>
              </a:rPr>
              <a:t>Mitoz </a:t>
            </a:r>
            <a:r>
              <a:rPr sz="1800" spc="-5" dirty="0">
                <a:latin typeface="Gill Sans MT"/>
                <a:cs typeface="Gill Sans MT"/>
              </a:rPr>
              <a:t>sonucu </a:t>
            </a:r>
            <a:r>
              <a:rPr sz="1800" spc="-20" dirty="0">
                <a:latin typeface="Gill Sans MT"/>
                <a:cs typeface="Gill Sans MT"/>
              </a:rPr>
              <a:t>aynı </a:t>
            </a:r>
            <a:r>
              <a:rPr sz="1800" dirty="0">
                <a:latin typeface="Gill Sans MT"/>
                <a:cs typeface="Gill Sans MT"/>
              </a:rPr>
              <a:t>genetik </a:t>
            </a:r>
            <a:r>
              <a:rPr sz="1800" spc="-5" dirty="0">
                <a:latin typeface="Gill Sans MT"/>
                <a:cs typeface="Gill Sans MT"/>
              </a:rPr>
              <a:t>yapıda </a:t>
            </a:r>
            <a:r>
              <a:rPr sz="1800" dirty="0">
                <a:latin typeface="Gill Sans MT"/>
                <a:cs typeface="Gill Sans MT"/>
              </a:rPr>
              <a:t>olan </a:t>
            </a:r>
            <a:r>
              <a:rPr sz="1800" spc="-5" dirty="0">
                <a:latin typeface="Gill Sans MT"/>
                <a:cs typeface="Gill Sans MT"/>
              </a:rPr>
              <a:t>iki </a:t>
            </a:r>
            <a:r>
              <a:rPr sz="1800" spc="-10" dirty="0">
                <a:latin typeface="Gill Sans MT"/>
                <a:cs typeface="Gill Sans MT"/>
              </a:rPr>
              <a:t>yeni hücre </a:t>
            </a:r>
            <a:r>
              <a:rPr sz="1800" spc="-30" dirty="0">
                <a:latin typeface="Gill Sans MT"/>
                <a:cs typeface="Gill Sans MT"/>
              </a:rPr>
              <a:t>oluşur, </a:t>
            </a:r>
            <a:r>
              <a:rPr sz="1800" spc="-5" dirty="0">
                <a:latin typeface="Gill Sans MT"/>
                <a:cs typeface="Gill Sans MT"/>
              </a:rPr>
              <a:t>canlılara </a:t>
            </a:r>
            <a:r>
              <a:rPr sz="1800" dirty="0">
                <a:latin typeface="Gill Sans MT"/>
                <a:cs typeface="Gill Sans MT"/>
              </a:rPr>
              <a:t>ait</a:t>
            </a:r>
            <a:r>
              <a:rPr sz="1800" spc="-17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tüm</a:t>
            </a:r>
            <a:endParaRPr sz="1800">
              <a:latin typeface="Gill Sans MT"/>
              <a:cs typeface="Gill Sans MT"/>
            </a:endParaRPr>
          </a:p>
          <a:p>
            <a:pPr marL="299085">
              <a:lnSpc>
                <a:spcPts val="2145"/>
              </a:lnSpc>
            </a:pPr>
            <a:r>
              <a:rPr sz="1800" dirty="0">
                <a:latin typeface="Gill Sans MT"/>
                <a:cs typeface="Gill Sans MT"/>
              </a:rPr>
              <a:t>özellikler </a:t>
            </a:r>
            <a:r>
              <a:rPr sz="1800" spc="-10" dirty="0">
                <a:latin typeface="Gill Sans MT"/>
                <a:cs typeface="Gill Sans MT"/>
              </a:rPr>
              <a:t>korunarak yeni hücrelere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aktarılır.</a:t>
            </a:r>
            <a:endParaRPr sz="1800">
              <a:latin typeface="Gill Sans MT"/>
              <a:cs typeface="Gill Sans MT"/>
            </a:endParaRPr>
          </a:p>
          <a:p>
            <a:pPr marL="299085" marR="5080" indent="-287020">
              <a:lnSpc>
                <a:spcPts val="2160"/>
              </a:lnSpc>
              <a:spcBef>
                <a:spcPts val="5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ill Sans MT"/>
                <a:cs typeface="Gill Sans MT"/>
              </a:rPr>
              <a:t>Mitoz </a:t>
            </a:r>
            <a:r>
              <a:rPr sz="1800" spc="-5" dirty="0">
                <a:latin typeface="Gill Sans MT"/>
                <a:cs typeface="Gill Sans MT"/>
              </a:rPr>
              <a:t>sonucu </a:t>
            </a:r>
            <a:r>
              <a:rPr sz="1800" dirty="0">
                <a:latin typeface="Gill Sans MT"/>
                <a:cs typeface="Gill Sans MT"/>
              </a:rPr>
              <a:t>DNA, </a:t>
            </a:r>
            <a:r>
              <a:rPr sz="1800" spc="-5" dirty="0">
                <a:latin typeface="Gill Sans MT"/>
                <a:cs typeface="Gill Sans MT"/>
              </a:rPr>
              <a:t>yapısı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spc="-10" dirty="0">
                <a:latin typeface="Gill Sans MT"/>
                <a:cs typeface="Gill Sans MT"/>
              </a:rPr>
              <a:t>kromozom sayıları </a:t>
            </a:r>
            <a:r>
              <a:rPr sz="1800" dirty="0">
                <a:latin typeface="Gill Sans MT"/>
                <a:cs typeface="Gill Sans MT"/>
              </a:rPr>
              <a:t>de</a:t>
            </a:r>
            <a:r>
              <a:rPr sz="1800" dirty="0">
                <a:latin typeface="Calibri"/>
                <a:cs typeface="Calibri"/>
              </a:rPr>
              <a:t>ğ</a:t>
            </a:r>
            <a:r>
              <a:rPr sz="1800" dirty="0">
                <a:latin typeface="Gill Sans MT"/>
                <a:cs typeface="Gill Sans MT"/>
              </a:rPr>
              <a:t>işmeden </a:t>
            </a:r>
            <a:r>
              <a:rPr sz="1800" spc="-10" dirty="0">
                <a:latin typeface="Gill Sans MT"/>
                <a:cs typeface="Gill Sans MT"/>
              </a:rPr>
              <a:t>yeni hücrelere</a:t>
            </a:r>
            <a:r>
              <a:rPr sz="1800" spc="-245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iletilir.  </a:t>
            </a:r>
            <a:r>
              <a:rPr sz="1800" spc="-5" dirty="0">
                <a:latin typeface="Gill Sans MT"/>
                <a:cs typeface="Gill Sans MT"/>
              </a:rPr>
              <a:t>Bu </a:t>
            </a:r>
            <a:r>
              <a:rPr sz="1800" dirty="0">
                <a:latin typeface="Gill Sans MT"/>
                <a:cs typeface="Gill Sans MT"/>
              </a:rPr>
              <a:t>özelli</a:t>
            </a:r>
            <a:r>
              <a:rPr sz="1800" dirty="0">
                <a:latin typeface="Calibri"/>
                <a:cs typeface="Calibri"/>
              </a:rPr>
              <a:t>ğ</a:t>
            </a:r>
            <a:r>
              <a:rPr sz="1800" dirty="0">
                <a:latin typeface="Gill Sans MT"/>
                <a:cs typeface="Gill Sans MT"/>
              </a:rPr>
              <a:t>i </a:t>
            </a:r>
            <a:r>
              <a:rPr sz="1800" spc="-5" dirty="0">
                <a:latin typeface="Gill Sans MT"/>
                <a:cs typeface="Gill Sans MT"/>
              </a:rPr>
              <a:t>bakımından </a:t>
            </a:r>
            <a:r>
              <a:rPr sz="1800" dirty="0">
                <a:latin typeface="Gill Sans MT"/>
                <a:cs typeface="Gill Sans MT"/>
              </a:rPr>
              <a:t>mitoz, bir kâ</a:t>
            </a:r>
            <a:r>
              <a:rPr sz="1800" dirty="0">
                <a:latin typeface="Calibri"/>
                <a:cs typeface="Calibri"/>
              </a:rPr>
              <a:t>ğ</a:t>
            </a:r>
            <a:r>
              <a:rPr sz="1800" dirty="0">
                <a:latin typeface="Gill Sans MT"/>
                <a:cs typeface="Gill Sans MT"/>
              </a:rPr>
              <a:t>ıdın </a:t>
            </a:r>
            <a:r>
              <a:rPr sz="1800" spc="-10" dirty="0">
                <a:latin typeface="Gill Sans MT"/>
                <a:cs typeface="Gill Sans MT"/>
              </a:rPr>
              <a:t>fotokopi </a:t>
            </a:r>
            <a:r>
              <a:rPr sz="1800" spc="-5" dirty="0">
                <a:latin typeface="Gill Sans MT"/>
                <a:cs typeface="Gill Sans MT"/>
              </a:rPr>
              <a:t>makinesinde</a:t>
            </a:r>
            <a:r>
              <a:rPr sz="1800" spc="-254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ço</a:t>
            </a:r>
            <a:r>
              <a:rPr sz="1800" dirty="0">
                <a:latin typeface="Calibri"/>
                <a:cs typeface="Calibri"/>
              </a:rPr>
              <a:t>ğ</a:t>
            </a:r>
            <a:r>
              <a:rPr sz="1800" dirty="0">
                <a:latin typeface="Gill Sans MT"/>
                <a:cs typeface="Gill Sans MT"/>
              </a:rPr>
              <a:t>altılmasına</a:t>
            </a:r>
            <a:endParaRPr sz="1800">
              <a:latin typeface="Gill Sans MT"/>
              <a:cs typeface="Gill Sans MT"/>
            </a:endParaRPr>
          </a:p>
          <a:p>
            <a:pPr marL="299085">
              <a:lnSpc>
                <a:spcPts val="2125"/>
              </a:lnSpc>
            </a:pPr>
            <a:r>
              <a:rPr sz="1800" spc="-5" dirty="0">
                <a:latin typeface="Gill Sans MT"/>
                <a:cs typeface="Gill Sans MT"/>
              </a:rPr>
              <a:t>benzetilebilir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43939" y="3515866"/>
            <a:ext cx="8100059" cy="3230880"/>
            <a:chOff x="1043939" y="3515866"/>
            <a:chExt cx="8100059" cy="3230880"/>
          </a:xfrm>
        </p:grpSpPr>
        <p:sp>
          <p:nvSpPr>
            <p:cNvPr id="13" name="object 13"/>
            <p:cNvSpPr/>
            <p:nvPr/>
          </p:nvSpPr>
          <p:spPr>
            <a:xfrm>
              <a:off x="1043939" y="3515868"/>
              <a:ext cx="4320540" cy="31531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64480" y="3515866"/>
              <a:ext cx="3779519" cy="32308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208" y="25844"/>
            <a:ext cx="8124825" cy="549275"/>
            <a:chOff x="1033208" y="25844"/>
            <a:chExt cx="8124825" cy="549275"/>
          </a:xfrm>
        </p:grpSpPr>
        <p:sp>
          <p:nvSpPr>
            <p:cNvPr id="3" name="object 3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8098535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8098535" y="522731"/>
                  </a:lnTo>
                  <a:lnTo>
                    <a:pt x="809853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0" y="522731"/>
                  </a:moveTo>
                  <a:lnTo>
                    <a:pt x="8098535" y="522731"/>
                  </a:lnTo>
                  <a:lnTo>
                    <a:pt x="8098535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82314" y="51054"/>
            <a:ext cx="2853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</a:t>
            </a:r>
            <a:r>
              <a:rPr spc="-40" dirty="0">
                <a:latin typeface="Calibri"/>
                <a:cs typeface="Calibri"/>
              </a:rPr>
              <a:t>İ</a:t>
            </a:r>
            <a:r>
              <a:rPr spc="-40" dirty="0"/>
              <a:t>TOZ</a:t>
            </a:r>
            <a:r>
              <a:rPr spc="-95" dirty="0"/>
              <a:t> </a:t>
            </a:r>
            <a:r>
              <a:rPr spc="-5" dirty="0"/>
              <a:t>BÖLÜNME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943355" y="507479"/>
            <a:ext cx="8201025" cy="6064250"/>
            <a:chOff x="943355" y="507479"/>
            <a:chExt cx="8201025" cy="6064250"/>
          </a:xfrm>
        </p:grpSpPr>
        <p:sp>
          <p:nvSpPr>
            <p:cNvPr id="7" name="object 7"/>
            <p:cNvSpPr/>
            <p:nvPr/>
          </p:nvSpPr>
          <p:spPr>
            <a:xfrm>
              <a:off x="975359" y="525779"/>
              <a:ext cx="8168640" cy="60457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355" y="507479"/>
              <a:ext cx="6952488" cy="880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5463" y="569975"/>
              <a:ext cx="8098536" cy="5910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45463" y="569976"/>
            <a:ext cx="8098790" cy="5910580"/>
          </a:xfrm>
          <a:custGeom>
            <a:avLst/>
            <a:gdLst/>
            <a:ahLst/>
            <a:cxnLst/>
            <a:rect l="l" t="t" r="r" b="b"/>
            <a:pathLst>
              <a:path w="8098790" h="5910580">
                <a:moveTo>
                  <a:pt x="0" y="5910072"/>
                </a:moveTo>
                <a:lnTo>
                  <a:pt x="8098536" y="5910072"/>
                </a:lnTo>
                <a:lnTo>
                  <a:pt x="8098536" y="0"/>
                </a:lnTo>
                <a:lnTo>
                  <a:pt x="0" y="0"/>
                </a:lnTo>
                <a:lnTo>
                  <a:pt x="0" y="5910072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23899" y="594105"/>
            <a:ext cx="6587490" cy="56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214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90" dirty="0">
                <a:latin typeface="Gill Sans MT"/>
                <a:cs typeface="Gill Sans MT"/>
              </a:rPr>
              <a:t>Tek </a:t>
            </a:r>
            <a:r>
              <a:rPr sz="1800" spc="-10" dirty="0">
                <a:latin typeface="Gill Sans MT"/>
                <a:cs typeface="Gill Sans MT"/>
              </a:rPr>
              <a:t>hücrelilerde</a:t>
            </a:r>
            <a:r>
              <a:rPr sz="1800" spc="8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üreme</a:t>
            </a:r>
            <a:endParaRPr sz="1800">
              <a:latin typeface="Gill Sans MT"/>
              <a:cs typeface="Gill Sans MT"/>
            </a:endParaRPr>
          </a:p>
          <a:p>
            <a:pPr marL="299085" indent="-287020">
              <a:lnSpc>
                <a:spcPts val="214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ill Sans MT"/>
                <a:cs typeface="Gill Sans MT"/>
              </a:rPr>
              <a:t>Çok </a:t>
            </a:r>
            <a:r>
              <a:rPr sz="1800" spc="-10" dirty="0">
                <a:latin typeface="Gill Sans MT"/>
                <a:cs typeface="Gill Sans MT"/>
              </a:rPr>
              <a:t>hücreli </a:t>
            </a:r>
            <a:r>
              <a:rPr sz="1800" spc="-5" dirty="0">
                <a:latin typeface="Gill Sans MT"/>
                <a:cs typeface="Gill Sans MT"/>
              </a:rPr>
              <a:t>büyümeyi, gelişmeyi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dirty="0">
                <a:latin typeface="Gill Sans MT"/>
                <a:cs typeface="Gill Sans MT"/>
              </a:rPr>
              <a:t>hasarlı </a:t>
            </a:r>
            <a:r>
              <a:rPr sz="1800" spc="-5" dirty="0">
                <a:latin typeface="Gill Sans MT"/>
                <a:cs typeface="Gill Sans MT"/>
              </a:rPr>
              <a:t>dokuları </a:t>
            </a:r>
            <a:r>
              <a:rPr sz="1800" spc="-10" dirty="0">
                <a:latin typeface="Gill Sans MT"/>
                <a:cs typeface="Gill Sans MT"/>
              </a:rPr>
              <a:t>onarmayı</a:t>
            </a:r>
            <a:r>
              <a:rPr sz="1800" spc="-13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sa</a:t>
            </a:r>
            <a:r>
              <a:rPr sz="1800" spc="-30" dirty="0">
                <a:latin typeface="Calibri"/>
                <a:cs typeface="Calibri"/>
              </a:rPr>
              <a:t>ğ</a:t>
            </a:r>
            <a:r>
              <a:rPr sz="1800" spc="-30" dirty="0">
                <a:latin typeface="Gill Sans MT"/>
                <a:cs typeface="Gill Sans MT"/>
              </a:rPr>
              <a:t>lar.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15567" y="1269491"/>
            <a:ext cx="3948683" cy="21015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059180" y="3345179"/>
            <a:ext cx="3975100" cy="372110"/>
            <a:chOff x="1059180" y="3345179"/>
            <a:chExt cx="3975100" cy="372110"/>
          </a:xfrm>
        </p:grpSpPr>
        <p:sp>
          <p:nvSpPr>
            <p:cNvPr id="14" name="object 14"/>
            <p:cNvSpPr/>
            <p:nvPr/>
          </p:nvSpPr>
          <p:spPr>
            <a:xfrm>
              <a:off x="1072134" y="3358133"/>
              <a:ext cx="3949065" cy="346075"/>
            </a:xfrm>
            <a:custGeom>
              <a:avLst/>
              <a:gdLst/>
              <a:ahLst/>
              <a:cxnLst/>
              <a:rect l="l" t="t" r="r" b="b"/>
              <a:pathLst>
                <a:path w="3949065" h="346075">
                  <a:moveTo>
                    <a:pt x="3948684" y="0"/>
                  </a:moveTo>
                  <a:lnTo>
                    <a:pt x="0" y="0"/>
                  </a:lnTo>
                  <a:lnTo>
                    <a:pt x="0" y="345947"/>
                  </a:lnTo>
                  <a:lnTo>
                    <a:pt x="3948684" y="345947"/>
                  </a:lnTo>
                  <a:lnTo>
                    <a:pt x="3948684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72134" y="3358133"/>
              <a:ext cx="3949065" cy="346075"/>
            </a:xfrm>
            <a:custGeom>
              <a:avLst/>
              <a:gdLst/>
              <a:ahLst/>
              <a:cxnLst/>
              <a:rect l="l" t="t" r="r" b="b"/>
              <a:pathLst>
                <a:path w="3949065" h="346075">
                  <a:moveTo>
                    <a:pt x="0" y="345947"/>
                  </a:moveTo>
                  <a:lnTo>
                    <a:pt x="3948684" y="345947"/>
                  </a:lnTo>
                  <a:lnTo>
                    <a:pt x="3948684" y="0"/>
                  </a:lnTo>
                  <a:lnTo>
                    <a:pt x="0" y="0"/>
                  </a:lnTo>
                  <a:lnTo>
                    <a:pt x="0" y="345947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05838" y="3371799"/>
            <a:ext cx="30810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Amip Canlısı Mitoz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ile</a:t>
            </a:r>
            <a:r>
              <a:rPr sz="1800" spc="-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Bölünmesi</a:t>
            </a:r>
            <a:endParaRPr sz="180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51788" y="1298447"/>
            <a:ext cx="7713345" cy="4551045"/>
            <a:chOff x="1351788" y="1298447"/>
            <a:chExt cx="7713345" cy="4551045"/>
          </a:xfrm>
        </p:grpSpPr>
        <p:sp>
          <p:nvSpPr>
            <p:cNvPr id="18" name="object 18"/>
            <p:cNvSpPr/>
            <p:nvPr/>
          </p:nvSpPr>
          <p:spPr>
            <a:xfrm>
              <a:off x="1351788" y="4148327"/>
              <a:ext cx="3712464" cy="15910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65064" y="1298447"/>
              <a:ext cx="3599688" cy="20726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84520" y="4148327"/>
              <a:ext cx="3380231" cy="17007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465826" y="3356609"/>
            <a:ext cx="3482340" cy="376555"/>
          </a:xfrm>
          <a:prstGeom prst="rect">
            <a:avLst/>
          </a:prstGeom>
          <a:solidFill>
            <a:srgbClr val="3891A7"/>
          </a:solidFill>
          <a:ln w="25907">
            <a:solidFill>
              <a:srgbClr val="25697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30835">
              <a:lnSpc>
                <a:spcPct val="100000"/>
              </a:lnSpc>
              <a:spcBef>
                <a:spcPts val="295"/>
              </a:spcBef>
            </a:pP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Bebe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in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büyümesi </a:t>
            </a:r>
            <a:r>
              <a:rPr sz="1800" spc="-20" dirty="0">
                <a:solidFill>
                  <a:srgbClr val="FFFFFF"/>
                </a:solidFill>
                <a:latin typeface="Gill Sans MT"/>
                <a:cs typeface="Gill Sans MT"/>
              </a:rPr>
              <a:t>ve</a:t>
            </a:r>
            <a:r>
              <a:rPr sz="1800" spc="-3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gelişmesi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60169" y="5740146"/>
            <a:ext cx="3705225" cy="281940"/>
          </a:xfrm>
          <a:prstGeom prst="rect">
            <a:avLst/>
          </a:prstGeom>
          <a:solidFill>
            <a:srgbClr val="3891A7"/>
          </a:solidFill>
          <a:ln w="25907">
            <a:solidFill>
              <a:srgbClr val="25697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83615">
              <a:lnSpc>
                <a:spcPts val="2125"/>
              </a:lnSpc>
            </a:pPr>
            <a:r>
              <a:rPr sz="1800" spc="-30" dirty="0">
                <a:solidFill>
                  <a:srgbClr val="FFFFFF"/>
                </a:solidFill>
                <a:latin typeface="Gill Sans MT"/>
                <a:cs typeface="Gill Sans MT"/>
              </a:rPr>
              <a:t>Yaraların</a:t>
            </a:r>
            <a:r>
              <a:rPr sz="1800" spc="-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iyileşmesi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70041" y="5880353"/>
            <a:ext cx="3373120" cy="283845"/>
          </a:xfrm>
          <a:prstGeom prst="rect">
            <a:avLst/>
          </a:prstGeom>
          <a:solidFill>
            <a:srgbClr val="3891A7"/>
          </a:solidFill>
          <a:ln w="25907">
            <a:solidFill>
              <a:srgbClr val="25697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76884">
              <a:lnSpc>
                <a:spcPts val="2090"/>
              </a:lnSpc>
            </a:pP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Kırılan </a:t>
            </a:r>
            <a:r>
              <a:rPr sz="1800" spc="-20" dirty="0">
                <a:solidFill>
                  <a:srgbClr val="FFFFFF"/>
                </a:solidFill>
                <a:latin typeface="Gill Sans MT"/>
                <a:cs typeface="Gill Sans MT"/>
              </a:rPr>
              <a:t>Kemi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1800" spc="-20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dirty="0">
                <a:solidFill>
                  <a:srgbClr val="FFFFFF"/>
                </a:solidFill>
                <a:latin typeface="Gill Sans MT"/>
                <a:cs typeface="Gill Sans MT"/>
              </a:rPr>
              <a:t>onarılması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3208" y="25844"/>
            <a:ext cx="8124825" cy="549275"/>
            <a:chOff x="1033208" y="25844"/>
            <a:chExt cx="8124825" cy="549275"/>
          </a:xfrm>
        </p:grpSpPr>
        <p:sp>
          <p:nvSpPr>
            <p:cNvPr id="3" name="object 3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8098535" y="0"/>
                  </a:moveTo>
                  <a:lnTo>
                    <a:pt x="0" y="0"/>
                  </a:lnTo>
                  <a:lnTo>
                    <a:pt x="0" y="522731"/>
                  </a:lnTo>
                  <a:lnTo>
                    <a:pt x="8098535" y="522731"/>
                  </a:lnTo>
                  <a:lnTo>
                    <a:pt x="8098535" y="0"/>
                  </a:lnTo>
                  <a:close/>
                </a:path>
              </a:pathLst>
            </a:custGeom>
            <a:solidFill>
              <a:srgbClr val="389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46226" y="38862"/>
              <a:ext cx="8098790" cy="523240"/>
            </a:xfrm>
            <a:custGeom>
              <a:avLst/>
              <a:gdLst/>
              <a:ahLst/>
              <a:cxnLst/>
              <a:rect l="l" t="t" r="r" b="b"/>
              <a:pathLst>
                <a:path w="8098790" h="523240">
                  <a:moveTo>
                    <a:pt x="0" y="522731"/>
                  </a:moveTo>
                  <a:lnTo>
                    <a:pt x="8098535" y="522731"/>
                  </a:lnTo>
                  <a:lnTo>
                    <a:pt x="8098535" y="0"/>
                  </a:lnTo>
                  <a:lnTo>
                    <a:pt x="0" y="0"/>
                  </a:lnTo>
                  <a:lnTo>
                    <a:pt x="0" y="522731"/>
                  </a:lnTo>
                  <a:close/>
                </a:path>
              </a:pathLst>
            </a:custGeom>
            <a:ln w="25908">
              <a:solidFill>
                <a:srgbClr val="2569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82314" y="51054"/>
            <a:ext cx="2853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</a:t>
            </a:r>
            <a:r>
              <a:rPr spc="-40" dirty="0">
                <a:latin typeface="Calibri"/>
                <a:cs typeface="Calibri"/>
              </a:rPr>
              <a:t>İ</a:t>
            </a:r>
            <a:r>
              <a:rPr spc="-40" dirty="0"/>
              <a:t>TOZ</a:t>
            </a:r>
            <a:r>
              <a:rPr spc="-95" dirty="0"/>
              <a:t> </a:t>
            </a:r>
            <a:r>
              <a:rPr spc="-5" dirty="0"/>
              <a:t>BÖLÜNME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943355" y="516636"/>
            <a:ext cx="8201025" cy="6045835"/>
            <a:chOff x="943355" y="516636"/>
            <a:chExt cx="8201025" cy="6045835"/>
          </a:xfrm>
        </p:grpSpPr>
        <p:sp>
          <p:nvSpPr>
            <p:cNvPr id="7" name="object 7"/>
            <p:cNvSpPr/>
            <p:nvPr/>
          </p:nvSpPr>
          <p:spPr>
            <a:xfrm>
              <a:off x="975359" y="516636"/>
              <a:ext cx="8168640" cy="60457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355" y="772668"/>
              <a:ext cx="8200644" cy="47213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5463" y="560832"/>
              <a:ext cx="8098536" cy="5910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45463" y="560831"/>
            <a:ext cx="8098790" cy="5910580"/>
          </a:xfrm>
          <a:custGeom>
            <a:avLst/>
            <a:gdLst/>
            <a:ahLst/>
            <a:cxnLst/>
            <a:rect l="l" t="t" r="r" b="b"/>
            <a:pathLst>
              <a:path w="8098790" h="5910580">
                <a:moveTo>
                  <a:pt x="0" y="5910072"/>
                </a:moveTo>
                <a:lnTo>
                  <a:pt x="8098536" y="5910072"/>
                </a:lnTo>
                <a:lnTo>
                  <a:pt x="8098536" y="0"/>
                </a:lnTo>
                <a:lnTo>
                  <a:pt x="0" y="0"/>
                </a:lnTo>
                <a:lnTo>
                  <a:pt x="0" y="5910072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23899" y="859282"/>
            <a:ext cx="790448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ill Sans MT"/>
                <a:cs typeface="Gill Sans MT"/>
              </a:rPr>
              <a:t>Çok </a:t>
            </a:r>
            <a:r>
              <a:rPr sz="1800" spc="-10" dirty="0">
                <a:latin typeface="Gill Sans MT"/>
                <a:cs typeface="Gill Sans MT"/>
              </a:rPr>
              <a:t>hücreli </a:t>
            </a:r>
            <a:r>
              <a:rPr sz="1800" spc="-5" dirty="0">
                <a:latin typeface="Gill Sans MT"/>
                <a:cs typeface="Gill Sans MT"/>
              </a:rPr>
              <a:t>canlılarda yaraların iyileşmesi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dirty="0">
                <a:latin typeface="Gill Sans MT"/>
                <a:cs typeface="Gill Sans MT"/>
              </a:rPr>
              <a:t>hasarlı dokuların onarılması </a:t>
            </a:r>
            <a:r>
              <a:rPr sz="1800" spc="-5" dirty="0">
                <a:latin typeface="Gill Sans MT"/>
                <a:cs typeface="Gill Sans MT"/>
              </a:rPr>
              <a:t>da yine  </a:t>
            </a:r>
            <a:r>
              <a:rPr sz="1800" dirty="0">
                <a:latin typeface="Gill Sans MT"/>
                <a:cs typeface="Gill Sans MT"/>
              </a:rPr>
              <a:t>mitozla </a:t>
            </a:r>
            <a:r>
              <a:rPr sz="1800" spc="-15" dirty="0">
                <a:latin typeface="Gill Sans MT"/>
                <a:cs typeface="Gill Sans MT"/>
              </a:rPr>
              <a:t>gerçekleşir. </a:t>
            </a:r>
            <a:r>
              <a:rPr sz="1800" dirty="0">
                <a:latin typeface="Gill Sans MT"/>
                <a:cs typeface="Gill Sans MT"/>
              </a:rPr>
              <a:t>Ancak </a:t>
            </a:r>
            <a:r>
              <a:rPr sz="1800" spc="-5" dirty="0">
                <a:solidFill>
                  <a:srgbClr val="FF0000"/>
                </a:solidFill>
                <a:latin typeface="Gill Sans MT"/>
                <a:cs typeface="Gill Sans MT"/>
              </a:rPr>
              <a:t>deniz yıldızı, </a:t>
            </a:r>
            <a:r>
              <a:rPr sz="1800" dirty="0">
                <a:solidFill>
                  <a:srgbClr val="FF0000"/>
                </a:solidFill>
                <a:latin typeface="Gill Sans MT"/>
                <a:cs typeface="Gill Sans MT"/>
              </a:rPr>
              <a:t>halkalı </a:t>
            </a:r>
            <a:r>
              <a:rPr sz="1800" spc="-5" dirty="0">
                <a:solidFill>
                  <a:srgbClr val="FF0000"/>
                </a:solidFill>
                <a:latin typeface="Gill Sans MT"/>
                <a:cs typeface="Gill Sans MT"/>
              </a:rPr>
              <a:t>solucan </a:t>
            </a:r>
            <a:r>
              <a:rPr sz="1800" dirty="0">
                <a:latin typeface="Gill Sans MT"/>
                <a:cs typeface="Gill Sans MT"/>
              </a:rPr>
              <a:t>gibi </a:t>
            </a:r>
            <a:r>
              <a:rPr sz="1800" spc="-5" dirty="0">
                <a:latin typeface="Gill Sans MT"/>
                <a:cs typeface="Gill Sans MT"/>
              </a:rPr>
              <a:t>canlılarda </a:t>
            </a:r>
            <a:r>
              <a:rPr sz="1800" dirty="0">
                <a:latin typeface="Gill Sans MT"/>
                <a:cs typeface="Gill Sans MT"/>
              </a:rPr>
              <a:t>bu </a:t>
            </a:r>
            <a:r>
              <a:rPr sz="1800" spc="-5" dirty="0">
                <a:latin typeface="Gill Sans MT"/>
                <a:cs typeface="Gill Sans MT"/>
              </a:rPr>
              <a:t>durumun  </a:t>
            </a:r>
            <a:r>
              <a:rPr sz="1800" dirty="0">
                <a:latin typeface="Gill Sans MT"/>
                <a:cs typeface="Gill Sans MT"/>
              </a:rPr>
              <a:t>farklı bir </a:t>
            </a:r>
            <a:r>
              <a:rPr sz="1800" spc="-5" dirty="0">
                <a:latin typeface="Gill Sans MT"/>
                <a:cs typeface="Gill Sans MT"/>
              </a:rPr>
              <a:t>sonucu </a:t>
            </a:r>
            <a:r>
              <a:rPr sz="1800" spc="-35" dirty="0">
                <a:latin typeface="Gill Sans MT"/>
                <a:cs typeface="Gill Sans MT"/>
              </a:rPr>
              <a:t>vardır. </a:t>
            </a:r>
            <a:r>
              <a:rPr sz="1800" dirty="0">
                <a:latin typeface="Gill Sans MT"/>
                <a:cs typeface="Gill Sans MT"/>
              </a:rPr>
              <a:t>Bu </a:t>
            </a:r>
            <a:r>
              <a:rPr sz="1800" spc="-5" dirty="0">
                <a:latin typeface="Gill Sans MT"/>
                <a:cs typeface="Gill Sans MT"/>
              </a:rPr>
              <a:t>canlıların vücudundan </a:t>
            </a:r>
            <a:r>
              <a:rPr sz="1800" dirty="0">
                <a:latin typeface="Gill Sans MT"/>
                <a:cs typeface="Gill Sans MT"/>
              </a:rPr>
              <a:t>bir parça </a:t>
            </a:r>
            <a:r>
              <a:rPr sz="1800" spc="-5" dirty="0">
                <a:latin typeface="Gill Sans MT"/>
                <a:cs typeface="Gill Sans MT"/>
              </a:rPr>
              <a:t>koptu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unda di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er  hücreler mitozla </a:t>
            </a:r>
            <a:r>
              <a:rPr sz="1800" dirty="0">
                <a:latin typeface="Gill Sans MT"/>
                <a:cs typeface="Gill Sans MT"/>
              </a:rPr>
              <a:t>bu </a:t>
            </a:r>
            <a:r>
              <a:rPr sz="1800" spc="-15" dirty="0">
                <a:latin typeface="Gill Sans MT"/>
                <a:cs typeface="Gill Sans MT"/>
              </a:rPr>
              <a:t>parçayı </a:t>
            </a:r>
            <a:r>
              <a:rPr sz="1800" spc="-20" dirty="0">
                <a:latin typeface="Gill Sans MT"/>
                <a:cs typeface="Gill Sans MT"/>
              </a:rPr>
              <a:t>tamamlar, </a:t>
            </a:r>
            <a:r>
              <a:rPr sz="1800" spc="-10" dirty="0">
                <a:latin typeface="Gill Sans MT"/>
                <a:cs typeface="Gill Sans MT"/>
              </a:rPr>
              <a:t>kopan </a:t>
            </a:r>
            <a:r>
              <a:rPr sz="1800" dirty="0">
                <a:latin typeface="Gill Sans MT"/>
                <a:cs typeface="Gill Sans MT"/>
              </a:rPr>
              <a:t>parça </a:t>
            </a:r>
            <a:r>
              <a:rPr sz="1800" spc="-5" dirty="0">
                <a:latin typeface="Gill Sans MT"/>
                <a:cs typeface="Gill Sans MT"/>
              </a:rPr>
              <a:t>ise </a:t>
            </a:r>
            <a:r>
              <a:rPr sz="1800" dirty="0">
                <a:latin typeface="Gill Sans MT"/>
                <a:cs typeface="Gill Sans MT"/>
              </a:rPr>
              <a:t>yine </a:t>
            </a:r>
            <a:r>
              <a:rPr sz="1800" spc="-5" dirty="0">
                <a:latin typeface="Gill Sans MT"/>
                <a:cs typeface="Gill Sans MT"/>
              </a:rPr>
              <a:t>mitoz </a:t>
            </a:r>
            <a:r>
              <a:rPr sz="1800" spc="-15" dirty="0">
                <a:latin typeface="Gill Sans MT"/>
                <a:cs typeface="Gill Sans MT"/>
              </a:rPr>
              <a:t>sayesinde</a:t>
            </a:r>
            <a:r>
              <a:rPr sz="1800" spc="-215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kendini  tamamlayarak yeni </a:t>
            </a:r>
            <a:r>
              <a:rPr sz="1800" dirty="0">
                <a:latin typeface="Gill Sans MT"/>
                <a:cs typeface="Gill Sans MT"/>
              </a:rPr>
              <a:t>bir </a:t>
            </a:r>
            <a:r>
              <a:rPr sz="1800" spc="-15" dirty="0">
                <a:latin typeface="Gill Sans MT"/>
                <a:cs typeface="Gill Sans MT"/>
              </a:rPr>
              <a:t>birey oluşturabilir. </a:t>
            </a:r>
            <a:r>
              <a:rPr sz="1800" spc="-5" dirty="0">
                <a:latin typeface="Gill Sans MT"/>
                <a:cs typeface="Gill Sans MT"/>
              </a:rPr>
              <a:t>Böylece </a:t>
            </a:r>
            <a:r>
              <a:rPr sz="1800" spc="-10" dirty="0">
                <a:latin typeface="Gill Sans MT"/>
                <a:cs typeface="Gill Sans MT"/>
              </a:rPr>
              <a:t>üreme</a:t>
            </a:r>
            <a:r>
              <a:rPr sz="1800" spc="-160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gerçekleşir.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3899" y="4147184"/>
            <a:ext cx="7896859" cy="11277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9085" marR="5080" indent="-287020">
              <a:lnSpc>
                <a:spcPct val="100600"/>
              </a:lnSpc>
              <a:spcBef>
                <a:spcPts val="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40" dirty="0">
                <a:latin typeface="Gill Sans MT"/>
                <a:cs typeface="Gill Sans MT"/>
              </a:rPr>
              <a:t>Topra</a:t>
            </a:r>
            <a:r>
              <a:rPr sz="1800" spc="-40" dirty="0">
                <a:latin typeface="Calibri"/>
                <a:cs typeface="Calibri"/>
              </a:rPr>
              <a:t>ğ</a:t>
            </a:r>
            <a:r>
              <a:rPr sz="1800" spc="-40" dirty="0">
                <a:latin typeface="Gill Sans MT"/>
                <a:cs typeface="Gill Sans MT"/>
              </a:rPr>
              <a:t>a </a:t>
            </a:r>
            <a:r>
              <a:rPr sz="1800" spc="-5" dirty="0">
                <a:latin typeface="Gill Sans MT"/>
                <a:cs typeface="Gill Sans MT"/>
              </a:rPr>
              <a:t>dikilen </a:t>
            </a:r>
            <a:r>
              <a:rPr sz="1800" dirty="0">
                <a:latin typeface="Gill Sans MT"/>
                <a:cs typeface="Gill Sans MT"/>
              </a:rPr>
              <a:t>küçük bir </a:t>
            </a:r>
            <a:r>
              <a:rPr sz="1800" spc="-5" dirty="0">
                <a:latin typeface="Gill Sans MT"/>
                <a:cs typeface="Gill Sans MT"/>
              </a:rPr>
              <a:t>fidan, </a:t>
            </a:r>
            <a:r>
              <a:rPr sz="1800" dirty="0">
                <a:latin typeface="Gill Sans MT"/>
                <a:cs typeface="Gill Sans MT"/>
              </a:rPr>
              <a:t>bir </a:t>
            </a:r>
            <a:r>
              <a:rPr sz="1800" spc="-10" dirty="0">
                <a:latin typeface="Gill Sans MT"/>
                <a:cs typeface="Gill Sans MT"/>
              </a:rPr>
              <a:t>süre </a:t>
            </a:r>
            <a:r>
              <a:rPr sz="1800" dirty="0">
                <a:latin typeface="Gill Sans MT"/>
                <a:cs typeface="Gill Sans MT"/>
              </a:rPr>
              <a:t>sonra </a:t>
            </a:r>
            <a:r>
              <a:rPr sz="1800" spc="-10" dirty="0">
                <a:latin typeface="Gill Sans MT"/>
                <a:cs typeface="Gill Sans MT"/>
              </a:rPr>
              <a:t>büyüyerek </a:t>
            </a:r>
            <a:r>
              <a:rPr sz="1800" dirty="0">
                <a:latin typeface="Gill Sans MT"/>
                <a:cs typeface="Gill Sans MT"/>
              </a:rPr>
              <a:t>büyük bir a</a:t>
            </a:r>
            <a:r>
              <a:rPr sz="1800" dirty="0">
                <a:latin typeface="Calibri"/>
                <a:cs typeface="Calibri"/>
              </a:rPr>
              <a:t>ğ</a:t>
            </a:r>
            <a:r>
              <a:rPr sz="1800" dirty="0">
                <a:latin typeface="Gill Sans MT"/>
                <a:cs typeface="Gill Sans MT"/>
              </a:rPr>
              <a:t>aca</a:t>
            </a:r>
            <a:r>
              <a:rPr sz="1800" spc="-210" dirty="0">
                <a:latin typeface="Gill Sans MT"/>
                <a:cs typeface="Gill Sans MT"/>
              </a:rPr>
              <a:t> </a:t>
            </a:r>
            <a:r>
              <a:rPr sz="1800" spc="-25" dirty="0">
                <a:latin typeface="Gill Sans MT"/>
                <a:cs typeface="Gill Sans MT"/>
              </a:rPr>
              <a:t>dönüşür.  </a:t>
            </a:r>
            <a:r>
              <a:rPr sz="1800" spc="-5" dirty="0">
                <a:latin typeface="Gill Sans MT"/>
                <a:cs typeface="Gill Sans MT"/>
              </a:rPr>
              <a:t>A</a:t>
            </a:r>
            <a:r>
              <a:rPr sz="1800" spc="-5" dirty="0">
                <a:latin typeface="Calibri"/>
                <a:cs typeface="Calibri"/>
              </a:rPr>
              <a:t>ğ</a:t>
            </a:r>
            <a:r>
              <a:rPr sz="1800" spc="-5" dirty="0">
                <a:latin typeface="Gill Sans MT"/>
                <a:cs typeface="Gill Sans MT"/>
              </a:rPr>
              <a:t>acın </a:t>
            </a:r>
            <a:r>
              <a:rPr sz="1800" dirty="0">
                <a:latin typeface="Gill Sans MT"/>
                <a:cs typeface="Gill Sans MT"/>
              </a:rPr>
              <a:t>enine </a:t>
            </a:r>
            <a:r>
              <a:rPr sz="1800" spc="-20" dirty="0">
                <a:latin typeface="Gill Sans MT"/>
                <a:cs typeface="Gill Sans MT"/>
              </a:rPr>
              <a:t>ve </a:t>
            </a:r>
            <a:r>
              <a:rPr sz="1800" spc="-10" dirty="0">
                <a:latin typeface="Gill Sans MT"/>
                <a:cs typeface="Gill Sans MT"/>
              </a:rPr>
              <a:t>boyuna </a:t>
            </a:r>
            <a:r>
              <a:rPr sz="1800" dirty="0">
                <a:latin typeface="Gill Sans MT"/>
                <a:cs typeface="Gill Sans MT"/>
              </a:rPr>
              <a:t>büyümesi </a:t>
            </a:r>
            <a:r>
              <a:rPr sz="1800" spc="-5" dirty="0">
                <a:latin typeface="Gill Sans MT"/>
                <a:cs typeface="Gill Sans MT"/>
              </a:rPr>
              <a:t>için </a:t>
            </a:r>
            <a:r>
              <a:rPr sz="1800" spc="-10" dirty="0">
                <a:latin typeface="Gill Sans MT"/>
                <a:cs typeface="Gill Sans MT"/>
              </a:rPr>
              <a:t>hücre sayısının </a:t>
            </a:r>
            <a:r>
              <a:rPr sz="1800" dirty="0">
                <a:latin typeface="Gill Sans MT"/>
                <a:cs typeface="Gill Sans MT"/>
              </a:rPr>
              <a:t>artması </a:t>
            </a:r>
            <a:r>
              <a:rPr sz="1800" spc="-20" dirty="0">
                <a:latin typeface="Gill Sans MT"/>
                <a:cs typeface="Gill Sans MT"/>
              </a:rPr>
              <a:t>gerekmektedir.  </a:t>
            </a:r>
            <a:r>
              <a:rPr sz="1800" spc="-10" dirty="0">
                <a:latin typeface="Gill Sans MT"/>
                <a:cs typeface="Gill Sans MT"/>
              </a:rPr>
              <a:t>Hücre sayısındaki </a:t>
            </a:r>
            <a:r>
              <a:rPr sz="1800" dirty="0">
                <a:latin typeface="Gill Sans MT"/>
                <a:cs typeface="Gill Sans MT"/>
              </a:rPr>
              <a:t>bu </a:t>
            </a:r>
            <a:r>
              <a:rPr sz="1800" spc="5" dirty="0">
                <a:latin typeface="Gill Sans MT"/>
                <a:cs typeface="Gill Sans MT"/>
              </a:rPr>
              <a:t>artış </a:t>
            </a:r>
            <a:r>
              <a:rPr sz="1800" spc="-5" dirty="0">
                <a:latin typeface="Gill Sans MT"/>
                <a:cs typeface="Gill Sans MT"/>
              </a:rPr>
              <a:t>mitozla </a:t>
            </a:r>
            <a:r>
              <a:rPr sz="1800" spc="-20" dirty="0">
                <a:latin typeface="Gill Sans MT"/>
                <a:cs typeface="Gill Sans MT"/>
              </a:rPr>
              <a:t>sa</a:t>
            </a:r>
            <a:r>
              <a:rPr sz="1800" spc="-20" dirty="0">
                <a:latin typeface="Calibri"/>
                <a:cs typeface="Calibri"/>
              </a:rPr>
              <a:t>ğ</a:t>
            </a:r>
            <a:r>
              <a:rPr sz="1800" spc="-20" dirty="0">
                <a:latin typeface="Gill Sans MT"/>
                <a:cs typeface="Gill Sans MT"/>
              </a:rPr>
              <a:t>lanır. </a:t>
            </a:r>
            <a:r>
              <a:rPr sz="1800" spc="-5" dirty="0">
                <a:latin typeface="Gill Sans MT"/>
                <a:cs typeface="Gill Sans MT"/>
              </a:rPr>
              <a:t>Bir </a:t>
            </a:r>
            <a:r>
              <a:rPr sz="1800" dirty="0">
                <a:latin typeface="Gill Sans MT"/>
                <a:cs typeface="Gill Sans MT"/>
              </a:rPr>
              <a:t>tohumun </a:t>
            </a:r>
            <a:r>
              <a:rPr sz="1800" spc="-5" dirty="0">
                <a:latin typeface="Gill Sans MT"/>
                <a:cs typeface="Gill Sans MT"/>
              </a:rPr>
              <a:t>çimlenmesi sonucu </a:t>
            </a:r>
            <a:r>
              <a:rPr sz="1800" spc="-10" dirty="0">
                <a:latin typeface="Gill Sans MT"/>
                <a:cs typeface="Gill Sans MT"/>
              </a:rPr>
              <a:t>yeni  </a:t>
            </a:r>
            <a:r>
              <a:rPr sz="1800" dirty="0">
                <a:latin typeface="Gill Sans MT"/>
                <a:cs typeface="Gill Sans MT"/>
              </a:rPr>
              <a:t>bitki </a:t>
            </a:r>
            <a:r>
              <a:rPr sz="1800" spc="-5" dirty="0">
                <a:latin typeface="Gill Sans MT"/>
                <a:cs typeface="Gill Sans MT"/>
              </a:rPr>
              <a:t>oluşumu da </a:t>
            </a:r>
            <a:r>
              <a:rPr sz="1800" dirty="0">
                <a:latin typeface="Gill Sans MT"/>
                <a:cs typeface="Gill Sans MT"/>
              </a:rPr>
              <a:t>bu şekilde</a:t>
            </a:r>
            <a:r>
              <a:rPr sz="1800" spc="-40" dirty="0">
                <a:latin typeface="Gill Sans MT"/>
                <a:cs typeface="Gill Sans MT"/>
              </a:rPr>
              <a:t> </a:t>
            </a:r>
            <a:r>
              <a:rPr sz="1800" spc="-20" dirty="0">
                <a:latin typeface="Gill Sans MT"/>
                <a:cs typeface="Gill Sans MT"/>
              </a:rPr>
              <a:t>gerçekleşir.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52955" y="2276855"/>
            <a:ext cx="7056120" cy="1511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53717" y="3790950"/>
            <a:ext cx="7056120" cy="304800"/>
          </a:xfrm>
          <a:prstGeom prst="rect">
            <a:avLst/>
          </a:prstGeom>
          <a:solidFill>
            <a:srgbClr val="3891A7"/>
          </a:solidFill>
          <a:ln w="25907">
            <a:solidFill>
              <a:srgbClr val="25697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800" spc="-45" dirty="0">
                <a:solidFill>
                  <a:srgbClr val="FFFFFF"/>
                </a:solidFill>
                <a:latin typeface="Gill Sans MT"/>
                <a:cs typeface="Gill Sans MT"/>
              </a:rPr>
              <a:t>Toprak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solucanı 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ikiye 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bölündü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1800" spc="-5" dirty="0">
                <a:solidFill>
                  <a:srgbClr val="FFFFFF"/>
                </a:solidFill>
                <a:latin typeface="Gill Sans MT"/>
                <a:cs typeface="Gill Sans MT"/>
              </a:rPr>
              <a:t>ünde iki </a:t>
            </a:r>
            <a:r>
              <a:rPr sz="1800" spc="-10" dirty="0">
                <a:solidFill>
                  <a:srgbClr val="FFFFFF"/>
                </a:solidFill>
                <a:latin typeface="Gill Sans MT"/>
                <a:cs typeface="Gill Sans MT"/>
              </a:rPr>
              <a:t>yeni </a:t>
            </a:r>
            <a:r>
              <a:rPr sz="1800" spc="-15" dirty="0">
                <a:solidFill>
                  <a:srgbClr val="FFFFFF"/>
                </a:solidFill>
                <a:latin typeface="Gill Sans MT"/>
                <a:cs typeface="Gill Sans MT"/>
              </a:rPr>
              <a:t>birey</a:t>
            </a:r>
            <a:r>
              <a:rPr sz="1800" spc="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Gill Sans MT"/>
                <a:cs typeface="Gill Sans MT"/>
              </a:rPr>
              <a:t>oluşur.</a:t>
            </a:r>
            <a:endParaRPr sz="1800">
              <a:latin typeface="Gill Sans MT"/>
              <a:cs typeface="Gill Sans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45463" y="5300471"/>
            <a:ext cx="8098535" cy="1557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5875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</a:t>
            </a:r>
            <a:r>
              <a:rPr spc="-40" dirty="0">
                <a:latin typeface="Calibri"/>
                <a:cs typeface="Calibri"/>
              </a:rPr>
              <a:t>İ</a:t>
            </a:r>
            <a:r>
              <a:rPr spc="-40" dirty="0"/>
              <a:t>TOZ</a:t>
            </a:r>
            <a:r>
              <a:rPr spc="-95" dirty="0"/>
              <a:t> </a:t>
            </a:r>
            <a:r>
              <a:rPr spc="-5" dirty="0"/>
              <a:t>BÖLÜNME</a:t>
            </a:r>
          </a:p>
        </p:txBody>
      </p:sp>
      <p:sp>
        <p:nvSpPr>
          <p:cNvPr id="3" name="object 3"/>
          <p:cNvSpPr/>
          <p:nvPr/>
        </p:nvSpPr>
        <p:spPr>
          <a:xfrm>
            <a:off x="5000244" y="2142743"/>
            <a:ext cx="3858767" cy="3928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86027" y="486168"/>
            <a:ext cx="8008620" cy="1132840"/>
            <a:chOff x="986027" y="486168"/>
            <a:chExt cx="8008620" cy="1132840"/>
          </a:xfrm>
        </p:grpSpPr>
        <p:sp>
          <p:nvSpPr>
            <p:cNvPr id="5" name="object 5"/>
            <p:cNvSpPr/>
            <p:nvPr/>
          </p:nvSpPr>
          <p:spPr>
            <a:xfrm>
              <a:off x="1072895" y="527316"/>
              <a:ext cx="7921752" cy="9662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6027" y="486168"/>
              <a:ext cx="7435596" cy="11323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2999" y="571499"/>
              <a:ext cx="7786116" cy="8305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143000" y="571500"/>
            <a:ext cx="7786370" cy="830580"/>
          </a:xfrm>
          <a:custGeom>
            <a:avLst/>
            <a:gdLst/>
            <a:ahLst/>
            <a:cxnLst/>
            <a:rect l="l" t="t" r="r" b="b"/>
            <a:pathLst>
              <a:path w="7786370" h="830580">
                <a:moveTo>
                  <a:pt x="0" y="830579"/>
                </a:moveTo>
                <a:lnTo>
                  <a:pt x="7786116" y="830579"/>
                </a:lnTo>
                <a:lnTo>
                  <a:pt x="7786116" y="0"/>
                </a:lnTo>
                <a:lnTo>
                  <a:pt x="0" y="0"/>
                </a:lnTo>
                <a:lnTo>
                  <a:pt x="0" y="830579"/>
                </a:lnTo>
                <a:close/>
              </a:path>
            </a:pathLst>
          </a:custGeom>
          <a:ln w="9144">
            <a:solidFill>
              <a:srgbClr val="389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592582"/>
            <a:ext cx="68853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ill Sans MT"/>
                <a:cs typeface="Gill Sans MT"/>
              </a:rPr>
              <a:t>Bira </a:t>
            </a:r>
            <a:r>
              <a:rPr sz="2400" spc="-20" dirty="0">
                <a:latin typeface="Gill Sans MT"/>
                <a:cs typeface="Gill Sans MT"/>
              </a:rPr>
              <a:t>mayası </a:t>
            </a:r>
            <a:r>
              <a:rPr sz="2400" spc="-25" dirty="0">
                <a:latin typeface="Gill Sans MT"/>
                <a:cs typeface="Gill Sans MT"/>
              </a:rPr>
              <a:t>ve </a:t>
            </a:r>
            <a:r>
              <a:rPr sz="2400" dirty="0">
                <a:latin typeface="Gill Sans MT"/>
                <a:cs typeface="Gill Sans MT"/>
              </a:rPr>
              <a:t>Hidra gibi canlılar mitoz bölünme</a:t>
            </a:r>
            <a:r>
              <a:rPr sz="2400" spc="-9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sonucu  </a:t>
            </a:r>
            <a:r>
              <a:rPr sz="2400" spc="-15" dirty="0">
                <a:latin typeface="Gill Sans MT"/>
                <a:cs typeface="Gill Sans MT"/>
              </a:rPr>
              <a:t>üreme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20" dirty="0">
                <a:latin typeface="Gill Sans MT"/>
                <a:cs typeface="Gill Sans MT"/>
              </a:rPr>
              <a:t>gerçekleştirir.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1039</Words>
  <Application>Microsoft Office PowerPoint</Application>
  <PresentationFormat>Ekran Gösterisi (4:3)</PresentationFormat>
  <Paragraphs>146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Arial</vt:lpstr>
      <vt:lpstr>Calibri</vt:lpstr>
      <vt:lpstr>Gill Sans MT</vt:lpstr>
      <vt:lpstr>Wingdings</vt:lpstr>
      <vt:lpstr>Office Theme</vt:lpstr>
      <vt:lpstr>7.SINIF HÜCRE BÖLÜNMELERİ  (MİTOZ BÖLÜNME)</vt:lpstr>
      <vt:lpstr>KALITIM YAPILARI</vt:lpstr>
      <vt:lpstr>HÜCRE BÖLÜNMESİ</vt:lpstr>
      <vt:lpstr>HÜCRE NEDEN BÖLÜNÜR?</vt:lpstr>
      <vt:lpstr>HÜCRE BÖLÜNMESİ</vt:lpstr>
      <vt:lpstr>MİTOZ BÖLÜNME</vt:lpstr>
      <vt:lpstr>MİTOZ BÖLÜNME</vt:lpstr>
      <vt:lpstr>MİTOZ BÖLÜNME</vt:lpstr>
      <vt:lpstr>MİTOZ BÖLÜNME</vt:lpstr>
      <vt:lpstr>MİTOZ BÖLÜNME EVRELERİ</vt:lpstr>
      <vt:lpstr>MİTOZ BÖLÜNME EVRELERİ</vt:lpstr>
      <vt:lpstr>MİTOZ BÖLÜNME EVRELERİ</vt:lpstr>
      <vt:lpstr>MİTOZ BÖLÜNME EVRELERİ</vt:lpstr>
      <vt:lpstr>MİTOZ BÖLÜNME EVRELERİ</vt:lpstr>
      <vt:lpstr>MİTOZ BÖLÜNME EVRELERİ</vt:lpstr>
      <vt:lpstr>MİTOZ BÖLÜNME EVRELERİ</vt:lpstr>
      <vt:lpstr>MİTOZ BÖLÜNME EVRELERİ</vt:lpstr>
      <vt:lpstr>MİTOZ BÖLÜNME EVRELERİ</vt:lpstr>
      <vt:lpstr>MİTOZ BÖLÜNMENİN SONUÇLARI</vt:lpstr>
      <vt:lpstr>MİTOZ İLE OLUŞAN HÜCRE SAYISI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BÜŞRA</dc:creator>
  <cp:lastModifiedBy>fikret</cp:lastModifiedBy>
  <cp:revision>1</cp:revision>
  <dcterms:created xsi:type="dcterms:W3CDTF">2020-11-29T17:18:00Z</dcterms:created>
  <dcterms:modified xsi:type="dcterms:W3CDTF">2020-11-29T17:20:00Z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2020-10-20T00:00:00Z</vt:filetime>
  </property>
  <property fmtid="{D5CDD505-2E9C-101B-9397-08002B2CF9AE}" pid="3" name="Creator">
    <vt:lpwstr>Microsoft PowerPoint v16</vt:lpwstr>
  </property>
  <property fmtid="{D5CDD505-2E9C-101B-9397-08002B2CF9AE}" pid="4" name="LastSaved">
    <vt:filetime>2020-11-29T00:00:00Z</vt:filetime>
  </property>
</Properties>
</file>