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28015" y="6095"/>
            <a:ext cx="1782318" cy="17823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72212" y="1045463"/>
            <a:ext cx="1152906" cy="11483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  <a:path w="1116965" h="1111885">
                <a:moveTo>
                  <a:pt x="220477" y="286041"/>
                </a:moveTo>
                <a:lnTo>
                  <a:pt x="193856" y="323455"/>
                </a:lnTo>
                <a:lnTo>
                  <a:pt x="171955" y="362810"/>
                </a:lnTo>
                <a:lnTo>
                  <a:pt x="154729" y="403741"/>
                </a:lnTo>
                <a:lnTo>
                  <a:pt x="142131" y="445881"/>
                </a:lnTo>
                <a:lnTo>
                  <a:pt x="134116" y="488865"/>
                </a:lnTo>
                <a:lnTo>
                  <a:pt x="130638" y="532328"/>
                </a:lnTo>
                <a:lnTo>
                  <a:pt x="131651" y="575903"/>
                </a:lnTo>
                <a:lnTo>
                  <a:pt x="137108" y="619227"/>
                </a:lnTo>
                <a:lnTo>
                  <a:pt x="146964" y="661933"/>
                </a:lnTo>
                <a:lnTo>
                  <a:pt x="161173" y="703655"/>
                </a:lnTo>
                <a:lnTo>
                  <a:pt x="179689" y="744028"/>
                </a:lnTo>
                <a:lnTo>
                  <a:pt x="202465" y="782686"/>
                </a:lnTo>
                <a:lnTo>
                  <a:pt x="229457" y="819265"/>
                </a:lnTo>
                <a:lnTo>
                  <a:pt x="260618" y="853397"/>
                </a:lnTo>
                <a:lnTo>
                  <a:pt x="295902" y="884719"/>
                </a:lnTo>
                <a:lnTo>
                  <a:pt x="334265" y="912179"/>
                </a:lnTo>
                <a:lnTo>
                  <a:pt x="374453" y="934995"/>
                </a:lnTo>
                <a:lnTo>
                  <a:pt x="416101" y="953204"/>
                </a:lnTo>
                <a:lnTo>
                  <a:pt x="458841" y="966841"/>
                </a:lnTo>
                <a:lnTo>
                  <a:pt x="502308" y="975943"/>
                </a:lnTo>
                <a:lnTo>
                  <a:pt x="546136" y="980546"/>
                </a:lnTo>
                <a:lnTo>
                  <a:pt x="589957" y="980687"/>
                </a:lnTo>
                <a:lnTo>
                  <a:pt x="633406" y="976403"/>
                </a:lnTo>
                <a:lnTo>
                  <a:pt x="676117" y="967728"/>
                </a:lnTo>
                <a:lnTo>
                  <a:pt x="717723" y="954701"/>
                </a:lnTo>
                <a:lnTo>
                  <a:pt x="757858" y="937356"/>
                </a:lnTo>
                <a:lnTo>
                  <a:pt x="796155" y="915731"/>
                </a:lnTo>
                <a:lnTo>
                  <a:pt x="832248" y="889862"/>
                </a:lnTo>
                <a:lnTo>
                  <a:pt x="865771" y="859785"/>
                </a:lnTo>
                <a:lnTo>
                  <a:pt x="896358" y="825537"/>
                </a:lnTo>
                <a:lnTo>
                  <a:pt x="922982" y="788101"/>
                </a:lnTo>
                <a:lnTo>
                  <a:pt x="944884" y="748730"/>
                </a:lnTo>
                <a:lnTo>
                  <a:pt x="962111" y="707789"/>
                </a:lnTo>
                <a:lnTo>
                  <a:pt x="974709" y="665643"/>
                </a:lnTo>
                <a:lnTo>
                  <a:pt x="982725" y="622657"/>
                </a:lnTo>
                <a:lnTo>
                  <a:pt x="986203" y="579196"/>
                </a:lnTo>
                <a:lnTo>
                  <a:pt x="985191" y="535624"/>
                </a:lnTo>
                <a:lnTo>
                  <a:pt x="979734" y="492307"/>
                </a:lnTo>
                <a:lnTo>
                  <a:pt x="969878" y="449609"/>
                </a:lnTo>
                <a:lnTo>
                  <a:pt x="955669" y="407895"/>
                </a:lnTo>
                <a:lnTo>
                  <a:pt x="937154" y="367530"/>
                </a:lnTo>
                <a:lnTo>
                  <a:pt x="914378" y="328880"/>
                </a:lnTo>
                <a:lnTo>
                  <a:pt x="887387" y="292308"/>
                </a:lnTo>
                <a:lnTo>
                  <a:pt x="856228" y="258179"/>
                </a:lnTo>
                <a:lnTo>
                  <a:pt x="820946" y="226859"/>
                </a:lnTo>
                <a:lnTo>
                  <a:pt x="782581" y="199399"/>
                </a:lnTo>
                <a:lnTo>
                  <a:pt x="742390" y="176583"/>
                </a:lnTo>
                <a:lnTo>
                  <a:pt x="700741" y="158375"/>
                </a:lnTo>
                <a:lnTo>
                  <a:pt x="657999" y="144737"/>
                </a:lnTo>
                <a:lnTo>
                  <a:pt x="614531" y="135635"/>
                </a:lnTo>
                <a:lnTo>
                  <a:pt x="570702" y="131032"/>
                </a:lnTo>
                <a:lnTo>
                  <a:pt x="526880" y="130891"/>
                </a:lnTo>
                <a:lnTo>
                  <a:pt x="483430" y="135175"/>
                </a:lnTo>
                <a:lnTo>
                  <a:pt x="440719" y="143850"/>
                </a:lnTo>
                <a:lnTo>
                  <a:pt x="399113" y="156877"/>
                </a:lnTo>
                <a:lnTo>
                  <a:pt x="358978" y="174222"/>
                </a:lnTo>
                <a:lnTo>
                  <a:pt x="320681" y="195847"/>
                </a:lnTo>
                <a:lnTo>
                  <a:pt x="284587" y="221716"/>
                </a:lnTo>
                <a:lnTo>
                  <a:pt x="251064" y="251793"/>
                </a:lnTo>
                <a:lnTo>
                  <a:pt x="220477" y="286041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13460" y="1143761"/>
            <a:ext cx="8130540" cy="5714365"/>
          </a:xfrm>
          <a:custGeom>
            <a:avLst/>
            <a:gdLst/>
            <a:ahLst/>
            <a:cxnLst/>
            <a:rect l="l" t="t" r="r" b="b"/>
            <a:pathLst>
              <a:path w="8130540" h="5714365">
                <a:moveTo>
                  <a:pt x="0" y="5714237"/>
                </a:moveTo>
                <a:lnTo>
                  <a:pt x="8130540" y="5714237"/>
                </a:lnTo>
                <a:lnTo>
                  <a:pt x="8130540" y="0"/>
                </a:lnTo>
                <a:lnTo>
                  <a:pt x="0" y="0"/>
                </a:lnTo>
                <a:lnTo>
                  <a:pt x="0" y="57142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13460" y="0"/>
            <a:ext cx="8130540" cy="1270"/>
          </a:xfrm>
          <a:custGeom>
            <a:avLst/>
            <a:gdLst/>
            <a:ahLst/>
            <a:cxnLst/>
            <a:rect l="l" t="t" r="r" b="b"/>
            <a:pathLst>
              <a:path w="8130540" h="1270">
                <a:moveTo>
                  <a:pt x="0" y="762"/>
                </a:moveTo>
                <a:lnTo>
                  <a:pt x="8130540" y="762"/>
                </a:lnTo>
                <a:lnTo>
                  <a:pt x="8130540" y="0"/>
                </a:lnTo>
                <a:lnTo>
                  <a:pt x="0" y="0"/>
                </a:lnTo>
                <a:lnTo>
                  <a:pt x="0" y="7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935736" y="0"/>
            <a:ext cx="150875" cy="6857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014984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1143762"/>
                </a:moveTo>
                <a:lnTo>
                  <a:pt x="0" y="1143762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1143762"/>
                </a:lnTo>
                <a:close/>
              </a:path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762"/>
                </a:lnTo>
                <a:lnTo>
                  <a:pt x="73152" y="762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991362" y="762"/>
            <a:ext cx="8153400" cy="1143000"/>
          </a:xfrm>
          <a:custGeom>
            <a:avLst/>
            <a:gdLst/>
            <a:ahLst/>
            <a:cxnLst/>
            <a:rect l="l" t="t" r="r" b="b"/>
            <a:pathLst>
              <a:path w="8153400" h="1143000">
                <a:moveTo>
                  <a:pt x="8153400" y="0"/>
                </a:moveTo>
                <a:lnTo>
                  <a:pt x="0" y="0"/>
                </a:lnTo>
                <a:lnTo>
                  <a:pt x="0" y="1143000"/>
                </a:lnTo>
                <a:lnTo>
                  <a:pt x="8153400" y="1143000"/>
                </a:lnTo>
                <a:lnTo>
                  <a:pt x="8153400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991362" y="762"/>
            <a:ext cx="8153400" cy="1143000"/>
          </a:xfrm>
          <a:custGeom>
            <a:avLst/>
            <a:gdLst/>
            <a:ahLst/>
            <a:cxnLst/>
            <a:rect l="l" t="t" r="r" b="b"/>
            <a:pathLst>
              <a:path w="8153400" h="1143000">
                <a:moveTo>
                  <a:pt x="0" y="1143000"/>
                </a:moveTo>
                <a:lnTo>
                  <a:pt x="8153400" y="1143000"/>
                </a:lnTo>
                <a:lnTo>
                  <a:pt x="81534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25908">
            <a:solidFill>
              <a:srgbClr val="256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2395727" y="54863"/>
            <a:ext cx="973074" cy="12138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2645663" y="67055"/>
            <a:ext cx="860298" cy="12138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2782824" y="54863"/>
            <a:ext cx="1559814" cy="12138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3619500" y="67055"/>
            <a:ext cx="860298" cy="12138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3756659" y="54863"/>
            <a:ext cx="1052322" cy="121386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4085843" y="67055"/>
            <a:ext cx="860298" cy="12138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4223003" y="54863"/>
            <a:ext cx="1556765" cy="121386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5056632" y="67055"/>
            <a:ext cx="860298" cy="12138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5193791" y="54863"/>
            <a:ext cx="2001773" cy="121386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6472427" y="67055"/>
            <a:ext cx="860298" cy="12138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28015" y="6095"/>
            <a:ext cx="1782318" cy="17823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72212" y="1045463"/>
            <a:ext cx="1152906" cy="11483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  <a:path w="1116965" h="1111885">
                <a:moveTo>
                  <a:pt x="220477" y="286041"/>
                </a:moveTo>
                <a:lnTo>
                  <a:pt x="193856" y="323455"/>
                </a:lnTo>
                <a:lnTo>
                  <a:pt x="171955" y="362810"/>
                </a:lnTo>
                <a:lnTo>
                  <a:pt x="154729" y="403741"/>
                </a:lnTo>
                <a:lnTo>
                  <a:pt x="142131" y="445881"/>
                </a:lnTo>
                <a:lnTo>
                  <a:pt x="134116" y="488865"/>
                </a:lnTo>
                <a:lnTo>
                  <a:pt x="130638" y="532328"/>
                </a:lnTo>
                <a:lnTo>
                  <a:pt x="131651" y="575903"/>
                </a:lnTo>
                <a:lnTo>
                  <a:pt x="137108" y="619227"/>
                </a:lnTo>
                <a:lnTo>
                  <a:pt x="146964" y="661933"/>
                </a:lnTo>
                <a:lnTo>
                  <a:pt x="161173" y="703655"/>
                </a:lnTo>
                <a:lnTo>
                  <a:pt x="179689" y="744028"/>
                </a:lnTo>
                <a:lnTo>
                  <a:pt x="202465" y="782686"/>
                </a:lnTo>
                <a:lnTo>
                  <a:pt x="229457" y="819265"/>
                </a:lnTo>
                <a:lnTo>
                  <a:pt x="260618" y="853397"/>
                </a:lnTo>
                <a:lnTo>
                  <a:pt x="295902" y="884719"/>
                </a:lnTo>
                <a:lnTo>
                  <a:pt x="334265" y="912179"/>
                </a:lnTo>
                <a:lnTo>
                  <a:pt x="374453" y="934995"/>
                </a:lnTo>
                <a:lnTo>
                  <a:pt x="416101" y="953204"/>
                </a:lnTo>
                <a:lnTo>
                  <a:pt x="458841" y="966841"/>
                </a:lnTo>
                <a:lnTo>
                  <a:pt x="502308" y="975943"/>
                </a:lnTo>
                <a:lnTo>
                  <a:pt x="546136" y="980546"/>
                </a:lnTo>
                <a:lnTo>
                  <a:pt x="589957" y="980687"/>
                </a:lnTo>
                <a:lnTo>
                  <a:pt x="633406" y="976403"/>
                </a:lnTo>
                <a:lnTo>
                  <a:pt x="676117" y="967728"/>
                </a:lnTo>
                <a:lnTo>
                  <a:pt x="717723" y="954701"/>
                </a:lnTo>
                <a:lnTo>
                  <a:pt x="757858" y="937356"/>
                </a:lnTo>
                <a:lnTo>
                  <a:pt x="796155" y="915731"/>
                </a:lnTo>
                <a:lnTo>
                  <a:pt x="832248" y="889862"/>
                </a:lnTo>
                <a:lnTo>
                  <a:pt x="865771" y="859785"/>
                </a:lnTo>
                <a:lnTo>
                  <a:pt x="896358" y="825537"/>
                </a:lnTo>
                <a:lnTo>
                  <a:pt x="922982" y="788101"/>
                </a:lnTo>
                <a:lnTo>
                  <a:pt x="944884" y="748730"/>
                </a:lnTo>
                <a:lnTo>
                  <a:pt x="962111" y="707789"/>
                </a:lnTo>
                <a:lnTo>
                  <a:pt x="974709" y="665643"/>
                </a:lnTo>
                <a:lnTo>
                  <a:pt x="982725" y="622657"/>
                </a:lnTo>
                <a:lnTo>
                  <a:pt x="986203" y="579196"/>
                </a:lnTo>
                <a:lnTo>
                  <a:pt x="985191" y="535624"/>
                </a:lnTo>
                <a:lnTo>
                  <a:pt x="979734" y="492307"/>
                </a:lnTo>
                <a:lnTo>
                  <a:pt x="969878" y="449609"/>
                </a:lnTo>
                <a:lnTo>
                  <a:pt x="955669" y="407895"/>
                </a:lnTo>
                <a:lnTo>
                  <a:pt x="937154" y="367530"/>
                </a:lnTo>
                <a:lnTo>
                  <a:pt x="914378" y="328880"/>
                </a:lnTo>
                <a:lnTo>
                  <a:pt x="887387" y="292308"/>
                </a:lnTo>
                <a:lnTo>
                  <a:pt x="856228" y="258179"/>
                </a:lnTo>
                <a:lnTo>
                  <a:pt x="820946" y="226859"/>
                </a:lnTo>
                <a:lnTo>
                  <a:pt x="782581" y="199399"/>
                </a:lnTo>
                <a:lnTo>
                  <a:pt x="742390" y="176583"/>
                </a:lnTo>
                <a:lnTo>
                  <a:pt x="700741" y="158375"/>
                </a:lnTo>
                <a:lnTo>
                  <a:pt x="657999" y="144737"/>
                </a:lnTo>
                <a:lnTo>
                  <a:pt x="614531" y="135635"/>
                </a:lnTo>
                <a:lnTo>
                  <a:pt x="570702" y="131032"/>
                </a:lnTo>
                <a:lnTo>
                  <a:pt x="526880" y="130891"/>
                </a:lnTo>
                <a:lnTo>
                  <a:pt x="483430" y="135175"/>
                </a:lnTo>
                <a:lnTo>
                  <a:pt x="440719" y="143850"/>
                </a:lnTo>
                <a:lnTo>
                  <a:pt x="399113" y="156877"/>
                </a:lnTo>
                <a:lnTo>
                  <a:pt x="358978" y="174222"/>
                </a:lnTo>
                <a:lnTo>
                  <a:pt x="320681" y="195847"/>
                </a:lnTo>
                <a:lnTo>
                  <a:pt x="284587" y="221716"/>
                </a:lnTo>
                <a:lnTo>
                  <a:pt x="251064" y="251793"/>
                </a:lnTo>
                <a:lnTo>
                  <a:pt x="220477" y="286041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13460" y="1143761"/>
            <a:ext cx="8130540" cy="5714365"/>
          </a:xfrm>
          <a:custGeom>
            <a:avLst/>
            <a:gdLst/>
            <a:ahLst/>
            <a:cxnLst/>
            <a:rect l="l" t="t" r="r" b="b"/>
            <a:pathLst>
              <a:path w="8130540" h="5714365">
                <a:moveTo>
                  <a:pt x="0" y="5714237"/>
                </a:moveTo>
                <a:lnTo>
                  <a:pt x="8130540" y="5714237"/>
                </a:lnTo>
                <a:lnTo>
                  <a:pt x="8130540" y="0"/>
                </a:lnTo>
                <a:lnTo>
                  <a:pt x="0" y="0"/>
                </a:lnTo>
                <a:lnTo>
                  <a:pt x="0" y="57142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13460" y="0"/>
            <a:ext cx="8130540" cy="1270"/>
          </a:xfrm>
          <a:custGeom>
            <a:avLst/>
            <a:gdLst/>
            <a:ahLst/>
            <a:cxnLst/>
            <a:rect l="l" t="t" r="r" b="b"/>
            <a:pathLst>
              <a:path w="8130540" h="1270">
                <a:moveTo>
                  <a:pt x="0" y="762"/>
                </a:moveTo>
                <a:lnTo>
                  <a:pt x="8130540" y="762"/>
                </a:lnTo>
                <a:lnTo>
                  <a:pt x="8130540" y="0"/>
                </a:lnTo>
                <a:lnTo>
                  <a:pt x="0" y="0"/>
                </a:lnTo>
                <a:lnTo>
                  <a:pt x="0" y="7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935736" y="0"/>
            <a:ext cx="150875" cy="68579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014984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1143762"/>
                </a:moveTo>
                <a:lnTo>
                  <a:pt x="0" y="1143762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1143762"/>
                </a:lnTo>
                <a:close/>
              </a:path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762"/>
                </a:lnTo>
                <a:lnTo>
                  <a:pt x="73152" y="762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57475" y="199390"/>
            <a:ext cx="4829048" cy="680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44878" y="3218814"/>
            <a:ext cx="7559675" cy="3012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20.jp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Relationship Id="rId14" Type="http://schemas.openxmlformats.org/officeDocument/2006/relationships/image" Target="../media/image19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61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6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59.png"/><Relationship Id="rId5" Type="http://schemas.openxmlformats.org/officeDocument/2006/relationships/image" Target="../media/image51.png"/><Relationship Id="rId10" Type="http://schemas.openxmlformats.org/officeDocument/2006/relationships/image" Target="../media/image56.jpg"/><Relationship Id="rId4" Type="http://schemas.openxmlformats.org/officeDocument/2006/relationships/image" Target="../media/image50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62.jpg"/><Relationship Id="rId5" Type="http://schemas.openxmlformats.org/officeDocument/2006/relationships/image" Target="../media/image50.png"/><Relationship Id="rId10" Type="http://schemas.openxmlformats.org/officeDocument/2006/relationships/image" Target="../media/image58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65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6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3.png"/><Relationship Id="rId5" Type="http://schemas.openxmlformats.org/officeDocument/2006/relationships/image" Target="../media/image51.png"/><Relationship Id="rId10" Type="http://schemas.openxmlformats.org/officeDocument/2006/relationships/image" Target="../media/image56.jpg"/><Relationship Id="rId4" Type="http://schemas.openxmlformats.org/officeDocument/2006/relationships/image" Target="../media/image50.pn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g"/><Relationship Id="rId13" Type="http://schemas.openxmlformats.org/officeDocument/2006/relationships/image" Target="../media/image7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7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69.png"/><Relationship Id="rId5" Type="http://schemas.openxmlformats.org/officeDocument/2006/relationships/image" Target="../media/image9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8.png"/><Relationship Id="rId9" Type="http://schemas.openxmlformats.org/officeDocument/2006/relationships/image" Target="../media/image67.jpg"/><Relationship Id="rId1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7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77.png"/><Relationship Id="rId5" Type="http://schemas.openxmlformats.org/officeDocument/2006/relationships/image" Target="../media/image9.png"/><Relationship Id="rId10" Type="http://schemas.openxmlformats.org/officeDocument/2006/relationships/image" Target="../media/image76.png"/><Relationship Id="rId4" Type="http://schemas.openxmlformats.org/officeDocument/2006/relationships/image" Target="../media/image8.png"/><Relationship Id="rId9" Type="http://schemas.openxmlformats.org/officeDocument/2006/relationships/image" Target="../media/image75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g"/><Relationship Id="rId13" Type="http://schemas.openxmlformats.org/officeDocument/2006/relationships/image" Target="../media/image8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8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82.png"/><Relationship Id="rId5" Type="http://schemas.openxmlformats.org/officeDocument/2006/relationships/image" Target="../media/image9.png"/><Relationship Id="rId10" Type="http://schemas.openxmlformats.org/officeDocument/2006/relationships/image" Target="../media/image81.jpg"/><Relationship Id="rId4" Type="http://schemas.openxmlformats.org/officeDocument/2006/relationships/image" Target="../media/image8.png"/><Relationship Id="rId9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4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88.png"/><Relationship Id="rId5" Type="http://schemas.openxmlformats.org/officeDocument/2006/relationships/image" Target="../media/image9.png"/><Relationship Id="rId10" Type="http://schemas.openxmlformats.org/officeDocument/2006/relationships/image" Target="../media/image87.png"/><Relationship Id="rId4" Type="http://schemas.openxmlformats.org/officeDocument/2006/relationships/image" Target="../media/image8.png"/><Relationship Id="rId9" Type="http://schemas.openxmlformats.org/officeDocument/2006/relationships/image" Target="../media/image8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7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6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4.png"/><Relationship Id="rId5" Type="http://schemas.openxmlformats.org/officeDocument/2006/relationships/image" Target="../media/image9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g"/><Relationship Id="rId13" Type="http://schemas.openxmlformats.org/officeDocument/2006/relationships/image" Target="../media/image10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0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03.png"/><Relationship Id="rId5" Type="http://schemas.openxmlformats.org/officeDocument/2006/relationships/image" Target="../media/image9.png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4" Type="http://schemas.openxmlformats.org/officeDocument/2006/relationships/image" Target="../media/image8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13" Type="http://schemas.openxmlformats.org/officeDocument/2006/relationships/image" Target="../media/image4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39.png"/><Relationship Id="rId5" Type="http://schemas.openxmlformats.org/officeDocument/2006/relationships/image" Target="../media/image9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8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jp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jpg"/><Relationship Id="rId4" Type="http://schemas.openxmlformats.org/officeDocument/2006/relationships/image" Target="../media/image50.png"/><Relationship Id="rId9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8015" y="6095"/>
              <a:ext cx="1782318" cy="17823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2212" y="1045463"/>
              <a:ext cx="1152906" cy="11483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7319" y="1050633"/>
              <a:ext cx="1116813" cy="11114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921892" y="0"/>
            <a:ext cx="8222615" cy="6858000"/>
            <a:chOff x="921892" y="0"/>
            <a:chExt cx="8222615" cy="6858000"/>
          </a:xfrm>
        </p:grpSpPr>
        <p:sp>
          <p:nvSpPr>
            <p:cNvPr id="12" name="object 12"/>
            <p:cNvSpPr/>
            <p:nvPr/>
          </p:nvSpPr>
          <p:spPr>
            <a:xfrm>
              <a:off x="1013459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35735" y="0"/>
              <a:ext cx="150875" cy="68579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2781" y="1415033"/>
              <a:ext cx="210312" cy="2103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21892" y="1339596"/>
              <a:ext cx="304927" cy="2866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36263" y="1787651"/>
              <a:ext cx="2614422" cy="121843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24500" y="1787651"/>
              <a:ext cx="973074" cy="121843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64919" y="2442972"/>
              <a:ext cx="7450074" cy="121843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617091" y="1934336"/>
            <a:ext cx="6749415" cy="1336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37109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000000"/>
                </a:solidFill>
                <a:latin typeface="Gill Sans MT"/>
                <a:cs typeface="Gill Sans MT"/>
              </a:rPr>
              <a:t>2.Ünite:  </a:t>
            </a:r>
            <a:r>
              <a:rPr b="1" spc="-10" dirty="0">
                <a:solidFill>
                  <a:srgbClr val="000000"/>
                </a:solidFill>
                <a:latin typeface="Gill Sans MT"/>
                <a:cs typeface="Gill Sans MT"/>
              </a:rPr>
              <a:t>Vücudumuzdaki</a:t>
            </a:r>
            <a:r>
              <a:rPr b="1" spc="5" dirty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b="1" spc="-5" dirty="0">
                <a:solidFill>
                  <a:srgbClr val="000000"/>
                </a:solidFill>
                <a:latin typeface="Gill Sans MT"/>
                <a:cs typeface="Gill Sans MT"/>
              </a:rPr>
              <a:t>Sistemler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269107" y="3476625"/>
            <a:ext cx="3277235" cy="1083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66445">
              <a:lnSpc>
                <a:spcPct val="105200"/>
              </a:lnSpc>
              <a:spcBef>
                <a:spcPts val="95"/>
              </a:spcBef>
            </a:pPr>
            <a:r>
              <a:rPr sz="3300" b="1" spc="-5" dirty="0">
                <a:solidFill>
                  <a:srgbClr val="EB3C9F"/>
                </a:solidFill>
                <a:latin typeface="Gill Sans MT"/>
                <a:cs typeface="Gill Sans MT"/>
              </a:rPr>
              <a:t>2.Bölüm: </a:t>
            </a:r>
            <a:r>
              <a:rPr sz="3300" b="1" spc="-5" dirty="0">
                <a:latin typeface="Gill Sans MT"/>
                <a:cs typeface="Gill Sans MT"/>
              </a:rPr>
              <a:t> </a:t>
            </a:r>
            <a:r>
              <a:rPr sz="3300" b="1" dirty="0">
                <a:latin typeface="Gill Sans MT"/>
                <a:cs typeface="Gill Sans MT"/>
              </a:rPr>
              <a:t>Sindirim</a:t>
            </a:r>
            <a:r>
              <a:rPr sz="3300" b="1" spc="-95" dirty="0">
                <a:latin typeface="Gill Sans MT"/>
                <a:cs typeface="Gill Sans MT"/>
              </a:rPr>
              <a:t> </a:t>
            </a:r>
            <a:r>
              <a:rPr sz="3300" b="1" dirty="0">
                <a:latin typeface="Gill Sans MT"/>
                <a:cs typeface="Gill Sans MT"/>
              </a:rPr>
              <a:t>Sistemi</a:t>
            </a:r>
            <a:endParaRPr sz="3300">
              <a:latin typeface="Gill Sans MT"/>
              <a:cs typeface="Gill Sans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999744" y="0"/>
            <a:ext cx="8144509" cy="6858000"/>
            <a:chOff x="999744" y="0"/>
            <a:chExt cx="8144509" cy="6858000"/>
          </a:xfrm>
        </p:grpSpPr>
        <p:sp>
          <p:nvSpPr>
            <p:cNvPr id="23" name="object 23"/>
            <p:cNvSpPr/>
            <p:nvPr/>
          </p:nvSpPr>
          <p:spPr>
            <a:xfrm>
              <a:off x="999744" y="0"/>
              <a:ext cx="2429256" cy="180441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71372" y="4786883"/>
              <a:ext cx="2500883" cy="207111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14744" y="5000243"/>
              <a:ext cx="2429255" cy="185775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14744" y="0"/>
              <a:ext cx="2429255" cy="185775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1940" y="1040925"/>
            <a:ext cx="4636770" cy="4672330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5)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İ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nce Ba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ğ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ırsak:</a:t>
            </a:r>
            <a:endParaRPr sz="2400">
              <a:latin typeface="Gill Sans MT"/>
              <a:cs typeface="Gill Sans MT"/>
            </a:endParaRPr>
          </a:p>
          <a:p>
            <a:pPr marL="295910" marR="5080" indent="-283845">
              <a:lnSpc>
                <a:spcPct val="101800"/>
              </a:lnSpc>
              <a:spcBef>
                <a:spcPts val="605"/>
              </a:spcBef>
              <a:buClr>
                <a:srgbClr val="3891A7"/>
              </a:buClr>
              <a:buSzPct val="78787"/>
              <a:buFont typeface="Wingdings"/>
              <a:buChar char=""/>
              <a:tabLst>
                <a:tab pos="295910" algn="l"/>
                <a:tab pos="296545" algn="l"/>
              </a:tabLst>
            </a:pPr>
            <a:r>
              <a:rPr sz="1650" dirty="0">
                <a:latin typeface="Calibri"/>
                <a:cs typeface="Calibri"/>
              </a:rPr>
              <a:t>İ</a:t>
            </a:r>
            <a:r>
              <a:rPr sz="1650" dirty="0">
                <a:latin typeface="Gill Sans MT"/>
                <a:cs typeface="Gill Sans MT"/>
              </a:rPr>
              <a:t>nce </a:t>
            </a:r>
            <a:r>
              <a:rPr sz="1650" spc="-5" dirty="0">
                <a:latin typeface="Gill Sans MT"/>
                <a:cs typeface="Gill Sans MT"/>
              </a:rPr>
              <a:t>ba</a:t>
            </a:r>
            <a:r>
              <a:rPr sz="1650" spc="-5" dirty="0">
                <a:latin typeface="Calibri"/>
                <a:cs typeface="Calibri"/>
              </a:rPr>
              <a:t>ğ</a:t>
            </a:r>
            <a:r>
              <a:rPr sz="1650" spc="-5" dirty="0">
                <a:latin typeface="Gill Sans MT"/>
                <a:cs typeface="Gill Sans MT"/>
              </a:rPr>
              <a:t>ırsak, </a:t>
            </a:r>
            <a:r>
              <a:rPr sz="1650" dirty="0">
                <a:latin typeface="Gill Sans MT"/>
                <a:cs typeface="Gill Sans MT"/>
              </a:rPr>
              <a:t>mideden gelen besinlerin hem</a:t>
            </a:r>
            <a:r>
              <a:rPr sz="1650" spc="-245" dirty="0">
                <a:latin typeface="Gill Sans MT"/>
                <a:cs typeface="Gill Sans MT"/>
              </a:rPr>
              <a:t> </a:t>
            </a:r>
            <a:r>
              <a:rPr sz="1650" spc="-5" dirty="0">
                <a:latin typeface="Gill Sans MT"/>
                <a:cs typeface="Gill Sans MT"/>
              </a:rPr>
              <a:t>fiziksel  </a:t>
            </a:r>
            <a:r>
              <a:rPr sz="1650" dirty="0">
                <a:latin typeface="Gill Sans MT"/>
                <a:cs typeface="Gill Sans MT"/>
              </a:rPr>
              <a:t>hem </a:t>
            </a:r>
            <a:r>
              <a:rPr sz="1650" spc="-5" dirty="0">
                <a:latin typeface="Gill Sans MT"/>
                <a:cs typeface="Gill Sans MT"/>
              </a:rPr>
              <a:t>de </a:t>
            </a:r>
            <a:r>
              <a:rPr sz="1650" spc="-10" dirty="0">
                <a:latin typeface="Gill Sans MT"/>
                <a:cs typeface="Gill Sans MT"/>
              </a:rPr>
              <a:t>kimyasal </a:t>
            </a:r>
            <a:r>
              <a:rPr sz="1650" spc="-5" dirty="0">
                <a:latin typeface="Gill Sans MT"/>
                <a:cs typeface="Gill Sans MT"/>
              </a:rPr>
              <a:t>sindirimlerini</a:t>
            </a:r>
            <a:r>
              <a:rPr sz="1650" spc="5" dirty="0">
                <a:latin typeface="Gill Sans MT"/>
                <a:cs typeface="Gill Sans MT"/>
              </a:rPr>
              <a:t> </a:t>
            </a:r>
            <a:r>
              <a:rPr sz="1650" spc="-15" dirty="0">
                <a:latin typeface="Gill Sans MT"/>
                <a:cs typeface="Gill Sans MT"/>
              </a:rPr>
              <a:t>gerçekleştirir.</a:t>
            </a:r>
            <a:endParaRPr sz="165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570"/>
              </a:spcBef>
              <a:buClr>
                <a:srgbClr val="3891A7"/>
              </a:buClr>
              <a:buSzPct val="78787"/>
              <a:buFont typeface="Wingdings"/>
              <a:buChar char=""/>
              <a:tabLst>
                <a:tab pos="295910" algn="l"/>
                <a:tab pos="296545" algn="l"/>
              </a:tabLst>
            </a:pPr>
            <a:r>
              <a:rPr sz="1650" b="1" spc="-5" dirty="0">
                <a:latin typeface="Gill Sans MT"/>
                <a:cs typeface="Gill Sans MT"/>
              </a:rPr>
              <a:t>Karaci</a:t>
            </a:r>
            <a:r>
              <a:rPr sz="1650" b="1" spc="-5" dirty="0">
                <a:latin typeface="Calibri"/>
                <a:cs typeface="Calibri"/>
              </a:rPr>
              <a:t>ğ</a:t>
            </a:r>
            <a:r>
              <a:rPr sz="1650" b="1" spc="-5" dirty="0">
                <a:latin typeface="Gill Sans MT"/>
                <a:cs typeface="Gill Sans MT"/>
              </a:rPr>
              <a:t>erden </a:t>
            </a:r>
            <a:r>
              <a:rPr sz="1650" dirty="0">
                <a:latin typeface="Gill Sans MT"/>
                <a:cs typeface="Gill Sans MT"/>
              </a:rPr>
              <a:t>bir kanalla </a:t>
            </a:r>
            <a:r>
              <a:rPr sz="1650" spc="-5" dirty="0">
                <a:latin typeface="Gill Sans MT"/>
                <a:cs typeface="Gill Sans MT"/>
              </a:rPr>
              <a:t>ince </a:t>
            </a:r>
            <a:r>
              <a:rPr sz="1650" dirty="0">
                <a:latin typeface="Gill Sans MT"/>
                <a:cs typeface="Gill Sans MT"/>
              </a:rPr>
              <a:t>ba</a:t>
            </a:r>
            <a:r>
              <a:rPr sz="1650" dirty="0">
                <a:latin typeface="Calibri"/>
                <a:cs typeface="Calibri"/>
              </a:rPr>
              <a:t>ğ</a:t>
            </a:r>
            <a:r>
              <a:rPr sz="1650" dirty="0">
                <a:latin typeface="Gill Sans MT"/>
                <a:cs typeface="Gill Sans MT"/>
              </a:rPr>
              <a:t>ırsa</a:t>
            </a:r>
            <a:r>
              <a:rPr sz="1650" dirty="0">
                <a:latin typeface="Calibri"/>
                <a:cs typeface="Calibri"/>
              </a:rPr>
              <a:t>ğ</a:t>
            </a:r>
            <a:r>
              <a:rPr sz="1650" dirty="0">
                <a:latin typeface="Gill Sans MT"/>
                <a:cs typeface="Gill Sans MT"/>
              </a:rPr>
              <a:t>a</a:t>
            </a:r>
            <a:r>
              <a:rPr sz="1650" spc="-9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gelen</a:t>
            </a:r>
            <a:endParaRPr sz="1650">
              <a:latin typeface="Gill Sans MT"/>
              <a:cs typeface="Gill Sans MT"/>
            </a:endParaRPr>
          </a:p>
          <a:p>
            <a:pPr marL="295910">
              <a:lnSpc>
                <a:spcPct val="100000"/>
              </a:lnSpc>
            </a:pPr>
            <a:r>
              <a:rPr sz="1650" b="1" dirty="0">
                <a:latin typeface="Gill Sans MT"/>
                <a:cs typeface="Gill Sans MT"/>
              </a:rPr>
              <a:t>safra sıvısı </a:t>
            </a:r>
            <a:r>
              <a:rPr sz="1650" b="1" spc="-10" dirty="0">
                <a:latin typeface="Gill Sans MT"/>
                <a:cs typeface="Gill Sans MT"/>
              </a:rPr>
              <a:t>ya</a:t>
            </a:r>
            <a:r>
              <a:rPr sz="1650" b="1" spc="-10" dirty="0">
                <a:latin typeface="Calibri"/>
                <a:cs typeface="Calibri"/>
              </a:rPr>
              <a:t>ğ</a:t>
            </a:r>
            <a:r>
              <a:rPr sz="1650" b="1" spc="-10" dirty="0">
                <a:latin typeface="Gill Sans MT"/>
                <a:cs typeface="Gill Sans MT"/>
              </a:rPr>
              <a:t>ların </a:t>
            </a:r>
            <a:r>
              <a:rPr sz="1650" b="1" dirty="0">
                <a:latin typeface="Gill Sans MT"/>
                <a:cs typeface="Gill Sans MT"/>
              </a:rPr>
              <a:t>fiziksel</a:t>
            </a:r>
            <a:r>
              <a:rPr sz="1650" b="1" spc="-10" dirty="0">
                <a:latin typeface="Gill Sans MT"/>
                <a:cs typeface="Gill Sans MT"/>
              </a:rPr>
              <a:t> </a:t>
            </a:r>
            <a:r>
              <a:rPr sz="1650" b="1" spc="-5" dirty="0">
                <a:latin typeface="Gill Sans MT"/>
                <a:cs typeface="Gill Sans MT"/>
              </a:rPr>
              <a:t>sindirimini</a:t>
            </a:r>
            <a:endParaRPr sz="1650">
              <a:latin typeface="Gill Sans MT"/>
              <a:cs typeface="Gill Sans MT"/>
            </a:endParaRPr>
          </a:p>
          <a:p>
            <a:pPr marL="295910">
              <a:lnSpc>
                <a:spcPct val="100000"/>
              </a:lnSpc>
              <a:spcBef>
                <a:spcPts val="35"/>
              </a:spcBef>
            </a:pPr>
            <a:r>
              <a:rPr sz="1650" spc="-10" dirty="0">
                <a:latin typeface="Gill Sans MT"/>
                <a:cs typeface="Gill Sans MT"/>
              </a:rPr>
              <a:t>gerçekleştirir.</a:t>
            </a:r>
            <a:endParaRPr sz="1650">
              <a:latin typeface="Gill Sans MT"/>
              <a:cs typeface="Gill Sans MT"/>
            </a:endParaRPr>
          </a:p>
          <a:p>
            <a:pPr marL="295910" marR="21336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8787"/>
              <a:buFont typeface="Wingdings"/>
              <a:buChar char=""/>
              <a:tabLst>
                <a:tab pos="295910" algn="l"/>
                <a:tab pos="296545" algn="l"/>
              </a:tabLst>
            </a:pPr>
            <a:r>
              <a:rPr sz="1650" dirty="0">
                <a:latin typeface="Gill Sans MT"/>
                <a:cs typeface="Gill Sans MT"/>
              </a:rPr>
              <a:t>Sindirime </a:t>
            </a:r>
            <a:r>
              <a:rPr sz="1650" spc="-5" dirty="0">
                <a:latin typeface="Gill Sans MT"/>
                <a:cs typeface="Gill Sans MT"/>
              </a:rPr>
              <a:t>yardımcı </a:t>
            </a:r>
            <a:r>
              <a:rPr sz="1650" dirty="0">
                <a:latin typeface="Gill Sans MT"/>
                <a:cs typeface="Gill Sans MT"/>
              </a:rPr>
              <a:t>olan </a:t>
            </a:r>
            <a:r>
              <a:rPr sz="1650" b="1" spc="-5" dirty="0">
                <a:latin typeface="Gill Sans MT"/>
                <a:cs typeface="Gill Sans MT"/>
              </a:rPr>
              <a:t>pankreasın </a:t>
            </a:r>
            <a:r>
              <a:rPr sz="1650" spc="-5" dirty="0">
                <a:latin typeface="Gill Sans MT"/>
                <a:cs typeface="Gill Sans MT"/>
              </a:rPr>
              <a:t>salgılamış  </a:t>
            </a:r>
            <a:r>
              <a:rPr sz="1650" dirty="0">
                <a:latin typeface="Gill Sans MT"/>
                <a:cs typeface="Gill Sans MT"/>
              </a:rPr>
              <a:t>oldu</a:t>
            </a:r>
            <a:r>
              <a:rPr sz="1650" dirty="0">
                <a:latin typeface="Calibri"/>
                <a:cs typeface="Calibri"/>
              </a:rPr>
              <a:t>ğ</a:t>
            </a:r>
            <a:r>
              <a:rPr sz="1650" dirty="0">
                <a:latin typeface="Gill Sans MT"/>
                <a:cs typeface="Gill Sans MT"/>
              </a:rPr>
              <a:t>u </a:t>
            </a:r>
            <a:r>
              <a:rPr sz="1650" b="1" spc="-5" dirty="0">
                <a:latin typeface="Gill Sans MT"/>
                <a:cs typeface="Gill Sans MT"/>
              </a:rPr>
              <a:t>pankreas </a:t>
            </a:r>
            <a:r>
              <a:rPr sz="1650" b="1" dirty="0">
                <a:latin typeface="Gill Sans MT"/>
                <a:cs typeface="Gill Sans MT"/>
              </a:rPr>
              <a:t>öz suyu </a:t>
            </a:r>
            <a:r>
              <a:rPr sz="1650" spc="-5" dirty="0">
                <a:latin typeface="Gill Sans MT"/>
                <a:cs typeface="Gill Sans MT"/>
              </a:rPr>
              <a:t>içeri</a:t>
            </a:r>
            <a:r>
              <a:rPr sz="1650" spc="-5" dirty="0">
                <a:latin typeface="Calibri"/>
                <a:cs typeface="Calibri"/>
              </a:rPr>
              <a:t>ğ</a:t>
            </a:r>
            <a:r>
              <a:rPr sz="1650" spc="-5" dirty="0">
                <a:latin typeface="Gill Sans MT"/>
                <a:cs typeface="Gill Sans MT"/>
              </a:rPr>
              <a:t>indeki</a:t>
            </a:r>
            <a:r>
              <a:rPr sz="1650" spc="-7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enzimler  burada</a:t>
            </a:r>
            <a:r>
              <a:rPr sz="1650" spc="-35" dirty="0">
                <a:latin typeface="Gill Sans MT"/>
                <a:cs typeface="Gill Sans MT"/>
              </a:rPr>
              <a:t> </a:t>
            </a:r>
            <a:r>
              <a:rPr sz="1650" spc="-20" dirty="0">
                <a:latin typeface="Gill Sans MT"/>
                <a:cs typeface="Gill Sans MT"/>
              </a:rPr>
              <a:t>toplanır.</a:t>
            </a:r>
            <a:endParaRPr sz="1650">
              <a:latin typeface="Gill Sans MT"/>
              <a:cs typeface="Gill Sans MT"/>
            </a:endParaRPr>
          </a:p>
          <a:p>
            <a:pPr marL="295910" marR="421005" indent="-283845">
              <a:lnSpc>
                <a:spcPct val="100000"/>
              </a:lnSpc>
              <a:spcBef>
                <a:spcPts val="565"/>
              </a:spcBef>
              <a:buClr>
                <a:srgbClr val="3891A7"/>
              </a:buClr>
              <a:buSzPct val="78787"/>
              <a:buFont typeface="Wingdings"/>
              <a:buChar char=""/>
              <a:tabLst>
                <a:tab pos="295910" algn="l"/>
                <a:tab pos="296545" algn="l"/>
              </a:tabLst>
            </a:pPr>
            <a:r>
              <a:rPr sz="1650" b="1" dirty="0">
                <a:latin typeface="Calibri"/>
                <a:cs typeface="Calibri"/>
              </a:rPr>
              <a:t>İ</a:t>
            </a:r>
            <a:r>
              <a:rPr sz="1650" b="1" dirty="0">
                <a:latin typeface="Gill Sans MT"/>
                <a:cs typeface="Gill Sans MT"/>
              </a:rPr>
              <a:t>nce ba</a:t>
            </a:r>
            <a:r>
              <a:rPr sz="1650" b="1" dirty="0">
                <a:latin typeface="Calibri"/>
                <a:cs typeface="Calibri"/>
              </a:rPr>
              <a:t>ğ</a:t>
            </a:r>
            <a:r>
              <a:rPr sz="1650" b="1" dirty="0">
                <a:latin typeface="Gill Sans MT"/>
                <a:cs typeface="Gill Sans MT"/>
              </a:rPr>
              <a:t>ırsakta </a:t>
            </a:r>
            <a:r>
              <a:rPr sz="1650" b="1" spc="-5" dirty="0">
                <a:latin typeface="Gill Sans MT"/>
                <a:cs typeface="Gill Sans MT"/>
              </a:rPr>
              <a:t>pankreas </a:t>
            </a:r>
            <a:r>
              <a:rPr sz="1650" b="1" dirty="0">
                <a:latin typeface="Gill Sans MT"/>
                <a:cs typeface="Gill Sans MT"/>
              </a:rPr>
              <a:t>öz </a:t>
            </a:r>
            <a:r>
              <a:rPr sz="1650" b="1" spc="-5" dirty="0">
                <a:latin typeface="Gill Sans MT"/>
                <a:cs typeface="Gill Sans MT"/>
              </a:rPr>
              <a:t>suyunun  içerisinde enzimler </a:t>
            </a:r>
            <a:r>
              <a:rPr sz="1650" b="1" spc="-15" dirty="0">
                <a:latin typeface="Gill Sans MT"/>
                <a:cs typeface="Gill Sans MT"/>
              </a:rPr>
              <a:t>sayesinde </a:t>
            </a:r>
            <a:r>
              <a:rPr sz="1650" b="1" spc="-10" dirty="0">
                <a:latin typeface="Gill Sans MT"/>
                <a:cs typeface="Gill Sans MT"/>
              </a:rPr>
              <a:t>ya</a:t>
            </a:r>
            <a:r>
              <a:rPr sz="1650" b="1" spc="-10" dirty="0">
                <a:latin typeface="Calibri"/>
                <a:cs typeface="Calibri"/>
              </a:rPr>
              <a:t>ğ</a:t>
            </a:r>
            <a:r>
              <a:rPr sz="1650" b="1" spc="-10" dirty="0">
                <a:latin typeface="Gill Sans MT"/>
                <a:cs typeface="Gill Sans MT"/>
              </a:rPr>
              <a:t>ların  </a:t>
            </a:r>
            <a:r>
              <a:rPr sz="1650" b="1" spc="-15" dirty="0">
                <a:latin typeface="Gill Sans MT"/>
                <a:cs typeface="Gill Sans MT"/>
              </a:rPr>
              <a:t>kimyasal </a:t>
            </a:r>
            <a:r>
              <a:rPr sz="1650" b="1" spc="-5" dirty="0">
                <a:latin typeface="Gill Sans MT"/>
                <a:cs typeface="Gill Sans MT"/>
              </a:rPr>
              <a:t>sindirimi </a:t>
            </a:r>
            <a:r>
              <a:rPr sz="1650" b="1" dirty="0">
                <a:latin typeface="Gill Sans MT"/>
                <a:cs typeface="Gill Sans MT"/>
              </a:rPr>
              <a:t>ince ba</a:t>
            </a:r>
            <a:r>
              <a:rPr sz="1650" b="1" dirty="0">
                <a:latin typeface="Calibri"/>
                <a:cs typeface="Calibri"/>
              </a:rPr>
              <a:t>ğ</a:t>
            </a:r>
            <a:r>
              <a:rPr sz="1650" b="1" dirty="0">
                <a:latin typeface="Gill Sans MT"/>
                <a:cs typeface="Gill Sans MT"/>
              </a:rPr>
              <a:t>ırsakta başlar  ince ba</a:t>
            </a:r>
            <a:r>
              <a:rPr sz="1650" b="1" dirty="0">
                <a:latin typeface="Calibri"/>
                <a:cs typeface="Calibri"/>
              </a:rPr>
              <a:t>ğ</a:t>
            </a:r>
            <a:r>
              <a:rPr sz="1650" b="1" dirty="0">
                <a:latin typeface="Gill Sans MT"/>
                <a:cs typeface="Gill Sans MT"/>
              </a:rPr>
              <a:t>ırsakta sona</a:t>
            </a:r>
            <a:r>
              <a:rPr sz="1650" b="1" spc="-30" dirty="0">
                <a:latin typeface="Gill Sans MT"/>
                <a:cs typeface="Gill Sans MT"/>
              </a:rPr>
              <a:t> </a:t>
            </a:r>
            <a:r>
              <a:rPr sz="1650" b="1" spc="-40" dirty="0">
                <a:latin typeface="Gill Sans MT"/>
                <a:cs typeface="Gill Sans MT"/>
              </a:rPr>
              <a:t>erer.</a:t>
            </a:r>
            <a:endParaRPr sz="1650">
              <a:latin typeface="Gill Sans MT"/>
              <a:cs typeface="Gill Sans MT"/>
            </a:endParaRPr>
          </a:p>
          <a:p>
            <a:pPr marL="295910" marR="326390" indent="-283845">
              <a:lnSpc>
                <a:spcPct val="100000"/>
              </a:lnSpc>
              <a:spcBef>
                <a:spcPts val="635"/>
              </a:spcBef>
              <a:buClr>
                <a:srgbClr val="3891A7"/>
              </a:buClr>
              <a:buSzPct val="78787"/>
              <a:buFont typeface="Wingdings"/>
              <a:buChar char=""/>
              <a:tabLst>
                <a:tab pos="295910" algn="l"/>
                <a:tab pos="296545" algn="l"/>
              </a:tabLst>
            </a:pPr>
            <a:r>
              <a:rPr sz="1650" b="1" spc="-5" dirty="0">
                <a:latin typeface="Gill Sans MT"/>
                <a:cs typeface="Gill Sans MT"/>
              </a:rPr>
              <a:t>Ayrıca karbonhidrat </a:t>
            </a:r>
            <a:r>
              <a:rPr sz="1650" b="1" spc="-20" dirty="0">
                <a:latin typeface="Gill Sans MT"/>
                <a:cs typeface="Gill Sans MT"/>
              </a:rPr>
              <a:t>ve </a:t>
            </a:r>
            <a:r>
              <a:rPr sz="1650" b="1" spc="-10" dirty="0">
                <a:latin typeface="Gill Sans MT"/>
                <a:cs typeface="Gill Sans MT"/>
              </a:rPr>
              <a:t>proteinlerin  </a:t>
            </a:r>
            <a:r>
              <a:rPr sz="1650" b="1" spc="-15" dirty="0">
                <a:latin typeface="Gill Sans MT"/>
                <a:cs typeface="Gill Sans MT"/>
              </a:rPr>
              <a:t>kimyasal </a:t>
            </a:r>
            <a:r>
              <a:rPr sz="1650" b="1" spc="-5" dirty="0">
                <a:latin typeface="Gill Sans MT"/>
                <a:cs typeface="Gill Sans MT"/>
              </a:rPr>
              <a:t>sindirimi pankreas </a:t>
            </a:r>
            <a:r>
              <a:rPr sz="1650" b="1" dirty="0">
                <a:latin typeface="Gill Sans MT"/>
                <a:cs typeface="Gill Sans MT"/>
              </a:rPr>
              <a:t>öz </a:t>
            </a:r>
            <a:r>
              <a:rPr sz="1650" b="1" spc="-5" dirty="0">
                <a:latin typeface="Gill Sans MT"/>
                <a:cs typeface="Gill Sans MT"/>
              </a:rPr>
              <a:t>suyundaki  enzimler </a:t>
            </a:r>
            <a:r>
              <a:rPr sz="1650" b="1" spc="-15" dirty="0">
                <a:latin typeface="Gill Sans MT"/>
                <a:cs typeface="Gill Sans MT"/>
              </a:rPr>
              <a:t>sayesinde</a:t>
            </a:r>
            <a:r>
              <a:rPr sz="1650" b="1" spc="-5" dirty="0">
                <a:latin typeface="Gill Sans MT"/>
                <a:cs typeface="Gill Sans MT"/>
              </a:rPr>
              <a:t> </a:t>
            </a:r>
            <a:r>
              <a:rPr sz="1650" b="1" spc="-20" dirty="0">
                <a:latin typeface="Gill Sans MT"/>
                <a:cs typeface="Gill Sans MT"/>
              </a:rPr>
              <a:t>tamamlanır.</a:t>
            </a:r>
            <a:endParaRPr sz="165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51331" y="0"/>
            <a:ext cx="8406765" cy="1528445"/>
            <a:chOff x="751331" y="0"/>
            <a:chExt cx="8406765" cy="1528445"/>
          </a:xfrm>
        </p:grpSpPr>
        <p:sp>
          <p:nvSpPr>
            <p:cNvPr id="4" name="object 4"/>
            <p:cNvSpPr/>
            <p:nvPr/>
          </p:nvSpPr>
          <p:spPr>
            <a:xfrm>
              <a:off x="991361" y="762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81534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8153400" y="11430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91361" y="762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0" y="1143000"/>
                  </a:moveTo>
                  <a:lnTo>
                    <a:pt x="8153400" y="11430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46604" y="0"/>
              <a:ext cx="886206" cy="90906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73680" y="0"/>
              <a:ext cx="784097" cy="9212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98648" y="0"/>
              <a:ext cx="1418081" cy="90906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57599" y="0"/>
              <a:ext cx="784098" cy="9212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82567" y="0"/>
              <a:ext cx="957834" cy="90906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81272" y="0"/>
              <a:ext cx="784098" cy="9212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06240" y="0"/>
              <a:ext cx="1413510" cy="9090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60620" y="0"/>
              <a:ext cx="784098" cy="9212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85587" y="0"/>
              <a:ext cx="1820417" cy="9090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46876" y="0"/>
              <a:ext cx="784098" cy="9212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71843" y="0"/>
              <a:ext cx="1046226" cy="90906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58940" y="0"/>
              <a:ext cx="784098" cy="9212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51331" y="409955"/>
              <a:ext cx="8392667" cy="110566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069644" y="0"/>
            <a:ext cx="7895590" cy="122555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indent="1795145">
              <a:lnSpc>
                <a:spcPct val="101800"/>
              </a:lnSpc>
              <a:spcBef>
                <a:spcPts val="15"/>
              </a:spcBef>
              <a:tabLst>
                <a:tab pos="3244215" algn="l"/>
                <a:tab pos="5218430" algn="l"/>
              </a:tabLst>
            </a:pPr>
            <a:r>
              <a:rPr sz="3900" dirty="0"/>
              <a:t>S</a:t>
            </a:r>
            <a:r>
              <a:rPr sz="3900" dirty="0">
                <a:latin typeface="Calibri"/>
                <a:cs typeface="Calibri"/>
              </a:rPr>
              <a:t>İ</a:t>
            </a:r>
            <a:r>
              <a:rPr sz="3900" dirty="0"/>
              <a:t>ND</a:t>
            </a:r>
            <a:r>
              <a:rPr sz="3900" dirty="0">
                <a:latin typeface="Calibri"/>
                <a:cs typeface="Calibri"/>
              </a:rPr>
              <a:t>İ</a:t>
            </a:r>
            <a:r>
              <a:rPr sz="3900" dirty="0"/>
              <a:t>R</a:t>
            </a:r>
            <a:r>
              <a:rPr sz="3900" dirty="0">
                <a:latin typeface="Calibri"/>
                <a:cs typeface="Calibri"/>
              </a:rPr>
              <a:t>İ</a:t>
            </a:r>
            <a:r>
              <a:rPr sz="3900" dirty="0"/>
              <a:t>M S</a:t>
            </a:r>
            <a:r>
              <a:rPr sz="3900" dirty="0">
                <a:latin typeface="Calibri"/>
                <a:cs typeface="Calibri"/>
              </a:rPr>
              <a:t>İ</a:t>
            </a:r>
            <a:r>
              <a:rPr sz="3900" dirty="0"/>
              <a:t>STEM</a:t>
            </a:r>
            <a:r>
              <a:rPr sz="3900" dirty="0">
                <a:latin typeface="Calibri"/>
                <a:cs typeface="Calibri"/>
              </a:rPr>
              <a:t>İ</a:t>
            </a:r>
            <a:r>
              <a:rPr sz="3900" dirty="0"/>
              <a:t>N</a:t>
            </a:r>
            <a:r>
              <a:rPr sz="3900" dirty="0">
                <a:latin typeface="Calibri"/>
                <a:cs typeface="Calibri"/>
              </a:rPr>
              <a:t>İ  </a:t>
            </a:r>
            <a:r>
              <a:rPr sz="3900" spc="-5" dirty="0"/>
              <a:t>OLUŞTURA</a:t>
            </a:r>
            <a:r>
              <a:rPr sz="3900" dirty="0"/>
              <a:t>N	</a:t>
            </a:r>
            <a:r>
              <a:rPr sz="3900" spc="-440" dirty="0"/>
              <a:t>Y</a:t>
            </a:r>
            <a:r>
              <a:rPr sz="3900" dirty="0"/>
              <a:t>API</a:t>
            </a:r>
            <a:r>
              <a:rPr sz="3900" spc="500" dirty="0"/>
              <a:t> </a:t>
            </a:r>
            <a:r>
              <a:rPr sz="3900" dirty="0"/>
              <a:t>VE	</a:t>
            </a:r>
            <a:r>
              <a:rPr sz="3900" spc="5" dirty="0"/>
              <a:t>O</a:t>
            </a:r>
            <a:r>
              <a:rPr sz="3900" dirty="0"/>
              <a:t>RGANLAR</a:t>
            </a:r>
            <a:endParaRPr sz="39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867400" y="1219200"/>
            <a:ext cx="3276600" cy="5447030"/>
            <a:chOff x="5867400" y="1219200"/>
            <a:chExt cx="3276600" cy="5447030"/>
          </a:xfrm>
        </p:grpSpPr>
        <p:sp>
          <p:nvSpPr>
            <p:cNvPr id="21" name="object 21"/>
            <p:cNvSpPr/>
            <p:nvPr/>
          </p:nvSpPr>
          <p:spPr>
            <a:xfrm>
              <a:off x="5867400" y="1219200"/>
              <a:ext cx="3276599" cy="43434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25895" y="5635752"/>
              <a:ext cx="3107436" cy="9677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99987" y="5625084"/>
              <a:ext cx="2971800" cy="104087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96000" y="5679947"/>
              <a:ext cx="2971800" cy="83210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096000" y="5679947"/>
            <a:ext cx="2971800" cy="832485"/>
          </a:xfrm>
          <a:prstGeom prst="rect">
            <a:avLst/>
          </a:prstGeom>
          <a:ln w="9144">
            <a:solidFill>
              <a:srgbClr val="3891A7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075" marR="330835">
              <a:lnSpc>
                <a:spcPct val="100099"/>
              </a:lnSpc>
              <a:spcBef>
                <a:spcPts val="305"/>
              </a:spcBef>
            </a:pPr>
            <a:r>
              <a:rPr sz="1600" spc="-5" dirty="0">
                <a:solidFill>
                  <a:srgbClr val="FF0000"/>
                </a:solidFill>
                <a:latin typeface="Gill Sans MT"/>
                <a:cs typeface="Gill Sans MT"/>
              </a:rPr>
              <a:t>Hem mekanik hem de </a:t>
            </a:r>
            <a:r>
              <a:rPr sz="1600" spc="-10" dirty="0">
                <a:solidFill>
                  <a:srgbClr val="FF0000"/>
                </a:solidFill>
                <a:latin typeface="Gill Sans MT"/>
                <a:cs typeface="Gill Sans MT"/>
              </a:rPr>
              <a:t>kimyasal  </a:t>
            </a:r>
            <a:r>
              <a:rPr sz="1600" spc="-5" dirty="0">
                <a:solidFill>
                  <a:srgbClr val="FF0000"/>
                </a:solidFill>
                <a:latin typeface="Gill Sans MT"/>
                <a:cs typeface="Gill Sans MT"/>
              </a:rPr>
              <a:t>sindirim </a:t>
            </a:r>
            <a:r>
              <a:rPr sz="1600" spc="-10" dirty="0">
                <a:solidFill>
                  <a:srgbClr val="FF0000"/>
                </a:solidFill>
                <a:latin typeface="Gill Sans MT"/>
                <a:cs typeface="Gill Sans MT"/>
              </a:rPr>
              <a:t>ince </a:t>
            </a:r>
            <a:r>
              <a:rPr sz="1600" spc="-5" dirty="0">
                <a:solidFill>
                  <a:srgbClr val="FF0000"/>
                </a:solidFill>
                <a:latin typeface="Gill Sans MT"/>
                <a:cs typeface="Gill Sans MT"/>
              </a:rPr>
              <a:t>ba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ğ</a:t>
            </a:r>
            <a:r>
              <a:rPr sz="1600" spc="-5" dirty="0">
                <a:solidFill>
                  <a:srgbClr val="FF0000"/>
                </a:solidFill>
                <a:latin typeface="Gill Sans MT"/>
                <a:cs typeface="Gill Sans MT"/>
              </a:rPr>
              <a:t>ırsakta sona  </a:t>
            </a:r>
            <a:r>
              <a:rPr sz="1600" spc="-40" dirty="0">
                <a:solidFill>
                  <a:srgbClr val="FF0000"/>
                </a:solidFill>
                <a:latin typeface="Gill Sans MT"/>
                <a:cs typeface="Gill Sans MT"/>
              </a:rPr>
              <a:t>erer.</a:t>
            </a:r>
            <a:endParaRPr sz="16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8140" y="1120422"/>
            <a:ext cx="4558030" cy="3589654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5)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İ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nce Ba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ğ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ırsak:</a:t>
            </a:r>
            <a:endParaRPr sz="2400">
              <a:latin typeface="Gill Sans MT"/>
              <a:cs typeface="Gill Sans MT"/>
            </a:endParaRPr>
          </a:p>
          <a:p>
            <a:pPr marL="295910" marR="351155" indent="-283845">
              <a:lnSpc>
                <a:spcPct val="101000"/>
              </a:lnSpc>
              <a:spcBef>
                <a:spcPts val="620"/>
              </a:spcBef>
              <a:buClr>
                <a:srgbClr val="3891A7"/>
              </a:buClr>
              <a:buSzPct val="79411"/>
              <a:buFont typeface="Wingdings"/>
              <a:buChar char=""/>
              <a:tabLst>
                <a:tab pos="295910" algn="l"/>
                <a:tab pos="296545" algn="l"/>
              </a:tabLst>
            </a:pPr>
            <a:r>
              <a:rPr sz="1700" dirty="0">
                <a:latin typeface="Calibri"/>
                <a:cs typeface="Calibri"/>
              </a:rPr>
              <a:t>İ</a:t>
            </a:r>
            <a:r>
              <a:rPr sz="1700" dirty="0">
                <a:latin typeface="Gill Sans MT"/>
                <a:cs typeface="Gill Sans MT"/>
              </a:rPr>
              <a:t>nce ba</a:t>
            </a:r>
            <a:r>
              <a:rPr sz="1700" dirty="0">
                <a:latin typeface="Calibri"/>
                <a:cs typeface="Calibri"/>
              </a:rPr>
              <a:t>ğ</a:t>
            </a:r>
            <a:r>
              <a:rPr sz="1700" dirty="0">
                <a:latin typeface="Gill Sans MT"/>
                <a:cs typeface="Gill Sans MT"/>
              </a:rPr>
              <a:t>ırsa</a:t>
            </a:r>
            <a:r>
              <a:rPr sz="1700" dirty="0">
                <a:latin typeface="Calibri"/>
                <a:cs typeface="Calibri"/>
              </a:rPr>
              <a:t>ğ</a:t>
            </a:r>
            <a:r>
              <a:rPr sz="1700" dirty="0">
                <a:latin typeface="Gill Sans MT"/>
                <a:cs typeface="Gill Sans MT"/>
              </a:rPr>
              <a:t>ın </a:t>
            </a:r>
            <a:r>
              <a:rPr sz="1700" spc="-5" dirty="0">
                <a:latin typeface="Gill Sans MT"/>
                <a:cs typeface="Gill Sans MT"/>
              </a:rPr>
              <a:t>iç yüzeyinde </a:t>
            </a:r>
            <a:r>
              <a:rPr sz="1700" dirty="0">
                <a:latin typeface="Gill Sans MT"/>
                <a:cs typeface="Gill Sans MT"/>
              </a:rPr>
              <a:t>salgı bezleri </a:t>
            </a:r>
            <a:r>
              <a:rPr sz="1700" spc="-5" dirty="0">
                <a:latin typeface="Gill Sans MT"/>
                <a:cs typeface="Gill Sans MT"/>
              </a:rPr>
              <a:t>ile </a:t>
            </a:r>
            <a:r>
              <a:rPr sz="1700" spc="-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700" b="1" spc="-5" dirty="0">
                <a:solidFill>
                  <a:srgbClr val="FF0000"/>
                </a:solidFill>
                <a:latin typeface="Gill Sans MT"/>
                <a:cs typeface="Gill Sans MT"/>
              </a:rPr>
              <a:t>villus </a:t>
            </a:r>
            <a:r>
              <a:rPr sz="1700" spc="-5" dirty="0">
                <a:latin typeface="Gill Sans MT"/>
                <a:cs typeface="Gill Sans MT"/>
              </a:rPr>
              <a:t>denilen </a:t>
            </a:r>
            <a:r>
              <a:rPr sz="1700" spc="-20" dirty="0">
                <a:latin typeface="Gill Sans MT"/>
                <a:cs typeface="Gill Sans MT"/>
              </a:rPr>
              <a:t>ve </a:t>
            </a:r>
            <a:r>
              <a:rPr sz="1700" spc="-10" dirty="0">
                <a:latin typeface="Gill Sans MT"/>
                <a:cs typeface="Gill Sans MT"/>
              </a:rPr>
              <a:t>sayıları </a:t>
            </a:r>
            <a:r>
              <a:rPr sz="1700" dirty="0">
                <a:latin typeface="Gill Sans MT"/>
                <a:cs typeface="Gill Sans MT"/>
              </a:rPr>
              <a:t>5 </a:t>
            </a:r>
            <a:r>
              <a:rPr sz="1700" spc="-10" dirty="0">
                <a:latin typeface="Gill Sans MT"/>
                <a:cs typeface="Gill Sans MT"/>
              </a:rPr>
              <a:t>milyonu </a:t>
            </a:r>
            <a:r>
              <a:rPr sz="1700" dirty="0">
                <a:latin typeface="Gill Sans MT"/>
                <a:cs typeface="Gill Sans MT"/>
              </a:rPr>
              <a:t>bulan </a:t>
            </a:r>
            <a:r>
              <a:rPr sz="1700" spc="-5" dirty="0">
                <a:latin typeface="Gill Sans MT"/>
                <a:cs typeface="Gill Sans MT"/>
              </a:rPr>
              <a:t>çok  </a:t>
            </a:r>
            <a:r>
              <a:rPr sz="1700" dirty="0">
                <a:latin typeface="Gill Sans MT"/>
                <a:cs typeface="Gill Sans MT"/>
              </a:rPr>
              <a:t>küçük </a:t>
            </a:r>
            <a:r>
              <a:rPr sz="1700" spc="-5" dirty="0">
                <a:latin typeface="Gill Sans MT"/>
                <a:cs typeface="Gill Sans MT"/>
              </a:rPr>
              <a:t>çıkıntılar</a:t>
            </a:r>
            <a:r>
              <a:rPr sz="1700" spc="-1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vardır.</a:t>
            </a:r>
            <a:endParaRPr sz="1700">
              <a:latin typeface="Gill Sans MT"/>
              <a:cs typeface="Gill Sans MT"/>
            </a:endParaRPr>
          </a:p>
          <a:p>
            <a:pPr marL="295910" marR="5080" indent="-283845">
              <a:lnSpc>
                <a:spcPct val="100400"/>
              </a:lnSpc>
              <a:spcBef>
                <a:spcPts val="555"/>
              </a:spcBef>
              <a:buClr>
                <a:srgbClr val="3891A7"/>
              </a:buClr>
              <a:buSzPct val="79411"/>
              <a:buFont typeface="Wingdings"/>
              <a:buChar char=""/>
              <a:tabLst>
                <a:tab pos="295910" algn="l"/>
                <a:tab pos="296545" algn="l"/>
              </a:tabLst>
            </a:pPr>
            <a:r>
              <a:rPr sz="1700" dirty="0">
                <a:latin typeface="Gill Sans MT"/>
                <a:cs typeface="Gill Sans MT"/>
              </a:rPr>
              <a:t>Karbonhidratların, </a:t>
            </a:r>
            <a:r>
              <a:rPr sz="1700" spc="-5" dirty="0">
                <a:latin typeface="Gill Sans MT"/>
                <a:cs typeface="Gill Sans MT"/>
              </a:rPr>
              <a:t>ya</a:t>
            </a:r>
            <a:r>
              <a:rPr sz="1700" spc="-5" dirty="0">
                <a:latin typeface="Calibri"/>
                <a:cs typeface="Calibri"/>
              </a:rPr>
              <a:t>ğ</a:t>
            </a:r>
            <a:r>
              <a:rPr sz="1700" spc="-5" dirty="0">
                <a:latin typeface="Gill Sans MT"/>
                <a:cs typeface="Gill Sans MT"/>
              </a:rPr>
              <a:t>ların, </a:t>
            </a:r>
            <a:r>
              <a:rPr sz="1700" spc="-10" dirty="0">
                <a:latin typeface="Gill Sans MT"/>
                <a:cs typeface="Gill Sans MT"/>
              </a:rPr>
              <a:t>proteinlerin  </a:t>
            </a:r>
            <a:r>
              <a:rPr sz="1700" spc="-5" dirty="0">
                <a:latin typeface="Gill Sans MT"/>
                <a:cs typeface="Gill Sans MT"/>
              </a:rPr>
              <a:t>sindirimi </a:t>
            </a:r>
            <a:r>
              <a:rPr sz="1700" b="1" spc="-5" dirty="0">
                <a:latin typeface="Gill Sans MT"/>
                <a:cs typeface="Gill Sans MT"/>
              </a:rPr>
              <a:t>ince ba</a:t>
            </a:r>
            <a:r>
              <a:rPr sz="1700" b="1" spc="-5" dirty="0">
                <a:latin typeface="Calibri"/>
                <a:cs typeface="Calibri"/>
              </a:rPr>
              <a:t>ğ</a:t>
            </a:r>
            <a:r>
              <a:rPr sz="1700" b="1" spc="-5" dirty="0">
                <a:latin typeface="Gill Sans MT"/>
                <a:cs typeface="Gill Sans MT"/>
              </a:rPr>
              <a:t>ırsakta </a:t>
            </a:r>
            <a:r>
              <a:rPr sz="1700" spc="-30" dirty="0">
                <a:latin typeface="Gill Sans MT"/>
                <a:cs typeface="Gill Sans MT"/>
              </a:rPr>
              <a:t>biter. </a:t>
            </a:r>
            <a:r>
              <a:rPr sz="1700" spc="-5" dirty="0">
                <a:latin typeface="Gill Sans MT"/>
                <a:cs typeface="Gill Sans MT"/>
              </a:rPr>
              <a:t>Sindirilmiş  </a:t>
            </a:r>
            <a:r>
              <a:rPr sz="1700" dirty="0">
                <a:latin typeface="Gill Sans MT"/>
                <a:cs typeface="Gill Sans MT"/>
              </a:rPr>
              <a:t>besinlerin </a:t>
            </a:r>
            <a:r>
              <a:rPr sz="1700" spc="-10" dirty="0">
                <a:latin typeface="Gill Sans MT"/>
                <a:cs typeface="Gill Sans MT"/>
              </a:rPr>
              <a:t>hücrelere </a:t>
            </a:r>
            <a:r>
              <a:rPr sz="1700" dirty="0">
                <a:latin typeface="Gill Sans MT"/>
                <a:cs typeface="Gill Sans MT"/>
              </a:rPr>
              <a:t>taşınması </a:t>
            </a:r>
            <a:r>
              <a:rPr sz="1700" spc="-25" dirty="0">
                <a:latin typeface="Gill Sans MT"/>
                <a:cs typeface="Gill Sans MT"/>
              </a:rPr>
              <a:t>gerekir. </a:t>
            </a:r>
            <a:r>
              <a:rPr sz="1700" spc="-5" dirty="0">
                <a:latin typeface="Gill Sans MT"/>
                <a:cs typeface="Gill Sans MT"/>
              </a:rPr>
              <a:t>Bunun  içinde </a:t>
            </a:r>
            <a:r>
              <a:rPr sz="1700" dirty="0">
                <a:latin typeface="Gill Sans MT"/>
                <a:cs typeface="Gill Sans MT"/>
              </a:rPr>
              <a:t>besinlerin kana geçmesi </a:t>
            </a:r>
            <a:r>
              <a:rPr sz="1700" spc="-25" dirty="0">
                <a:latin typeface="Gill Sans MT"/>
                <a:cs typeface="Gill Sans MT"/>
              </a:rPr>
              <a:t>gerekir.</a:t>
            </a:r>
            <a:r>
              <a:rPr sz="1700" spc="-245" dirty="0">
                <a:latin typeface="Gill Sans MT"/>
                <a:cs typeface="Gill Sans MT"/>
              </a:rPr>
              <a:t> </a:t>
            </a:r>
            <a:r>
              <a:rPr sz="1700" spc="-5" dirty="0">
                <a:latin typeface="Gill Sans MT"/>
                <a:cs typeface="Gill Sans MT"/>
              </a:rPr>
              <a:t>Sindirilmiş  </a:t>
            </a:r>
            <a:r>
              <a:rPr sz="1700" dirty="0">
                <a:latin typeface="Gill Sans MT"/>
                <a:cs typeface="Gill Sans MT"/>
              </a:rPr>
              <a:t>besinlerin kana geçmesine </a:t>
            </a:r>
            <a:r>
              <a:rPr sz="1700" b="1" spc="-5" dirty="0">
                <a:solidFill>
                  <a:srgbClr val="FF0000"/>
                </a:solidFill>
                <a:latin typeface="Gill Sans MT"/>
                <a:cs typeface="Gill Sans MT"/>
              </a:rPr>
              <a:t>emilim</a:t>
            </a:r>
            <a:r>
              <a:rPr sz="1700" b="1" spc="-5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denir.</a:t>
            </a:r>
            <a:endParaRPr sz="1700">
              <a:latin typeface="Gill Sans MT"/>
              <a:cs typeface="Gill Sans MT"/>
            </a:endParaRPr>
          </a:p>
          <a:p>
            <a:pPr marL="295910" marR="111760" indent="-283845">
              <a:lnSpc>
                <a:spcPct val="100000"/>
              </a:lnSpc>
              <a:spcBef>
                <a:spcPts val="565"/>
              </a:spcBef>
              <a:buClr>
                <a:srgbClr val="3891A7"/>
              </a:buClr>
              <a:buSzPct val="79411"/>
              <a:buFont typeface="Wingdings"/>
              <a:buChar char=""/>
              <a:tabLst>
                <a:tab pos="295910" algn="l"/>
                <a:tab pos="296545" algn="l"/>
              </a:tabLst>
            </a:pPr>
            <a:r>
              <a:rPr sz="1700" spc="-5" dirty="0">
                <a:latin typeface="Gill Sans MT"/>
                <a:cs typeface="Gill Sans MT"/>
              </a:rPr>
              <a:t>Sindirilmiş </a:t>
            </a:r>
            <a:r>
              <a:rPr sz="1700" dirty="0">
                <a:latin typeface="Gill Sans MT"/>
                <a:cs typeface="Gill Sans MT"/>
              </a:rPr>
              <a:t>besinlerin kana geçmesini </a:t>
            </a:r>
            <a:r>
              <a:rPr sz="1700" spc="-10" dirty="0">
                <a:latin typeface="Gill Sans MT"/>
                <a:cs typeface="Gill Sans MT"/>
              </a:rPr>
              <a:t>sa</a:t>
            </a:r>
            <a:r>
              <a:rPr sz="1700" spc="-10" dirty="0">
                <a:latin typeface="Calibri"/>
                <a:cs typeface="Calibri"/>
              </a:rPr>
              <a:t>ğ</a:t>
            </a:r>
            <a:r>
              <a:rPr sz="1700" spc="-10" dirty="0">
                <a:latin typeface="Gill Sans MT"/>
                <a:cs typeface="Gill Sans MT"/>
              </a:rPr>
              <a:t>layan  </a:t>
            </a:r>
            <a:r>
              <a:rPr sz="1700" spc="-5" dirty="0">
                <a:latin typeface="Gill Sans MT"/>
                <a:cs typeface="Gill Sans MT"/>
              </a:rPr>
              <a:t>ince </a:t>
            </a:r>
            <a:r>
              <a:rPr sz="1700" dirty="0">
                <a:latin typeface="Gill Sans MT"/>
                <a:cs typeface="Gill Sans MT"/>
              </a:rPr>
              <a:t>ba</a:t>
            </a:r>
            <a:r>
              <a:rPr sz="1700" dirty="0">
                <a:latin typeface="Calibri"/>
                <a:cs typeface="Calibri"/>
              </a:rPr>
              <a:t>ğ</a:t>
            </a:r>
            <a:r>
              <a:rPr sz="1700" dirty="0">
                <a:latin typeface="Gill Sans MT"/>
                <a:cs typeface="Gill Sans MT"/>
              </a:rPr>
              <a:t>ırsa</a:t>
            </a:r>
            <a:r>
              <a:rPr sz="1700" dirty="0">
                <a:latin typeface="Calibri"/>
                <a:cs typeface="Calibri"/>
              </a:rPr>
              <a:t>ğ</a:t>
            </a:r>
            <a:r>
              <a:rPr sz="1700" dirty="0">
                <a:latin typeface="Gill Sans MT"/>
                <a:cs typeface="Gill Sans MT"/>
              </a:rPr>
              <a:t>ın </a:t>
            </a:r>
            <a:r>
              <a:rPr sz="1700" spc="-5" dirty="0">
                <a:latin typeface="Gill Sans MT"/>
                <a:cs typeface="Gill Sans MT"/>
              </a:rPr>
              <a:t>iç yüzeyinde </a:t>
            </a:r>
            <a:r>
              <a:rPr sz="1700" dirty="0">
                <a:latin typeface="Gill Sans MT"/>
                <a:cs typeface="Gill Sans MT"/>
              </a:rPr>
              <a:t>bulunan </a:t>
            </a:r>
            <a:r>
              <a:rPr sz="1700" spc="-25" dirty="0">
                <a:latin typeface="Gill Sans MT"/>
                <a:cs typeface="Gill Sans MT"/>
              </a:rPr>
              <a:t>ve </a:t>
            </a:r>
            <a:r>
              <a:rPr sz="1700" spc="-5" dirty="0">
                <a:latin typeface="Gill Sans MT"/>
                <a:cs typeface="Gill Sans MT"/>
              </a:rPr>
              <a:t>emilimi  sa</a:t>
            </a:r>
            <a:r>
              <a:rPr sz="1700" spc="-5" dirty="0">
                <a:latin typeface="Calibri"/>
                <a:cs typeface="Calibri"/>
              </a:rPr>
              <a:t>ğ</a:t>
            </a:r>
            <a:r>
              <a:rPr sz="1700" spc="-5" dirty="0">
                <a:latin typeface="Gill Sans MT"/>
                <a:cs typeface="Gill Sans MT"/>
              </a:rPr>
              <a:t>lanan </a:t>
            </a:r>
            <a:r>
              <a:rPr sz="1700" b="1" spc="-5" dirty="0">
                <a:solidFill>
                  <a:srgbClr val="FF0000"/>
                </a:solidFill>
                <a:latin typeface="Gill Sans MT"/>
                <a:cs typeface="Gill Sans MT"/>
              </a:rPr>
              <a:t>villuslar </a:t>
            </a:r>
            <a:r>
              <a:rPr sz="1700" spc="-10" dirty="0">
                <a:latin typeface="Gill Sans MT"/>
                <a:cs typeface="Gill Sans MT"/>
              </a:rPr>
              <a:t>sayesinde</a:t>
            </a:r>
            <a:r>
              <a:rPr sz="1700" spc="-45" dirty="0">
                <a:latin typeface="Gill Sans MT"/>
                <a:cs typeface="Gill Sans MT"/>
              </a:rPr>
              <a:t> </a:t>
            </a:r>
            <a:r>
              <a:rPr sz="1700" spc="-15" dirty="0">
                <a:latin typeface="Gill Sans MT"/>
                <a:cs typeface="Gill Sans MT"/>
              </a:rPr>
              <a:t>gerçekleşir.</a:t>
            </a:r>
            <a:endParaRPr sz="17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51331" y="0"/>
            <a:ext cx="8406765" cy="6870700"/>
            <a:chOff x="751331" y="0"/>
            <a:chExt cx="8406765" cy="6870700"/>
          </a:xfrm>
        </p:grpSpPr>
        <p:sp>
          <p:nvSpPr>
            <p:cNvPr id="4" name="object 4"/>
            <p:cNvSpPr/>
            <p:nvPr/>
          </p:nvSpPr>
          <p:spPr>
            <a:xfrm>
              <a:off x="5867399" y="1219199"/>
              <a:ext cx="3276599" cy="56387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91361" y="762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81534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8153400" y="11430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91361" y="762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0" y="1143000"/>
                  </a:moveTo>
                  <a:lnTo>
                    <a:pt x="8153400" y="11430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46604" y="0"/>
              <a:ext cx="886206" cy="9090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73680" y="0"/>
              <a:ext cx="784097" cy="92125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98648" y="0"/>
              <a:ext cx="1418081" cy="90906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57599" y="0"/>
              <a:ext cx="784098" cy="92125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82567" y="0"/>
              <a:ext cx="957834" cy="9090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81272" y="0"/>
              <a:ext cx="784098" cy="92125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06240" y="0"/>
              <a:ext cx="1413510" cy="9090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60620" y="0"/>
              <a:ext cx="784098" cy="92125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85587" y="0"/>
              <a:ext cx="1820417" cy="90906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46876" y="0"/>
              <a:ext cx="784098" cy="92125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71843" y="0"/>
              <a:ext cx="1046226" cy="90906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58940" y="0"/>
              <a:ext cx="784098" cy="92125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51331" y="409955"/>
              <a:ext cx="8392667" cy="110566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069644" y="0"/>
            <a:ext cx="7895590" cy="122555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indent="1795145">
              <a:lnSpc>
                <a:spcPct val="101800"/>
              </a:lnSpc>
              <a:spcBef>
                <a:spcPts val="15"/>
              </a:spcBef>
              <a:tabLst>
                <a:tab pos="3244215" algn="l"/>
                <a:tab pos="5218430" algn="l"/>
              </a:tabLst>
            </a:pPr>
            <a:r>
              <a:rPr sz="3900" dirty="0"/>
              <a:t>S</a:t>
            </a:r>
            <a:r>
              <a:rPr sz="3900" dirty="0">
                <a:latin typeface="Calibri"/>
                <a:cs typeface="Calibri"/>
              </a:rPr>
              <a:t>İ</a:t>
            </a:r>
            <a:r>
              <a:rPr sz="3900" dirty="0"/>
              <a:t>ND</a:t>
            </a:r>
            <a:r>
              <a:rPr sz="3900" dirty="0">
                <a:latin typeface="Calibri"/>
                <a:cs typeface="Calibri"/>
              </a:rPr>
              <a:t>İ</a:t>
            </a:r>
            <a:r>
              <a:rPr sz="3900" dirty="0"/>
              <a:t>R</a:t>
            </a:r>
            <a:r>
              <a:rPr sz="3900" dirty="0">
                <a:latin typeface="Calibri"/>
                <a:cs typeface="Calibri"/>
              </a:rPr>
              <a:t>İ</a:t>
            </a:r>
            <a:r>
              <a:rPr sz="3900" dirty="0"/>
              <a:t>M S</a:t>
            </a:r>
            <a:r>
              <a:rPr sz="3900" dirty="0">
                <a:latin typeface="Calibri"/>
                <a:cs typeface="Calibri"/>
              </a:rPr>
              <a:t>İ</a:t>
            </a:r>
            <a:r>
              <a:rPr sz="3900" dirty="0"/>
              <a:t>STEM</a:t>
            </a:r>
            <a:r>
              <a:rPr sz="3900" dirty="0">
                <a:latin typeface="Calibri"/>
                <a:cs typeface="Calibri"/>
              </a:rPr>
              <a:t>İ</a:t>
            </a:r>
            <a:r>
              <a:rPr sz="3900" dirty="0"/>
              <a:t>N</a:t>
            </a:r>
            <a:r>
              <a:rPr sz="3900" dirty="0">
                <a:latin typeface="Calibri"/>
                <a:cs typeface="Calibri"/>
              </a:rPr>
              <a:t>İ  </a:t>
            </a:r>
            <a:r>
              <a:rPr sz="3900" spc="-5" dirty="0"/>
              <a:t>OLUŞTURA</a:t>
            </a:r>
            <a:r>
              <a:rPr sz="3900" dirty="0"/>
              <a:t>N	</a:t>
            </a:r>
            <a:r>
              <a:rPr sz="3900" spc="-440" dirty="0"/>
              <a:t>Y</a:t>
            </a:r>
            <a:r>
              <a:rPr sz="3900" dirty="0"/>
              <a:t>API</a:t>
            </a:r>
            <a:r>
              <a:rPr sz="3900" spc="500" dirty="0"/>
              <a:t> </a:t>
            </a:r>
            <a:r>
              <a:rPr sz="3900" dirty="0"/>
              <a:t>VE	</a:t>
            </a:r>
            <a:r>
              <a:rPr sz="3900" spc="5" dirty="0"/>
              <a:t>O</a:t>
            </a:r>
            <a:r>
              <a:rPr sz="3900" dirty="0"/>
              <a:t>RGANLAR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744979" y="4953000"/>
            <a:ext cx="3817620" cy="1752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696461" y="4927853"/>
            <a:ext cx="762000" cy="228600"/>
          </a:xfrm>
          <a:prstGeom prst="rect">
            <a:avLst/>
          </a:prstGeom>
          <a:solidFill>
            <a:srgbClr val="3891A7"/>
          </a:solidFill>
          <a:ln w="25907">
            <a:solidFill>
              <a:srgbClr val="25697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2400">
              <a:lnSpc>
                <a:spcPts val="1800"/>
              </a:lnSpc>
            </a:pP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villus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950208" y="5173979"/>
            <a:ext cx="254635" cy="326390"/>
            <a:chOff x="3950208" y="5173979"/>
            <a:chExt cx="254635" cy="326390"/>
          </a:xfrm>
        </p:grpSpPr>
        <p:sp>
          <p:nvSpPr>
            <p:cNvPr id="24" name="object 24"/>
            <p:cNvSpPr/>
            <p:nvPr/>
          </p:nvSpPr>
          <p:spPr>
            <a:xfrm>
              <a:off x="3963162" y="5186933"/>
              <a:ext cx="228600" cy="300355"/>
            </a:xfrm>
            <a:custGeom>
              <a:avLst/>
              <a:gdLst/>
              <a:ahLst/>
              <a:cxnLst/>
              <a:rect l="l" t="t" r="r" b="b"/>
              <a:pathLst>
                <a:path w="228600" h="300354">
                  <a:moveTo>
                    <a:pt x="171450" y="0"/>
                  </a:moveTo>
                  <a:lnTo>
                    <a:pt x="57150" y="0"/>
                  </a:lnTo>
                  <a:lnTo>
                    <a:pt x="57150" y="185928"/>
                  </a:lnTo>
                  <a:lnTo>
                    <a:pt x="0" y="185928"/>
                  </a:lnTo>
                  <a:lnTo>
                    <a:pt x="114300" y="300228"/>
                  </a:lnTo>
                  <a:lnTo>
                    <a:pt x="228600" y="185928"/>
                  </a:lnTo>
                  <a:lnTo>
                    <a:pt x="171450" y="185928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63162" y="5186933"/>
              <a:ext cx="228600" cy="300355"/>
            </a:xfrm>
            <a:custGeom>
              <a:avLst/>
              <a:gdLst/>
              <a:ahLst/>
              <a:cxnLst/>
              <a:rect l="l" t="t" r="r" b="b"/>
              <a:pathLst>
                <a:path w="228600" h="300354">
                  <a:moveTo>
                    <a:pt x="0" y="185928"/>
                  </a:moveTo>
                  <a:lnTo>
                    <a:pt x="57150" y="185928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185928"/>
                  </a:lnTo>
                  <a:lnTo>
                    <a:pt x="228600" y="185928"/>
                  </a:lnTo>
                  <a:lnTo>
                    <a:pt x="114300" y="300228"/>
                  </a:lnTo>
                  <a:lnTo>
                    <a:pt x="0" y="185928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1636" y="1050289"/>
            <a:ext cx="4682490" cy="3510279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Kalın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Ba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ğ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ırsak:</a:t>
            </a:r>
            <a:endParaRPr sz="24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640"/>
              </a:spcBef>
              <a:buClr>
                <a:srgbClr val="3891A7"/>
              </a:buClr>
              <a:buSzPct val="80555"/>
              <a:buFont typeface="Wingdings"/>
              <a:buChar char=""/>
              <a:tabLst>
                <a:tab pos="295910" algn="l"/>
                <a:tab pos="296545" algn="l"/>
              </a:tabLst>
            </a:pPr>
            <a:r>
              <a:rPr sz="1800" spc="-5" dirty="0">
                <a:latin typeface="Gill Sans MT"/>
                <a:cs typeface="Gill Sans MT"/>
              </a:rPr>
              <a:t>Kalın ba</a:t>
            </a:r>
            <a:r>
              <a:rPr sz="1800" spc="-5" dirty="0">
                <a:latin typeface="Calibri"/>
                <a:cs typeface="Calibri"/>
              </a:rPr>
              <a:t>ğ</a:t>
            </a:r>
            <a:r>
              <a:rPr sz="1800" spc="-5" dirty="0">
                <a:latin typeface="Gill Sans MT"/>
                <a:cs typeface="Gill Sans MT"/>
              </a:rPr>
              <a:t>ırsakta </a:t>
            </a:r>
            <a:r>
              <a:rPr sz="1800" dirty="0">
                <a:latin typeface="Gill Sans MT"/>
                <a:cs typeface="Gill Sans MT"/>
              </a:rPr>
              <a:t>hem </a:t>
            </a:r>
            <a:r>
              <a:rPr sz="1800" spc="-10" dirty="0">
                <a:latin typeface="Gill Sans MT"/>
                <a:cs typeface="Gill Sans MT"/>
              </a:rPr>
              <a:t>kimyasal </a:t>
            </a:r>
            <a:r>
              <a:rPr sz="1800" dirty="0">
                <a:latin typeface="Gill Sans MT"/>
                <a:cs typeface="Gill Sans MT"/>
              </a:rPr>
              <a:t>hem </a:t>
            </a:r>
            <a:r>
              <a:rPr sz="1800" spc="-5" dirty="0">
                <a:latin typeface="Gill Sans MT"/>
                <a:cs typeface="Gill Sans MT"/>
              </a:rPr>
              <a:t>de</a:t>
            </a:r>
            <a:r>
              <a:rPr sz="1800" spc="-40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fiziksel</a:t>
            </a:r>
            <a:endParaRPr sz="1800">
              <a:latin typeface="Gill Sans MT"/>
              <a:cs typeface="Gill Sans MT"/>
            </a:endParaRPr>
          </a:p>
          <a:p>
            <a:pPr marL="295910">
              <a:lnSpc>
                <a:spcPct val="100000"/>
              </a:lnSpc>
              <a:spcBef>
                <a:spcPts val="35"/>
              </a:spcBef>
            </a:pPr>
            <a:r>
              <a:rPr sz="1800" spc="-5" dirty="0">
                <a:latin typeface="Gill Sans MT"/>
                <a:cs typeface="Gill Sans MT"/>
              </a:rPr>
              <a:t>sindirim </a:t>
            </a:r>
            <a:r>
              <a:rPr sz="1800" dirty="0">
                <a:latin typeface="Gill Sans MT"/>
                <a:cs typeface="Gill Sans MT"/>
              </a:rPr>
              <a:t>gerçekleşmez.</a:t>
            </a:r>
            <a:endParaRPr sz="1800">
              <a:latin typeface="Gill Sans MT"/>
              <a:cs typeface="Gill Sans MT"/>
            </a:endParaRPr>
          </a:p>
          <a:p>
            <a:pPr marL="295910" marR="5080" indent="-283845">
              <a:lnSpc>
                <a:spcPct val="100800"/>
              </a:lnSpc>
              <a:spcBef>
                <a:spcPts val="550"/>
              </a:spcBef>
              <a:buClr>
                <a:srgbClr val="3891A7"/>
              </a:buClr>
              <a:buSzPct val="80555"/>
              <a:buFont typeface="Wingdings"/>
              <a:buChar char=""/>
              <a:tabLst>
                <a:tab pos="295910" algn="l"/>
                <a:tab pos="296545" algn="l"/>
              </a:tabLst>
            </a:pPr>
            <a:r>
              <a:rPr sz="1800" dirty="0">
                <a:latin typeface="Calibri"/>
                <a:cs typeface="Calibri"/>
              </a:rPr>
              <a:t>İ</a:t>
            </a:r>
            <a:r>
              <a:rPr sz="1800" dirty="0">
                <a:latin typeface="Gill Sans MT"/>
                <a:cs typeface="Gill Sans MT"/>
              </a:rPr>
              <a:t>nce </a:t>
            </a:r>
            <a:r>
              <a:rPr sz="1800" spc="-5" dirty="0">
                <a:latin typeface="Gill Sans MT"/>
                <a:cs typeface="Gill Sans MT"/>
              </a:rPr>
              <a:t>ba</a:t>
            </a:r>
            <a:r>
              <a:rPr sz="1800" spc="-5" dirty="0">
                <a:latin typeface="Calibri"/>
                <a:cs typeface="Calibri"/>
              </a:rPr>
              <a:t>ğ</a:t>
            </a:r>
            <a:r>
              <a:rPr sz="1800" spc="-5" dirty="0">
                <a:latin typeface="Gill Sans MT"/>
                <a:cs typeface="Gill Sans MT"/>
              </a:rPr>
              <a:t>ırsaktan </a:t>
            </a:r>
            <a:r>
              <a:rPr sz="1800" dirty="0">
                <a:latin typeface="Gill Sans MT"/>
                <a:cs typeface="Gill Sans MT"/>
              </a:rPr>
              <a:t>gelen besin atıklarının </a:t>
            </a:r>
            <a:r>
              <a:rPr sz="1800" spc="-5" dirty="0">
                <a:latin typeface="Gill Sans MT"/>
                <a:cs typeface="Gill Sans MT"/>
              </a:rPr>
              <a:t>içindeki  </a:t>
            </a:r>
            <a:r>
              <a:rPr sz="1800" b="1" spc="-5" dirty="0">
                <a:latin typeface="Gill Sans MT"/>
                <a:cs typeface="Gill Sans MT"/>
              </a:rPr>
              <a:t>su, </a:t>
            </a:r>
            <a:r>
              <a:rPr sz="1800" b="1" dirty="0">
                <a:latin typeface="Gill Sans MT"/>
                <a:cs typeface="Gill Sans MT"/>
              </a:rPr>
              <a:t>mineraller </a:t>
            </a:r>
            <a:r>
              <a:rPr sz="1800" b="1" spc="-25" dirty="0">
                <a:latin typeface="Gill Sans MT"/>
                <a:cs typeface="Gill Sans MT"/>
              </a:rPr>
              <a:t>ve </a:t>
            </a:r>
            <a:r>
              <a:rPr sz="1800" b="1" spc="-5" dirty="0">
                <a:latin typeface="Gill Sans MT"/>
                <a:cs typeface="Gill Sans MT"/>
              </a:rPr>
              <a:t>bazı </a:t>
            </a:r>
            <a:r>
              <a:rPr sz="1800" b="1" dirty="0">
                <a:latin typeface="Gill Sans MT"/>
                <a:cs typeface="Gill Sans MT"/>
              </a:rPr>
              <a:t>vitaminler emilir</a:t>
            </a:r>
            <a:r>
              <a:rPr sz="1800" b="1" spc="-275" dirty="0">
                <a:latin typeface="Gill Sans MT"/>
                <a:cs typeface="Gill Sans MT"/>
              </a:rPr>
              <a:t> </a:t>
            </a:r>
            <a:r>
              <a:rPr sz="1800" spc="-20" dirty="0">
                <a:latin typeface="Gill Sans MT"/>
                <a:cs typeface="Gill Sans MT"/>
              </a:rPr>
              <a:t>ve  </a:t>
            </a:r>
            <a:r>
              <a:rPr sz="1800" dirty="0">
                <a:latin typeface="Gill Sans MT"/>
                <a:cs typeface="Gill Sans MT"/>
              </a:rPr>
              <a:t>kalan atıklar anüse</a:t>
            </a:r>
            <a:r>
              <a:rPr sz="1800" spc="-40" dirty="0">
                <a:latin typeface="Gill Sans MT"/>
                <a:cs typeface="Gill Sans MT"/>
              </a:rPr>
              <a:t> </a:t>
            </a:r>
            <a:r>
              <a:rPr sz="1800" spc="-20" dirty="0">
                <a:latin typeface="Gill Sans MT"/>
                <a:cs typeface="Gill Sans MT"/>
              </a:rPr>
              <a:t>gönderilir.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7)</a:t>
            </a:r>
            <a:r>
              <a:rPr sz="2400" b="1" u="heavy" spc="-2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Anüs:</a:t>
            </a:r>
            <a:endParaRPr sz="2400">
              <a:latin typeface="Gill Sans MT"/>
              <a:cs typeface="Gill Sans MT"/>
            </a:endParaRPr>
          </a:p>
          <a:p>
            <a:pPr marL="295910" marR="346075" indent="-283845">
              <a:lnSpc>
                <a:spcPct val="101499"/>
              </a:lnSpc>
              <a:spcBef>
                <a:spcPts val="545"/>
              </a:spcBef>
              <a:buClr>
                <a:srgbClr val="3891A7"/>
              </a:buClr>
              <a:buSzPct val="80000"/>
              <a:buFont typeface="Wingdings"/>
              <a:buChar char=""/>
              <a:tabLst>
                <a:tab pos="296545" algn="l"/>
                <a:tab pos="1091565" algn="l"/>
              </a:tabLst>
            </a:pPr>
            <a:r>
              <a:rPr sz="2000" dirty="0">
                <a:latin typeface="Gill Sans MT"/>
                <a:cs typeface="Gill Sans MT"/>
              </a:rPr>
              <a:t>Kalın </a:t>
            </a:r>
            <a:r>
              <a:rPr sz="2000" spc="-5" dirty="0">
                <a:latin typeface="Gill Sans MT"/>
                <a:cs typeface="Gill Sans MT"/>
              </a:rPr>
              <a:t>ba</a:t>
            </a:r>
            <a:r>
              <a:rPr sz="2000" spc="-5" dirty="0">
                <a:latin typeface="Calibri"/>
                <a:cs typeface="Calibri"/>
              </a:rPr>
              <a:t>ğ</a:t>
            </a:r>
            <a:r>
              <a:rPr sz="2000" spc="-5" dirty="0">
                <a:latin typeface="Gill Sans MT"/>
                <a:cs typeface="Gill Sans MT"/>
              </a:rPr>
              <a:t>ırsaktan </a:t>
            </a:r>
            <a:r>
              <a:rPr sz="2000" dirty="0">
                <a:latin typeface="Gill Sans MT"/>
                <a:cs typeface="Gill Sans MT"/>
              </a:rPr>
              <a:t>gelen sindirim</a:t>
            </a:r>
            <a:r>
              <a:rPr sz="2000" spc="-12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sonucu  </a:t>
            </a:r>
            <a:r>
              <a:rPr sz="2000" dirty="0">
                <a:latin typeface="Gill Sans MT"/>
                <a:cs typeface="Gill Sans MT"/>
              </a:rPr>
              <a:t>oluşan	atıklar buradan dışarı</a:t>
            </a:r>
            <a:r>
              <a:rPr sz="2000" spc="-110" dirty="0">
                <a:latin typeface="Gill Sans MT"/>
                <a:cs typeface="Gill Sans MT"/>
              </a:rPr>
              <a:t> </a:t>
            </a:r>
            <a:r>
              <a:rPr sz="2000" spc="-30" dirty="0">
                <a:latin typeface="Gill Sans MT"/>
                <a:cs typeface="Gill Sans MT"/>
              </a:rPr>
              <a:t>atılır.</a:t>
            </a:r>
            <a:endParaRPr sz="20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51331" y="0"/>
            <a:ext cx="8406765" cy="1528445"/>
            <a:chOff x="751331" y="0"/>
            <a:chExt cx="8406765" cy="1528445"/>
          </a:xfrm>
        </p:grpSpPr>
        <p:sp>
          <p:nvSpPr>
            <p:cNvPr id="4" name="object 4"/>
            <p:cNvSpPr/>
            <p:nvPr/>
          </p:nvSpPr>
          <p:spPr>
            <a:xfrm>
              <a:off x="991361" y="762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81534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8153400" y="11430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91361" y="762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0" y="1143000"/>
                  </a:moveTo>
                  <a:lnTo>
                    <a:pt x="8153400" y="11430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46604" y="0"/>
              <a:ext cx="886206" cy="90906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73680" y="0"/>
              <a:ext cx="784097" cy="9212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98648" y="0"/>
              <a:ext cx="1418081" cy="90906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57599" y="0"/>
              <a:ext cx="784098" cy="9212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82567" y="0"/>
              <a:ext cx="957834" cy="90906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81272" y="0"/>
              <a:ext cx="784098" cy="9212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06240" y="0"/>
              <a:ext cx="1413510" cy="9090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60620" y="0"/>
              <a:ext cx="784098" cy="9212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85587" y="0"/>
              <a:ext cx="1820417" cy="9090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46876" y="0"/>
              <a:ext cx="784098" cy="9212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71843" y="0"/>
              <a:ext cx="1046226" cy="90906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58940" y="0"/>
              <a:ext cx="784098" cy="9212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51331" y="409955"/>
              <a:ext cx="8392667" cy="110566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069644" y="0"/>
            <a:ext cx="7895590" cy="122555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indent="1795145">
              <a:lnSpc>
                <a:spcPct val="101800"/>
              </a:lnSpc>
              <a:spcBef>
                <a:spcPts val="15"/>
              </a:spcBef>
              <a:tabLst>
                <a:tab pos="3244215" algn="l"/>
                <a:tab pos="5218430" algn="l"/>
              </a:tabLst>
            </a:pPr>
            <a:r>
              <a:rPr sz="3900" dirty="0"/>
              <a:t>S</a:t>
            </a:r>
            <a:r>
              <a:rPr sz="3900" dirty="0">
                <a:latin typeface="Calibri"/>
                <a:cs typeface="Calibri"/>
              </a:rPr>
              <a:t>İ</a:t>
            </a:r>
            <a:r>
              <a:rPr sz="3900" dirty="0"/>
              <a:t>ND</a:t>
            </a:r>
            <a:r>
              <a:rPr sz="3900" dirty="0">
                <a:latin typeface="Calibri"/>
                <a:cs typeface="Calibri"/>
              </a:rPr>
              <a:t>İ</a:t>
            </a:r>
            <a:r>
              <a:rPr sz="3900" dirty="0"/>
              <a:t>R</a:t>
            </a:r>
            <a:r>
              <a:rPr sz="3900" dirty="0">
                <a:latin typeface="Calibri"/>
                <a:cs typeface="Calibri"/>
              </a:rPr>
              <a:t>İ</a:t>
            </a:r>
            <a:r>
              <a:rPr sz="3900" dirty="0"/>
              <a:t>M S</a:t>
            </a:r>
            <a:r>
              <a:rPr sz="3900" dirty="0">
                <a:latin typeface="Calibri"/>
                <a:cs typeface="Calibri"/>
              </a:rPr>
              <a:t>İ</a:t>
            </a:r>
            <a:r>
              <a:rPr sz="3900" dirty="0"/>
              <a:t>STEM</a:t>
            </a:r>
            <a:r>
              <a:rPr sz="3900" dirty="0">
                <a:latin typeface="Calibri"/>
                <a:cs typeface="Calibri"/>
              </a:rPr>
              <a:t>İ</a:t>
            </a:r>
            <a:r>
              <a:rPr sz="3900" dirty="0"/>
              <a:t>N</a:t>
            </a:r>
            <a:r>
              <a:rPr sz="3900" dirty="0">
                <a:latin typeface="Calibri"/>
                <a:cs typeface="Calibri"/>
              </a:rPr>
              <a:t>İ  </a:t>
            </a:r>
            <a:r>
              <a:rPr sz="3900" spc="-5" dirty="0"/>
              <a:t>OLUŞTURA</a:t>
            </a:r>
            <a:r>
              <a:rPr sz="3900" dirty="0"/>
              <a:t>N	</a:t>
            </a:r>
            <a:r>
              <a:rPr sz="3900" spc="-440" dirty="0"/>
              <a:t>Y</a:t>
            </a:r>
            <a:r>
              <a:rPr sz="3900" dirty="0"/>
              <a:t>API</a:t>
            </a:r>
            <a:r>
              <a:rPr sz="3900" spc="500" dirty="0"/>
              <a:t> </a:t>
            </a:r>
            <a:r>
              <a:rPr sz="3900" dirty="0"/>
              <a:t>VE	</a:t>
            </a:r>
            <a:r>
              <a:rPr sz="3900" spc="5" dirty="0"/>
              <a:t>O</a:t>
            </a:r>
            <a:r>
              <a:rPr sz="3900" dirty="0"/>
              <a:t>RGANLAR</a:t>
            </a:r>
            <a:endParaRPr sz="39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260347" y="1219199"/>
            <a:ext cx="7884159" cy="5638800"/>
            <a:chOff x="1260347" y="1219199"/>
            <a:chExt cx="7884159" cy="5638800"/>
          </a:xfrm>
        </p:grpSpPr>
        <p:sp>
          <p:nvSpPr>
            <p:cNvPr id="21" name="object 21"/>
            <p:cNvSpPr/>
            <p:nvPr/>
          </p:nvSpPr>
          <p:spPr>
            <a:xfrm>
              <a:off x="5867400" y="1219199"/>
              <a:ext cx="3276599" cy="563879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01495" y="5061203"/>
              <a:ext cx="3869436" cy="105916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60347" y="5042915"/>
              <a:ext cx="3898391" cy="115519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71599" y="5105400"/>
              <a:ext cx="3733800" cy="92354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371600" y="5105400"/>
            <a:ext cx="3733800" cy="923925"/>
          </a:xfrm>
          <a:prstGeom prst="rect">
            <a:avLst/>
          </a:prstGeom>
          <a:ln w="9144">
            <a:solidFill>
              <a:srgbClr val="3891A7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5"/>
              </a:spcBef>
            </a:pPr>
            <a:r>
              <a:rPr sz="1800" b="1" spc="-5" dirty="0">
                <a:solidFill>
                  <a:srgbClr val="FF0000"/>
                </a:solidFill>
                <a:latin typeface="Gill Sans MT"/>
                <a:cs typeface="Gill Sans MT"/>
              </a:rPr>
              <a:t>Not:</a:t>
            </a:r>
            <a:endParaRPr sz="1800">
              <a:latin typeface="Gill Sans MT"/>
              <a:cs typeface="Gill Sans MT"/>
            </a:endParaRPr>
          </a:p>
          <a:p>
            <a:pPr marL="91440" marR="201295">
              <a:lnSpc>
                <a:spcPts val="2120"/>
              </a:lnSpc>
              <a:spcBef>
                <a:spcPts val="105"/>
              </a:spcBef>
            </a:pPr>
            <a:r>
              <a:rPr sz="1800" spc="-20" dirty="0">
                <a:latin typeface="Gill Sans MT"/>
                <a:cs typeface="Gill Sans MT"/>
              </a:rPr>
              <a:t>Vitaminler, </a:t>
            </a:r>
            <a:r>
              <a:rPr sz="1800" spc="-5" dirty="0">
                <a:latin typeface="Gill Sans MT"/>
                <a:cs typeface="Gill Sans MT"/>
              </a:rPr>
              <a:t>mineraller </a:t>
            </a:r>
            <a:r>
              <a:rPr sz="1800" spc="-20" dirty="0">
                <a:latin typeface="Gill Sans MT"/>
                <a:cs typeface="Gill Sans MT"/>
              </a:rPr>
              <a:t>ve </a:t>
            </a:r>
            <a:r>
              <a:rPr sz="1800" dirty="0">
                <a:latin typeface="Gill Sans MT"/>
                <a:cs typeface="Gill Sans MT"/>
              </a:rPr>
              <a:t>su,</a:t>
            </a:r>
            <a:r>
              <a:rPr sz="1800" spc="-36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sindirime  </a:t>
            </a:r>
            <a:r>
              <a:rPr sz="1800" spc="-5" dirty="0">
                <a:latin typeface="Gill Sans MT"/>
                <a:cs typeface="Gill Sans MT"/>
              </a:rPr>
              <a:t>u</a:t>
            </a:r>
            <a:r>
              <a:rPr sz="1800" spc="-5" dirty="0">
                <a:latin typeface="Calibri"/>
                <a:cs typeface="Calibri"/>
              </a:rPr>
              <a:t>ğ</a:t>
            </a:r>
            <a:r>
              <a:rPr sz="1800" spc="-5" dirty="0">
                <a:latin typeface="Gill Sans MT"/>
                <a:cs typeface="Gill Sans MT"/>
              </a:rPr>
              <a:t>ramadan do</a:t>
            </a:r>
            <a:r>
              <a:rPr sz="1800" spc="-5" dirty="0">
                <a:latin typeface="Calibri"/>
                <a:cs typeface="Calibri"/>
              </a:rPr>
              <a:t>ğ</a:t>
            </a:r>
            <a:r>
              <a:rPr sz="1800" spc="-5" dirty="0">
                <a:latin typeface="Gill Sans MT"/>
                <a:cs typeface="Gill Sans MT"/>
              </a:rPr>
              <a:t>rudan </a:t>
            </a:r>
            <a:r>
              <a:rPr sz="1800" dirty="0">
                <a:latin typeface="Gill Sans MT"/>
                <a:cs typeface="Gill Sans MT"/>
              </a:rPr>
              <a:t>kana</a:t>
            </a:r>
            <a:r>
              <a:rPr sz="1800" spc="-45" dirty="0">
                <a:latin typeface="Gill Sans MT"/>
                <a:cs typeface="Gill Sans MT"/>
              </a:rPr>
              <a:t> </a:t>
            </a:r>
            <a:r>
              <a:rPr sz="1800" spc="-35" dirty="0">
                <a:latin typeface="Gill Sans MT"/>
                <a:cs typeface="Gill Sans MT"/>
              </a:rPr>
              <a:t>geçer.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2057" y="1113901"/>
            <a:ext cx="5546090" cy="253428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2400" b="1" spc="-5" dirty="0">
                <a:solidFill>
                  <a:srgbClr val="FF0000"/>
                </a:solidFill>
                <a:latin typeface="Gill Sans MT"/>
                <a:cs typeface="Gill Sans MT"/>
              </a:rPr>
              <a:t>Karbonhidratların</a:t>
            </a:r>
            <a:r>
              <a:rPr sz="2400" b="1" spc="-3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ill Sans MT"/>
                <a:cs typeface="Gill Sans MT"/>
              </a:rPr>
              <a:t>Sindirimi:</a:t>
            </a:r>
            <a:endParaRPr sz="24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580"/>
              </a:spcBef>
              <a:buClr>
                <a:srgbClr val="3891A7"/>
              </a:buClr>
              <a:buSzPct val="80000"/>
              <a:buFont typeface="Wingdings"/>
              <a:buChar char=""/>
              <a:tabLst>
                <a:tab pos="296545" algn="l"/>
                <a:tab pos="1993900" algn="l"/>
              </a:tabLst>
            </a:pPr>
            <a:r>
              <a:rPr sz="2000" dirty="0">
                <a:latin typeface="Gill Sans MT"/>
                <a:cs typeface="Gill Sans MT"/>
              </a:rPr>
              <a:t>A</a:t>
            </a:r>
            <a:r>
              <a:rPr sz="2000" dirty="0">
                <a:latin typeface="Calibri"/>
                <a:cs typeface="Calibri"/>
              </a:rPr>
              <a:t>ğ</a:t>
            </a:r>
            <a:r>
              <a:rPr sz="2000" dirty="0">
                <a:latin typeface="Gill Sans MT"/>
                <a:cs typeface="Gill Sans MT"/>
              </a:rPr>
              <a:t>ızda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bulunan	</a:t>
            </a:r>
            <a:r>
              <a:rPr sz="2000" b="1" dirty="0">
                <a:latin typeface="Gill Sans MT"/>
                <a:cs typeface="Gill Sans MT"/>
              </a:rPr>
              <a:t>tükürük </a:t>
            </a:r>
            <a:r>
              <a:rPr sz="2000" b="1" spc="-5" dirty="0">
                <a:latin typeface="Gill Sans MT"/>
                <a:cs typeface="Gill Sans MT"/>
              </a:rPr>
              <a:t>sıvısındaki</a:t>
            </a:r>
            <a:r>
              <a:rPr sz="2000" b="1" spc="-80" dirty="0">
                <a:latin typeface="Gill Sans MT"/>
                <a:cs typeface="Gill Sans MT"/>
              </a:rPr>
              <a:t> </a:t>
            </a:r>
            <a:r>
              <a:rPr sz="2000" b="1" spc="-5" dirty="0">
                <a:latin typeface="Gill Sans MT"/>
                <a:cs typeface="Gill Sans MT"/>
              </a:rPr>
              <a:t>enzimler</a:t>
            </a:r>
            <a:endParaRPr sz="2000">
              <a:latin typeface="Gill Sans MT"/>
              <a:cs typeface="Gill Sans MT"/>
            </a:endParaRPr>
          </a:p>
          <a:p>
            <a:pPr marL="295910">
              <a:lnSpc>
                <a:spcPct val="100000"/>
              </a:lnSpc>
              <a:spcBef>
                <a:spcPts val="40"/>
              </a:spcBef>
            </a:pPr>
            <a:r>
              <a:rPr sz="2000" b="1" dirty="0">
                <a:latin typeface="Gill Sans MT"/>
                <a:cs typeface="Gill Sans MT"/>
              </a:rPr>
              <a:t>karbonhidratların </a:t>
            </a:r>
            <a:r>
              <a:rPr sz="2000" b="1" spc="-15" dirty="0">
                <a:latin typeface="Gill Sans MT"/>
                <a:cs typeface="Gill Sans MT"/>
              </a:rPr>
              <a:t>kimyasal </a:t>
            </a:r>
            <a:r>
              <a:rPr sz="2000" b="1" spc="-5" dirty="0">
                <a:latin typeface="Gill Sans MT"/>
                <a:cs typeface="Gill Sans MT"/>
              </a:rPr>
              <a:t>sindirimi</a:t>
            </a:r>
            <a:r>
              <a:rPr sz="2000" b="1" spc="-100" dirty="0">
                <a:latin typeface="Gill Sans MT"/>
                <a:cs typeface="Gill Sans MT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başlatır.</a:t>
            </a:r>
            <a:endParaRPr sz="2000">
              <a:latin typeface="Gill Sans MT"/>
              <a:cs typeface="Gill Sans MT"/>
            </a:endParaRPr>
          </a:p>
          <a:p>
            <a:pPr marL="295910" marR="850265" indent="-283845">
              <a:lnSpc>
                <a:spcPts val="2360"/>
              </a:lnSpc>
              <a:spcBef>
                <a:spcPts val="710"/>
              </a:spcBef>
              <a:buClr>
                <a:srgbClr val="3891A7"/>
              </a:buClr>
              <a:buSzPct val="80000"/>
              <a:buFont typeface="Wingdings"/>
              <a:buChar char=""/>
              <a:tabLst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Karbonhidratlar midede </a:t>
            </a:r>
            <a:r>
              <a:rPr sz="2000" spc="-10" dirty="0">
                <a:latin typeface="Gill Sans MT"/>
                <a:cs typeface="Gill Sans MT"/>
              </a:rPr>
              <a:t>kimyasal</a:t>
            </a:r>
            <a:r>
              <a:rPr sz="2000" spc="-1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sindirime  </a:t>
            </a:r>
            <a:r>
              <a:rPr sz="2000" spc="-20" dirty="0">
                <a:latin typeface="Gill Sans MT"/>
                <a:cs typeface="Gill Sans MT"/>
              </a:rPr>
              <a:t>u</a:t>
            </a:r>
            <a:r>
              <a:rPr sz="2000" spc="-20" dirty="0">
                <a:latin typeface="Calibri"/>
                <a:cs typeface="Calibri"/>
              </a:rPr>
              <a:t>ğ</a:t>
            </a:r>
            <a:r>
              <a:rPr sz="2000" spc="-20" dirty="0">
                <a:latin typeface="Gill Sans MT"/>
                <a:cs typeface="Gill Sans MT"/>
              </a:rPr>
              <a:t>ramazlar.</a:t>
            </a:r>
            <a:endParaRPr sz="2000">
              <a:latin typeface="Gill Sans MT"/>
              <a:cs typeface="Gill Sans MT"/>
            </a:endParaRPr>
          </a:p>
          <a:p>
            <a:pPr marL="295910" marR="5080" indent="-283845">
              <a:lnSpc>
                <a:spcPts val="2370"/>
              </a:lnSpc>
              <a:spcBef>
                <a:spcPts val="670"/>
              </a:spcBef>
              <a:buClr>
                <a:srgbClr val="3891A7"/>
              </a:buClr>
              <a:buSzPct val="80000"/>
              <a:buFont typeface="Wingdings"/>
              <a:buChar char=""/>
              <a:tabLst>
                <a:tab pos="296545" algn="l"/>
              </a:tabLst>
            </a:pPr>
            <a:r>
              <a:rPr sz="2000" spc="-5" dirty="0">
                <a:latin typeface="Gill Sans MT"/>
                <a:cs typeface="Gill Sans MT"/>
              </a:rPr>
              <a:t>Karbonhidratların </a:t>
            </a:r>
            <a:r>
              <a:rPr sz="2000" spc="-10" dirty="0">
                <a:latin typeface="Gill Sans MT"/>
                <a:cs typeface="Gill Sans MT"/>
              </a:rPr>
              <a:t>kimyasal </a:t>
            </a:r>
            <a:r>
              <a:rPr sz="2000" dirty="0">
                <a:latin typeface="Gill Sans MT"/>
                <a:cs typeface="Gill Sans MT"/>
              </a:rPr>
              <a:t>sindirimi </a:t>
            </a:r>
            <a:r>
              <a:rPr sz="2000" b="1" spc="-5" dirty="0">
                <a:latin typeface="Gill Sans MT"/>
                <a:cs typeface="Gill Sans MT"/>
              </a:rPr>
              <a:t>pankreas öz  suyu ile ince </a:t>
            </a:r>
            <a:r>
              <a:rPr sz="2000" b="1" dirty="0">
                <a:latin typeface="Gill Sans MT"/>
                <a:cs typeface="Gill Sans MT"/>
              </a:rPr>
              <a:t>ba</a:t>
            </a:r>
            <a:r>
              <a:rPr sz="2000" b="1" dirty="0">
                <a:latin typeface="Calibri"/>
                <a:cs typeface="Calibri"/>
              </a:rPr>
              <a:t>ğ</a:t>
            </a:r>
            <a:r>
              <a:rPr sz="2000" b="1" dirty="0">
                <a:latin typeface="Gill Sans MT"/>
                <a:cs typeface="Gill Sans MT"/>
              </a:rPr>
              <a:t>ırsakta </a:t>
            </a:r>
            <a:r>
              <a:rPr sz="2000" spc="-10" dirty="0">
                <a:latin typeface="Gill Sans MT"/>
                <a:cs typeface="Gill Sans MT"/>
              </a:rPr>
              <a:t>devam </a:t>
            </a:r>
            <a:r>
              <a:rPr sz="2000" dirty="0">
                <a:latin typeface="Gill Sans MT"/>
                <a:cs typeface="Gill Sans MT"/>
              </a:rPr>
              <a:t>eder </a:t>
            </a:r>
            <a:r>
              <a:rPr sz="2000" spc="-20" dirty="0">
                <a:latin typeface="Gill Sans MT"/>
                <a:cs typeface="Gill Sans MT"/>
              </a:rPr>
              <a:t>ve </a:t>
            </a:r>
            <a:r>
              <a:rPr sz="2000" spc="-5" dirty="0">
                <a:latin typeface="Gill Sans MT"/>
                <a:cs typeface="Gill Sans MT"/>
              </a:rPr>
              <a:t>sona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ere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05235" y="3347705"/>
            <a:ext cx="13081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60"/>
              </a:lnSpc>
            </a:pPr>
            <a:r>
              <a:rPr sz="2000" spc="-210" dirty="0">
                <a:latin typeface="Gill Sans MT"/>
                <a:cs typeface="Gill Sans MT"/>
              </a:rPr>
              <a:t>r</a:t>
            </a:r>
            <a:r>
              <a:rPr sz="2000" dirty="0">
                <a:latin typeface="Gill Sans MT"/>
                <a:cs typeface="Gill Sans MT"/>
              </a:rPr>
              <a:t>.</a:t>
            </a:r>
            <a:endParaRPr sz="2000">
              <a:latin typeface="Gill Sans MT"/>
              <a:cs typeface="Gill Sans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78344" y="0"/>
            <a:ext cx="8179434" cy="1293495"/>
            <a:chOff x="978344" y="0"/>
            <a:chExt cx="8179434" cy="1293495"/>
          </a:xfrm>
        </p:grpSpPr>
        <p:sp>
          <p:nvSpPr>
            <p:cNvPr id="5" name="object 5"/>
            <p:cNvSpPr/>
            <p:nvPr/>
          </p:nvSpPr>
          <p:spPr>
            <a:xfrm>
              <a:off x="991362" y="762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81534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8153400" y="11430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91362" y="762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0" y="1143000"/>
                  </a:moveTo>
                  <a:lnTo>
                    <a:pt x="8153400" y="11430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95728" y="54863"/>
              <a:ext cx="973074" cy="12138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45664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82824" y="54863"/>
              <a:ext cx="1559814" cy="121386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19500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56660" y="54863"/>
              <a:ext cx="1052322" cy="12138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85844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23004" y="54863"/>
              <a:ext cx="1556765" cy="121386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56632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93791" y="54863"/>
              <a:ext cx="2001773" cy="121386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72428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071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ND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R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M</a:t>
            </a:r>
            <a:r>
              <a:rPr spc="-15" dirty="0"/>
              <a:t> </a:t>
            </a:r>
            <a:r>
              <a:rPr spc="-5" dirty="0"/>
              <a:t>S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STEM</a:t>
            </a:r>
            <a:r>
              <a:rPr spc="-5" dirty="0">
                <a:latin typeface="Calibri"/>
                <a:cs typeface="Calibri"/>
              </a:rPr>
              <a:t>İ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1235963" y="1295400"/>
            <a:ext cx="7832090" cy="3862070"/>
            <a:chOff x="1235963" y="1295400"/>
            <a:chExt cx="7832090" cy="3862070"/>
          </a:xfrm>
        </p:grpSpPr>
        <p:sp>
          <p:nvSpPr>
            <p:cNvPr id="19" name="object 19"/>
            <p:cNvSpPr/>
            <p:nvPr/>
          </p:nvSpPr>
          <p:spPr>
            <a:xfrm>
              <a:off x="6629399" y="1295400"/>
              <a:ext cx="2438400" cy="25146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35963" y="4465320"/>
              <a:ext cx="6248399" cy="6096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995160" y="4411979"/>
              <a:ext cx="973836" cy="7452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84492" y="4515599"/>
              <a:ext cx="996721" cy="60656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065263" y="4456176"/>
              <a:ext cx="838200" cy="6096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065264" y="4456176"/>
            <a:ext cx="838200" cy="609600"/>
          </a:xfrm>
          <a:prstGeom prst="rect">
            <a:avLst/>
          </a:prstGeom>
          <a:ln w="9144">
            <a:solidFill>
              <a:srgbClr val="FDB809"/>
            </a:solidFill>
          </a:ln>
        </p:spPr>
        <p:txBody>
          <a:bodyPr vert="horz" wrap="square" lIns="0" tIns="159385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1255"/>
              </a:spcBef>
            </a:pPr>
            <a:r>
              <a:rPr sz="1800" spc="-10" dirty="0">
                <a:latin typeface="Gill Sans MT"/>
                <a:cs typeface="Gill Sans MT"/>
              </a:rPr>
              <a:t>Glikoz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031747" y="5173979"/>
            <a:ext cx="8042275" cy="611505"/>
            <a:chOff x="1031747" y="5173979"/>
            <a:chExt cx="8042275" cy="611505"/>
          </a:xfrm>
        </p:grpSpPr>
        <p:sp>
          <p:nvSpPr>
            <p:cNvPr id="26" name="object 26"/>
            <p:cNvSpPr/>
            <p:nvPr/>
          </p:nvSpPr>
          <p:spPr>
            <a:xfrm>
              <a:off x="1072895" y="5196839"/>
              <a:ext cx="8001000" cy="50598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31747" y="5173979"/>
              <a:ext cx="6432804" cy="61109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42999" y="5241035"/>
              <a:ext cx="7865364" cy="37033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143000" y="5241035"/>
            <a:ext cx="7865745" cy="370840"/>
          </a:xfrm>
          <a:prstGeom prst="rect">
            <a:avLst/>
          </a:prstGeom>
          <a:ln w="9144">
            <a:solidFill>
              <a:srgbClr val="3891A7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sz="1800" spc="-5" dirty="0">
                <a:latin typeface="Gill Sans MT"/>
                <a:cs typeface="Gill Sans MT"/>
              </a:rPr>
              <a:t>Karbonhidratların </a:t>
            </a:r>
            <a:r>
              <a:rPr sz="1800" dirty="0">
                <a:latin typeface="Gill Sans MT"/>
                <a:cs typeface="Gill Sans MT"/>
              </a:rPr>
              <a:t>sindirimi </a:t>
            </a:r>
            <a:r>
              <a:rPr sz="1800" b="1" spc="-5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ğ</a:t>
            </a:r>
            <a:r>
              <a:rPr sz="1800" b="1" spc="-5" dirty="0">
                <a:solidFill>
                  <a:srgbClr val="FF0000"/>
                </a:solidFill>
                <a:latin typeface="Gill Sans MT"/>
                <a:cs typeface="Gill Sans MT"/>
              </a:rPr>
              <a:t>ızda </a:t>
            </a:r>
            <a:r>
              <a:rPr sz="1800" spc="-5" dirty="0">
                <a:latin typeface="Gill Sans MT"/>
                <a:cs typeface="Gill Sans MT"/>
              </a:rPr>
              <a:t>başlar</a:t>
            </a:r>
            <a:r>
              <a:rPr sz="1800" b="1" spc="-5" dirty="0">
                <a:solidFill>
                  <a:srgbClr val="FF0000"/>
                </a:solidFill>
                <a:latin typeface="Gill Sans MT"/>
                <a:cs typeface="Gill Sans MT"/>
              </a:rPr>
              <a:t>, </a:t>
            </a:r>
            <a:r>
              <a:rPr sz="1800" b="1" dirty="0">
                <a:solidFill>
                  <a:srgbClr val="FF0000"/>
                </a:solidFill>
                <a:latin typeface="Gill Sans MT"/>
                <a:cs typeface="Gill Sans MT"/>
              </a:rPr>
              <a:t>ince </a:t>
            </a:r>
            <a:r>
              <a:rPr sz="1800" b="1" spc="-5" dirty="0">
                <a:solidFill>
                  <a:srgbClr val="FF0000"/>
                </a:solidFill>
                <a:latin typeface="Gill Sans MT"/>
                <a:cs typeface="Gill Sans MT"/>
              </a:rPr>
              <a:t>ba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ğ</a:t>
            </a:r>
            <a:r>
              <a:rPr sz="1800" b="1" spc="-5" dirty="0">
                <a:solidFill>
                  <a:srgbClr val="FF0000"/>
                </a:solidFill>
                <a:latin typeface="Gill Sans MT"/>
                <a:cs typeface="Gill Sans MT"/>
              </a:rPr>
              <a:t>ırsakta</a:t>
            </a:r>
            <a:r>
              <a:rPr sz="1800" b="1" spc="-22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800" spc="-30" dirty="0">
                <a:latin typeface="Gill Sans MT"/>
                <a:cs typeface="Gill Sans MT"/>
              </a:rPr>
              <a:t>biter.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0345" y="1136118"/>
            <a:ext cx="4922520" cy="246761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  <a:tabLst>
                <a:tab pos="1891030" algn="l"/>
              </a:tabLst>
            </a:pPr>
            <a:r>
              <a:rPr sz="2400" b="1" spc="-10" dirty="0">
                <a:solidFill>
                  <a:srgbClr val="FF0000"/>
                </a:solidFill>
                <a:latin typeface="Gill Sans MT"/>
                <a:cs typeface="Gill Sans MT"/>
              </a:rPr>
              <a:t>Proteinlerin	</a:t>
            </a:r>
            <a:r>
              <a:rPr sz="2400" b="1" dirty="0">
                <a:solidFill>
                  <a:srgbClr val="FF0000"/>
                </a:solidFill>
                <a:latin typeface="Gill Sans MT"/>
                <a:cs typeface="Gill Sans MT"/>
              </a:rPr>
              <a:t>Sindirimi:</a:t>
            </a:r>
            <a:endParaRPr sz="24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615"/>
              </a:spcBef>
              <a:buClr>
                <a:srgbClr val="3891A7"/>
              </a:buClr>
              <a:buSzPct val="80000"/>
              <a:buFont typeface="Wingdings"/>
              <a:buChar char=""/>
              <a:tabLst>
                <a:tab pos="296545" algn="l"/>
              </a:tabLst>
            </a:pPr>
            <a:r>
              <a:rPr sz="2000" b="1" spc="-5" dirty="0">
                <a:latin typeface="Gill Sans MT"/>
                <a:cs typeface="Gill Sans MT"/>
              </a:rPr>
              <a:t>Proteinlerin </a:t>
            </a:r>
            <a:r>
              <a:rPr sz="2000" b="1" spc="-15" dirty="0">
                <a:latin typeface="Gill Sans MT"/>
                <a:cs typeface="Gill Sans MT"/>
              </a:rPr>
              <a:t>kimyasal </a:t>
            </a:r>
            <a:r>
              <a:rPr sz="2000" b="1" spc="-5" dirty="0">
                <a:latin typeface="Gill Sans MT"/>
                <a:cs typeface="Gill Sans MT"/>
              </a:rPr>
              <a:t>sindirimi</a:t>
            </a:r>
            <a:r>
              <a:rPr sz="2000" b="1" spc="-100" dirty="0">
                <a:latin typeface="Gill Sans MT"/>
                <a:cs typeface="Gill Sans MT"/>
              </a:rPr>
              <a:t> </a:t>
            </a:r>
            <a:r>
              <a:rPr sz="2000" b="1" spc="-5" dirty="0">
                <a:latin typeface="Gill Sans MT"/>
                <a:cs typeface="Gill Sans MT"/>
              </a:rPr>
              <a:t>midede</a:t>
            </a:r>
            <a:endParaRPr sz="2000">
              <a:latin typeface="Gill Sans MT"/>
              <a:cs typeface="Gill Sans MT"/>
            </a:endParaRPr>
          </a:p>
          <a:p>
            <a:pPr marL="295910" marR="1072515">
              <a:lnSpc>
                <a:spcPct val="100000"/>
              </a:lnSpc>
            </a:pPr>
            <a:r>
              <a:rPr sz="2000" b="1" spc="-5" dirty="0">
                <a:latin typeface="Gill Sans MT"/>
                <a:cs typeface="Gill Sans MT"/>
              </a:rPr>
              <a:t>bulunan mide öz suyu</a:t>
            </a:r>
            <a:r>
              <a:rPr sz="2000" b="1" spc="-55" dirty="0">
                <a:latin typeface="Gill Sans MT"/>
                <a:cs typeface="Gill Sans MT"/>
              </a:rPr>
              <a:t> </a:t>
            </a:r>
            <a:r>
              <a:rPr sz="2000" b="1" spc="-5" dirty="0">
                <a:latin typeface="Gill Sans MT"/>
                <a:cs typeface="Gill Sans MT"/>
              </a:rPr>
              <a:t>içindeki  </a:t>
            </a:r>
            <a:r>
              <a:rPr sz="2000" b="1" dirty="0">
                <a:latin typeface="Gill Sans MT"/>
                <a:cs typeface="Gill Sans MT"/>
              </a:rPr>
              <a:t>enzimlerle</a:t>
            </a:r>
            <a:r>
              <a:rPr sz="2000" b="1" spc="-50" dirty="0">
                <a:latin typeface="Gill Sans MT"/>
                <a:cs typeface="Gill Sans MT"/>
              </a:rPr>
              <a:t> </a:t>
            </a:r>
            <a:r>
              <a:rPr sz="2000" b="1" spc="-30" dirty="0">
                <a:latin typeface="Gill Sans MT"/>
                <a:cs typeface="Gill Sans MT"/>
              </a:rPr>
              <a:t>başlar.</a:t>
            </a:r>
            <a:endParaRPr sz="20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565"/>
              </a:spcBef>
              <a:buClr>
                <a:srgbClr val="3891A7"/>
              </a:buClr>
              <a:buSzPct val="80000"/>
              <a:buFont typeface="Wingdings"/>
              <a:buChar char=""/>
              <a:tabLst>
                <a:tab pos="296545" algn="l"/>
              </a:tabLst>
            </a:pPr>
            <a:r>
              <a:rPr sz="2000" b="1" dirty="0">
                <a:latin typeface="Calibri"/>
                <a:cs typeface="Calibri"/>
              </a:rPr>
              <a:t>İ</a:t>
            </a:r>
            <a:r>
              <a:rPr sz="2000" b="1" dirty="0">
                <a:latin typeface="Gill Sans MT"/>
                <a:cs typeface="Gill Sans MT"/>
              </a:rPr>
              <a:t>nce ba</a:t>
            </a:r>
            <a:r>
              <a:rPr sz="2000" b="1" dirty="0">
                <a:latin typeface="Calibri"/>
                <a:cs typeface="Calibri"/>
              </a:rPr>
              <a:t>ğ</a:t>
            </a:r>
            <a:r>
              <a:rPr sz="2000" b="1" dirty="0">
                <a:latin typeface="Gill Sans MT"/>
                <a:cs typeface="Gill Sans MT"/>
              </a:rPr>
              <a:t>ırsakta </a:t>
            </a:r>
            <a:r>
              <a:rPr sz="2000" b="1" spc="-5" dirty="0">
                <a:latin typeface="Gill Sans MT"/>
                <a:cs typeface="Gill Sans MT"/>
              </a:rPr>
              <a:t>pankreas öz suyu</a:t>
            </a:r>
            <a:r>
              <a:rPr sz="2000" b="1" spc="-110" dirty="0">
                <a:latin typeface="Gill Sans MT"/>
                <a:cs typeface="Gill Sans MT"/>
              </a:rPr>
              <a:t> </a:t>
            </a:r>
            <a:r>
              <a:rPr sz="2000" b="1" spc="-5" dirty="0">
                <a:latin typeface="Gill Sans MT"/>
                <a:cs typeface="Gill Sans MT"/>
              </a:rPr>
              <a:t>ile</a:t>
            </a:r>
            <a:endParaRPr sz="2000">
              <a:latin typeface="Gill Sans MT"/>
              <a:cs typeface="Gill Sans MT"/>
            </a:endParaRPr>
          </a:p>
          <a:p>
            <a:pPr marL="295910">
              <a:lnSpc>
                <a:spcPct val="100000"/>
              </a:lnSpc>
              <a:spcBef>
                <a:spcPts val="35"/>
              </a:spcBef>
              <a:tabLst>
                <a:tab pos="4350385" algn="l"/>
              </a:tabLst>
            </a:pPr>
            <a:r>
              <a:rPr sz="2000" b="1" dirty="0">
                <a:latin typeface="Gill Sans MT"/>
                <a:cs typeface="Gill Sans MT"/>
              </a:rPr>
              <a:t>ki</a:t>
            </a:r>
            <a:r>
              <a:rPr sz="2000" b="1" spc="-80" dirty="0">
                <a:latin typeface="Gill Sans MT"/>
                <a:cs typeface="Gill Sans MT"/>
              </a:rPr>
              <a:t>m</a:t>
            </a:r>
            <a:r>
              <a:rPr sz="2000" b="1" spc="-40" dirty="0">
                <a:latin typeface="Gill Sans MT"/>
                <a:cs typeface="Gill Sans MT"/>
              </a:rPr>
              <a:t>y</a:t>
            </a:r>
            <a:r>
              <a:rPr sz="2000" b="1" dirty="0">
                <a:latin typeface="Gill Sans MT"/>
                <a:cs typeface="Gill Sans MT"/>
              </a:rPr>
              <a:t>asal</a:t>
            </a:r>
            <a:r>
              <a:rPr sz="2000" b="1" spc="-30" dirty="0">
                <a:latin typeface="Gill Sans MT"/>
                <a:cs typeface="Gill Sans MT"/>
              </a:rPr>
              <a:t> </a:t>
            </a:r>
            <a:r>
              <a:rPr sz="2000" b="1" dirty="0">
                <a:latin typeface="Gill Sans MT"/>
                <a:cs typeface="Gill Sans MT"/>
              </a:rPr>
              <a:t>s</a:t>
            </a:r>
            <a:r>
              <a:rPr sz="2000" b="1" spc="-10" dirty="0">
                <a:latin typeface="Gill Sans MT"/>
                <a:cs typeface="Gill Sans MT"/>
              </a:rPr>
              <a:t>i</a:t>
            </a:r>
            <a:r>
              <a:rPr sz="2000" b="1" dirty="0">
                <a:latin typeface="Gill Sans MT"/>
                <a:cs typeface="Gill Sans MT"/>
              </a:rPr>
              <a:t>n</a:t>
            </a:r>
            <a:r>
              <a:rPr sz="2000" b="1" spc="-10" dirty="0">
                <a:latin typeface="Gill Sans MT"/>
                <a:cs typeface="Gill Sans MT"/>
              </a:rPr>
              <a:t>d</a:t>
            </a:r>
            <a:r>
              <a:rPr sz="2000" b="1" dirty="0">
                <a:latin typeface="Gill Sans MT"/>
                <a:cs typeface="Gill Sans MT"/>
              </a:rPr>
              <a:t>irimi</a:t>
            </a:r>
            <a:r>
              <a:rPr sz="2000" b="1" spc="-35" dirty="0">
                <a:latin typeface="Gill Sans MT"/>
                <a:cs typeface="Gill Sans MT"/>
              </a:rPr>
              <a:t> </a:t>
            </a:r>
            <a:r>
              <a:rPr sz="2000" b="1" dirty="0">
                <a:latin typeface="Gill Sans MT"/>
                <a:cs typeface="Gill Sans MT"/>
              </a:rPr>
              <a:t>tamamlanır</a:t>
            </a:r>
            <a:r>
              <a:rPr sz="2000" b="1" spc="-45" dirty="0">
                <a:latin typeface="Gill Sans MT"/>
                <a:cs typeface="Gill Sans MT"/>
              </a:rPr>
              <a:t> </a:t>
            </a:r>
            <a:r>
              <a:rPr sz="2000" b="1" spc="-40" dirty="0">
                <a:latin typeface="Gill Sans MT"/>
                <a:cs typeface="Gill Sans MT"/>
              </a:rPr>
              <a:t>v</a:t>
            </a:r>
            <a:r>
              <a:rPr sz="2000" b="1" dirty="0">
                <a:latin typeface="Gill Sans MT"/>
                <a:cs typeface="Gill Sans MT"/>
              </a:rPr>
              <a:t>e	</a:t>
            </a:r>
            <a:r>
              <a:rPr sz="2000" b="1" spc="-10" dirty="0">
                <a:latin typeface="Gill Sans MT"/>
                <a:cs typeface="Gill Sans MT"/>
              </a:rPr>
              <a:t>k</a:t>
            </a:r>
            <a:r>
              <a:rPr sz="2000" b="1" dirty="0">
                <a:latin typeface="Gill Sans MT"/>
                <a:cs typeface="Gill Sans MT"/>
              </a:rPr>
              <a:t>ana</a:t>
            </a:r>
            <a:endParaRPr sz="2000">
              <a:latin typeface="Gill Sans MT"/>
              <a:cs typeface="Gill Sans MT"/>
            </a:endParaRPr>
          </a:p>
          <a:p>
            <a:pPr marL="295910">
              <a:lnSpc>
                <a:spcPct val="100000"/>
              </a:lnSpc>
            </a:pPr>
            <a:r>
              <a:rPr sz="2000" b="1" spc="-25" dirty="0">
                <a:latin typeface="Gill Sans MT"/>
                <a:cs typeface="Gill Sans MT"/>
              </a:rPr>
              <a:t>karışır.</a:t>
            </a:r>
            <a:endParaRPr sz="20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78344" y="0"/>
            <a:ext cx="8179434" cy="1293495"/>
            <a:chOff x="978344" y="0"/>
            <a:chExt cx="8179434" cy="1293495"/>
          </a:xfrm>
        </p:grpSpPr>
        <p:sp>
          <p:nvSpPr>
            <p:cNvPr id="4" name="object 4"/>
            <p:cNvSpPr/>
            <p:nvPr/>
          </p:nvSpPr>
          <p:spPr>
            <a:xfrm>
              <a:off x="991362" y="762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81534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8153400" y="11430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91362" y="762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0" y="1143000"/>
                  </a:moveTo>
                  <a:lnTo>
                    <a:pt x="8153400" y="11430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95728" y="54863"/>
              <a:ext cx="973074" cy="12138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45664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82824" y="54863"/>
              <a:ext cx="1559814" cy="121386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19500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56660" y="54863"/>
              <a:ext cx="1052322" cy="12138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85844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23004" y="54863"/>
              <a:ext cx="1556765" cy="121386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56632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93791" y="54863"/>
              <a:ext cx="2001773" cy="121386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72428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071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ND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R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M</a:t>
            </a:r>
            <a:r>
              <a:rPr spc="-15" dirty="0"/>
              <a:t> </a:t>
            </a:r>
            <a:r>
              <a:rPr spc="-5" dirty="0"/>
              <a:t>S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STEM</a:t>
            </a:r>
            <a:r>
              <a:rPr spc="-5" dirty="0">
                <a:latin typeface="Calibri"/>
                <a:cs typeface="Calibri"/>
              </a:rPr>
              <a:t>İ</a:t>
            </a:r>
          </a:p>
        </p:txBody>
      </p:sp>
      <p:grpSp>
        <p:nvGrpSpPr>
          <p:cNvPr id="17" name="object 17"/>
          <p:cNvGrpSpPr/>
          <p:nvPr/>
        </p:nvGrpSpPr>
        <p:grpSpPr>
          <a:xfrm>
            <a:off x="1107947" y="1758695"/>
            <a:ext cx="8036559" cy="4053840"/>
            <a:chOff x="1107947" y="1758695"/>
            <a:chExt cx="8036559" cy="4053840"/>
          </a:xfrm>
        </p:grpSpPr>
        <p:sp>
          <p:nvSpPr>
            <p:cNvPr id="18" name="object 18"/>
            <p:cNvSpPr/>
            <p:nvPr/>
          </p:nvSpPr>
          <p:spPr>
            <a:xfrm>
              <a:off x="6324600" y="1758695"/>
              <a:ext cx="2819400" cy="19751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47799" y="3886200"/>
              <a:ext cx="4572000" cy="12954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49095" y="5225795"/>
              <a:ext cx="7755635" cy="50446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07947" y="5201411"/>
              <a:ext cx="7248144" cy="61109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19199" y="5269992"/>
              <a:ext cx="7620000" cy="36880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219200" y="5269991"/>
            <a:ext cx="7620000" cy="368935"/>
          </a:xfrm>
          <a:prstGeom prst="rect">
            <a:avLst/>
          </a:prstGeom>
          <a:ln w="9144">
            <a:solidFill>
              <a:srgbClr val="3891A7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0"/>
              </a:spcBef>
            </a:pPr>
            <a:r>
              <a:rPr sz="1800" spc="-5" dirty="0">
                <a:latin typeface="Gill Sans MT"/>
                <a:cs typeface="Gill Sans MT"/>
              </a:rPr>
              <a:t>Proteinlerin </a:t>
            </a:r>
            <a:r>
              <a:rPr sz="1800" spc="-10" dirty="0">
                <a:latin typeface="Gill Sans MT"/>
                <a:cs typeface="Gill Sans MT"/>
              </a:rPr>
              <a:t>kimyasal </a:t>
            </a:r>
            <a:r>
              <a:rPr sz="1800" spc="-5" dirty="0">
                <a:latin typeface="Gill Sans MT"/>
                <a:cs typeface="Gill Sans MT"/>
              </a:rPr>
              <a:t>sindirimi </a:t>
            </a:r>
            <a:r>
              <a:rPr sz="1800" b="1" spc="-5" dirty="0">
                <a:solidFill>
                  <a:srgbClr val="FF0000"/>
                </a:solidFill>
                <a:latin typeface="Gill Sans MT"/>
                <a:cs typeface="Gill Sans MT"/>
              </a:rPr>
              <a:t>midede </a:t>
            </a:r>
            <a:r>
              <a:rPr sz="1800" dirty="0">
                <a:latin typeface="Gill Sans MT"/>
                <a:cs typeface="Gill Sans MT"/>
              </a:rPr>
              <a:t>başlar </a:t>
            </a:r>
            <a:r>
              <a:rPr sz="1800" b="1" dirty="0">
                <a:solidFill>
                  <a:srgbClr val="FF0000"/>
                </a:solidFill>
                <a:latin typeface="Gill Sans MT"/>
                <a:cs typeface="Gill Sans MT"/>
              </a:rPr>
              <a:t>ince </a:t>
            </a:r>
            <a:r>
              <a:rPr sz="1800" b="1" spc="-5" dirty="0">
                <a:solidFill>
                  <a:srgbClr val="FF0000"/>
                </a:solidFill>
                <a:latin typeface="Gill Sans MT"/>
                <a:cs typeface="Gill Sans MT"/>
              </a:rPr>
              <a:t>ba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ğ</a:t>
            </a:r>
            <a:r>
              <a:rPr sz="1800" b="1" spc="-5" dirty="0">
                <a:solidFill>
                  <a:srgbClr val="FF0000"/>
                </a:solidFill>
                <a:latin typeface="Gill Sans MT"/>
                <a:cs typeface="Gill Sans MT"/>
              </a:rPr>
              <a:t>ırsakta </a:t>
            </a:r>
            <a:r>
              <a:rPr sz="1800" dirty="0">
                <a:latin typeface="Gill Sans MT"/>
                <a:cs typeface="Gill Sans MT"/>
              </a:rPr>
              <a:t>sona</a:t>
            </a:r>
            <a:r>
              <a:rPr sz="1800" spc="-55" dirty="0">
                <a:latin typeface="Gill Sans MT"/>
                <a:cs typeface="Gill Sans MT"/>
              </a:rPr>
              <a:t> </a:t>
            </a:r>
            <a:r>
              <a:rPr sz="1800" spc="-50" dirty="0">
                <a:latin typeface="Gill Sans MT"/>
                <a:cs typeface="Gill Sans MT"/>
              </a:rPr>
              <a:t>erer.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8140" y="1234185"/>
            <a:ext cx="2619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solidFill>
                  <a:srgbClr val="FF0000"/>
                </a:solidFill>
                <a:latin typeface="Gill Sans MT"/>
                <a:cs typeface="Gill Sans MT"/>
              </a:rPr>
              <a:t>Ya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ğ</a:t>
            </a:r>
            <a:r>
              <a:rPr sz="2400" b="1" spc="-40" dirty="0">
                <a:solidFill>
                  <a:srgbClr val="FF0000"/>
                </a:solidFill>
                <a:latin typeface="Gill Sans MT"/>
                <a:cs typeface="Gill Sans MT"/>
              </a:rPr>
              <a:t>ların</a:t>
            </a:r>
            <a:r>
              <a:rPr sz="2400" b="1" spc="-6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ill Sans MT"/>
                <a:cs typeface="Gill Sans MT"/>
              </a:rPr>
              <a:t>Sindirimi: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8140" y="1604923"/>
            <a:ext cx="4958715" cy="315468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695"/>
              </a:spcBef>
              <a:buClr>
                <a:srgbClr val="3891A7"/>
              </a:buClr>
              <a:buSzPct val="80555"/>
              <a:buFont typeface="Wingdings"/>
              <a:buChar char=""/>
              <a:tabLst>
                <a:tab pos="295910" algn="l"/>
                <a:tab pos="296545" algn="l"/>
              </a:tabLst>
            </a:pPr>
            <a:r>
              <a:rPr sz="1800" spc="-40" dirty="0">
                <a:latin typeface="Gill Sans MT"/>
                <a:cs typeface="Gill Sans MT"/>
              </a:rPr>
              <a:t>Ya</a:t>
            </a:r>
            <a:r>
              <a:rPr sz="1800" spc="-40" dirty="0">
                <a:latin typeface="Calibri"/>
                <a:cs typeface="Calibri"/>
              </a:rPr>
              <a:t>ğ</a:t>
            </a:r>
            <a:r>
              <a:rPr sz="1800" spc="-40" dirty="0">
                <a:latin typeface="Gill Sans MT"/>
                <a:cs typeface="Gill Sans MT"/>
              </a:rPr>
              <a:t>lar </a:t>
            </a:r>
            <a:r>
              <a:rPr sz="1800" dirty="0">
                <a:latin typeface="Gill Sans MT"/>
                <a:cs typeface="Gill Sans MT"/>
              </a:rPr>
              <a:t>sindirimi en zor besin</a:t>
            </a:r>
            <a:r>
              <a:rPr sz="1800" spc="-20" dirty="0">
                <a:latin typeface="Gill Sans MT"/>
                <a:cs typeface="Gill Sans MT"/>
              </a:rPr>
              <a:t> </a:t>
            </a:r>
            <a:r>
              <a:rPr sz="1800" spc="-25" dirty="0">
                <a:latin typeface="Gill Sans MT"/>
                <a:cs typeface="Gill Sans MT"/>
              </a:rPr>
              <a:t>grubudur.</a:t>
            </a:r>
            <a:endParaRPr sz="18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555"/>
              <a:buFont typeface="Wingdings"/>
              <a:buChar char=""/>
              <a:tabLst>
                <a:tab pos="295910" algn="l"/>
                <a:tab pos="296545" algn="l"/>
              </a:tabLst>
            </a:pPr>
            <a:r>
              <a:rPr sz="1800" spc="-30" dirty="0">
                <a:latin typeface="Gill Sans MT"/>
                <a:cs typeface="Gill Sans MT"/>
              </a:rPr>
              <a:t>Ya</a:t>
            </a:r>
            <a:r>
              <a:rPr sz="1800" spc="-30" dirty="0">
                <a:latin typeface="Calibri"/>
                <a:cs typeface="Calibri"/>
              </a:rPr>
              <a:t>ğ</a:t>
            </a:r>
            <a:r>
              <a:rPr sz="1800" spc="-30" dirty="0">
                <a:latin typeface="Gill Sans MT"/>
                <a:cs typeface="Gill Sans MT"/>
              </a:rPr>
              <a:t>ların </a:t>
            </a:r>
            <a:r>
              <a:rPr sz="1800" spc="-5" dirty="0">
                <a:latin typeface="Gill Sans MT"/>
                <a:cs typeface="Gill Sans MT"/>
              </a:rPr>
              <a:t>sindirilebilmesi için </a:t>
            </a:r>
            <a:r>
              <a:rPr sz="1800" dirty="0">
                <a:latin typeface="Gill Sans MT"/>
                <a:cs typeface="Gill Sans MT"/>
              </a:rPr>
              <a:t>karaci</a:t>
            </a:r>
            <a:r>
              <a:rPr sz="1800" dirty="0">
                <a:latin typeface="Calibri"/>
                <a:cs typeface="Calibri"/>
              </a:rPr>
              <a:t>ğ</a:t>
            </a:r>
            <a:r>
              <a:rPr sz="1800" dirty="0">
                <a:latin typeface="Gill Sans MT"/>
                <a:cs typeface="Gill Sans MT"/>
              </a:rPr>
              <a:t>er </a:t>
            </a:r>
            <a:r>
              <a:rPr sz="1800" spc="-20" dirty="0">
                <a:latin typeface="Gill Sans MT"/>
                <a:cs typeface="Gill Sans MT"/>
              </a:rPr>
              <a:t>ve</a:t>
            </a:r>
            <a:r>
              <a:rPr sz="1800" spc="40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pankreas</a:t>
            </a:r>
            <a:endParaRPr sz="1800">
              <a:latin typeface="Gill Sans MT"/>
              <a:cs typeface="Gill Sans MT"/>
            </a:endParaRPr>
          </a:p>
          <a:p>
            <a:pPr marL="295910">
              <a:lnSpc>
                <a:spcPct val="100000"/>
              </a:lnSpc>
              <a:spcBef>
                <a:spcPts val="40"/>
              </a:spcBef>
            </a:pPr>
            <a:r>
              <a:rPr sz="1800" spc="-5" dirty="0">
                <a:latin typeface="Gill Sans MT"/>
                <a:cs typeface="Gill Sans MT"/>
              </a:rPr>
              <a:t>organlarının ürettikleri sıvılar</a:t>
            </a:r>
            <a:r>
              <a:rPr sz="1800" spc="10" dirty="0">
                <a:latin typeface="Gill Sans MT"/>
                <a:cs typeface="Gill Sans MT"/>
              </a:rPr>
              <a:t> </a:t>
            </a:r>
            <a:r>
              <a:rPr sz="1800" spc="-20" dirty="0">
                <a:latin typeface="Gill Sans MT"/>
                <a:cs typeface="Gill Sans MT"/>
              </a:rPr>
              <a:t>kullanılır.</a:t>
            </a:r>
            <a:endParaRPr sz="1800">
              <a:latin typeface="Gill Sans MT"/>
              <a:cs typeface="Gill Sans MT"/>
            </a:endParaRPr>
          </a:p>
          <a:p>
            <a:pPr marL="295910" marR="669290" indent="-283845">
              <a:lnSpc>
                <a:spcPct val="100000"/>
              </a:lnSpc>
              <a:spcBef>
                <a:spcPts val="565"/>
              </a:spcBef>
              <a:buClr>
                <a:srgbClr val="3891A7"/>
              </a:buClr>
              <a:buSzPct val="80555"/>
              <a:buFont typeface="Wingdings"/>
              <a:buChar char=""/>
              <a:tabLst>
                <a:tab pos="295910" algn="l"/>
                <a:tab pos="296545" algn="l"/>
              </a:tabLst>
            </a:pPr>
            <a:r>
              <a:rPr sz="1800" spc="-5" dirty="0">
                <a:latin typeface="Gill Sans MT"/>
                <a:cs typeface="Gill Sans MT"/>
              </a:rPr>
              <a:t>Karaci</a:t>
            </a:r>
            <a:r>
              <a:rPr sz="1800" spc="-5" dirty="0">
                <a:latin typeface="Calibri"/>
                <a:cs typeface="Calibri"/>
              </a:rPr>
              <a:t>ğ</a:t>
            </a:r>
            <a:r>
              <a:rPr sz="1800" spc="-5" dirty="0">
                <a:latin typeface="Gill Sans MT"/>
                <a:cs typeface="Gill Sans MT"/>
              </a:rPr>
              <a:t>er </a:t>
            </a:r>
            <a:r>
              <a:rPr sz="1800" spc="-20" dirty="0">
                <a:latin typeface="Gill Sans MT"/>
                <a:cs typeface="Gill Sans MT"/>
              </a:rPr>
              <a:t>ve </a:t>
            </a:r>
            <a:r>
              <a:rPr sz="1800" spc="-5" dirty="0">
                <a:latin typeface="Gill Sans MT"/>
                <a:cs typeface="Gill Sans MT"/>
              </a:rPr>
              <a:t>pankreas salgılarını </a:t>
            </a:r>
            <a:r>
              <a:rPr sz="1800" spc="-10" dirty="0">
                <a:latin typeface="Gill Sans MT"/>
                <a:cs typeface="Gill Sans MT"/>
              </a:rPr>
              <a:t>birer </a:t>
            </a:r>
            <a:r>
              <a:rPr sz="1800" dirty="0">
                <a:latin typeface="Gill Sans MT"/>
                <a:cs typeface="Gill Sans MT"/>
              </a:rPr>
              <a:t>kanal  </a:t>
            </a:r>
            <a:r>
              <a:rPr sz="1800" spc="-5" dirty="0">
                <a:latin typeface="Gill Sans MT"/>
                <a:cs typeface="Gill Sans MT"/>
              </a:rPr>
              <a:t>aracılı</a:t>
            </a:r>
            <a:r>
              <a:rPr sz="1800" spc="-5" dirty="0">
                <a:latin typeface="Calibri"/>
                <a:cs typeface="Calibri"/>
              </a:rPr>
              <a:t>ğ</a:t>
            </a:r>
            <a:r>
              <a:rPr sz="1800" spc="-5" dirty="0">
                <a:latin typeface="Gill Sans MT"/>
                <a:cs typeface="Gill Sans MT"/>
              </a:rPr>
              <a:t>ıyla ince ba</a:t>
            </a:r>
            <a:r>
              <a:rPr sz="1800" spc="-5" dirty="0">
                <a:latin typeface="Calibri"/>
                <a:cs typeface="Calibri"/>
              </a:rPr>
              <a:t>ğ</a:t>
            </a:r>
            <a:r>
              <a:rPr sz="1800" spc="-5" dirty="0">
                <a:latin typeface="Gill Sans MT"/>
                <a:cs typeface="Gill Sans MT"/>
              </a:rPr>
              <a:t>ırsa</a:t>
            </a:r>
            <a:r>
              <a:rPr sz="1800" spc="-5" dirty="0">
                <a:latin typeface="Calibri"/>
                <a:cs typeface="Calibri"/>
              </a:rPr>
              <a:t>ğ</a:t>
            </a:r>
            <a:r>
              <a:rPr sz="1800" spc="-5" dirty="0">
                <a:latin typeface="Gill Sans MT"/>
                <a:cs typeface="Gill Sans MT"/>
              </a:rPr>
              <a:t>a</a:t>
            </a:r>
            <a:r>
              <a:rPr sz="1800" spc="-25" dirty="0">
                <a:latin typeface="Gill Sans MT"/>
                <a:cs typeface="Gill Sans MT"/>
              </a:rPr>
              <a:t> </a:t>
            </a:r>
            <a:r>
              <a:rPr sz="1800" spc="-20" dirty="0">
                <a:latin typeface="Gill Sans MT"/>
                <a:cs typeface="Gill Sans MT"/>
              </a:rPr>
              <a:t>aktarılır.</a:t>
            </a:r>
            <a:endParaRPr sz="1800">
              <a:latin typeface="Gill Sans MT"/>
              <a:cs typeface="Gill Sans MT"/>
            </a:endParaRPr>
          </a:p>
          <a:p>
            <a:pPr marL="295910" marR="17780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555"/>
              <a:buFont typeface="Wingdings"/>
              <a:buChar char=""/>
              <a:tabLst>
                <a:tab pos="295910" algn="l"/>
                <a:tab pos="296545" algn="l"/>
              </a:tabLst>
            </a:pPr>
            <a:r>
              <a:rPr sz="1800" b="1" spc="-5" dirty="0">
                <a:solidFill>
                  <a:srgbClr val="FF0000"/>
                </a:solidFill>
                <a:latin typeface="Gill Sans MT"/>
                <a:cs typeface="Gill Sans MT"/>
              </a:rPr>
              <a:t>Karaci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ğ</a:t>
            </a:r>
            <a:r>
              <a:rPr sz="1800" b="1" spc="-5" dirty="0">
                <a:solidFill>
                  <a:srgbClr val="FF0000"/>
                </a:solidFill>
                <a:latin typeface="Gill Sans MT"/>
                <a:cs typeface="Gill Sans MT"/>
              </a:rPr>
              <a:t>erden </a:t>
            </a:r>
            <a:r>
              <a:rPr sz="1800" spc="-5" dirty="0">
                <a:latin typeface="Gill Sans MT"/>
                <a:cs typeface="Gill Sans MT"/>
              </a:rPr>
              <a:t>salgılan </a:t>
            </a:r>
            <a:r>
              <a:rPr sz="1800" dirty="0">
                <a:latin typeface="Gill Sans MT"/>
                <a:cs typeface="Gill Sans MT"/>
              </a:rPr>
              <a:t>safra </a:t>
            </a:r>
            <a:r>
              <a:rPr sz="1800" b="1" spc="-5" dirty="0">
                <a:solidFill>
                  <a:srgbClr val="FF0000"/>
                </a:solidFill>
                <a:latin typeface="Gill Sans MT"/>
                <a:cs typeface="Gill Sans MT"/>
              </a:rPr>
              <a:t>ya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ğ</a:t>
            </a:r>
            <a:r>
              <a:rPr sz="1800" b="1" spc="-5" dirty="0">
                <a:solidFill>
                  <a:srgbClr val="FF0000"/>
                </a:solidFill>
                <a:latin typeface="Gill Sans MT"/>
                <a:cs typeface="Gill Sans MT"/>
              </a:rPr>
              <a:t>ların </a:t>
            </a:r>
            <a:r>
              <a:rPr sz="1800" b="1" dirty="0">
                <a:solidFill>
                  <a:srgbClr val="FF0000"/>
                </a:solidFill>
                <a:latin typeface="Gill Sans MT"/>
                <a:cs typeface="Gill Sans MT"/>
              </a:rPr>
              <a:t>fiziksel  </a:t>
            </a:r>
            <a:r>
              <a:rPr sz="1800" b="1" spc="-5" dirty="0">
                <a:solidFill>
                  <a:srgbClr val="FF0000"/>
                </a:solidFill>
                <a:latin typeface="Gill Sans MT"/>
                <a:cs typeface="Gill Sans MT"/>
              </a:rPr>
              <a:t>sindirimini </a:t>
            </a:r>
            <a:r>
              <a:rPr sz="1800" spc="-20" dirty="0">
                <a:latin typeface="Gill Sans MT"/>
                <a:cs typeface="Gill Sans MT"/>
              </a:rPr>
              <a:t>gerçekleştirir.Ya</a:t>
            </a:r>
            <a:r>
              <a:rPr sz="1800" spc="-20" dirty="0">
                <a:latin typeface="Calibri"/>
                <a:cs typeface="Calibri"/>
              </a:rPr>
              <a:t>ğ</a:t>
            </a:r>
            <a:r>
              <a:rPr sz="1800" spc="-20" dirty="0">
                <a:latin typeface="Gill Sans MT"/>
                <a:cs typeface="Gill Sans MT"/>
              </a:rPr>
              <a:t>lar </a:t>
            </a:r>
            <a:r>
              <a:rPr sz="1800" dirty="0">
                <a:latin typeface="Gill Sans MT"/>
                <a:cs typeface="Gill Sans MT"/>
              </a:rPr>
              <a:t>fiziksel </a:t>
            </a:r>
            <a:r>
              <a:rPr sz="1800" spc="-5" dirty="0">
                <a:latin typeface="Gill Sans MT"/>
                <a:cs typeface="Gill Sans MT"/>
              </a:rPr>
              <a:t>sindirim  sonucu </a:t>
            </a:r>
            <a:r>
              <a:rPr sz="1800" dirty="0">
                <a:latin typeface="Gill Sans MT"/>
                <a:cs typeface="Gill Sans MT"/>
              </a:rPr>
              <a:t>ya</a:t>
            </a:r>
            <a:r>
              <a:rPr sz="1800" dirty="0">
                <a:latin typeface="Calibri"/>
                <a:cs typeface="Calibri"/>
              </a:rPr>
              <a:t>ğ </a:t>
            </a:r>
            <a:r>
              <a:rPr sz="1800" spc="-5" dirty="0">
                <a:latin typeface="Gill Sans MT"/>
                <a:cs typeface="Gill Sans MT"/>
              </a:rPr>
              <a:t>damlacıklarına</a:t>
            </a:r>
            <a:r>
              <a:rPr sz="1800" spc="40" dirty="0">
                <a:latin typeface="Gill Sans MT"/>
                <a:cs typeface="Gill Sans MT"/>
              </a:rPr>
              <a:t> </a:t>
            </a:r>
            <a:r>
              <a:rPr sz="1800" spc="-25" dirty="0">
                <a:latin typeface="Gill Sans MT"/>
                <a:cs typeface="Gill Sans MT"/>
              </a:rPr>
              <a:t>dönüşür.</a:t>
            </a:r>
            <a:endParaRPr sz="18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555"/>
              <a:buFont typeface="Wingdings"/>
              <a:buChar char=""/>
              <a:tabLst>
                <a:tab pos="295910" algn="l"/>
                <a:tab pos="296545" algn="l"/>
              </a:tabLst>
            </a:pPr>
            <a:r>
              <a:rPr sz="1800" b="1" spc="-10" dirty="0">
                <a:solidFill>
                  <a:srgbClr val="FF0000"/>
                </a:solidFill>
                <a:latin typeface="Gill Sans MT"/>
                <a:cs typeface="Gill Sans MT"/>
              </a:rPr>
              <a:t>Pankreastan </a:t>
            </a:r>
            <a:r>
              <a:rPr sz="1800" dirty="0">
                <a:latin typeface="Gill Sans MT"/>
                <a:cs typeface="Gill Sans MT"/>
              </a:rPr>
              <a:t>gelen </a:t>
            </a:r>
            <a:r>
              <a:rPr sz="1800" b="1" spc="-10" dirty="0">
                <a:solidFill>
                  <a:srgbClr val="FF0000"/>
                </a:solidFill>
                <a:latin typeface="Gill Sans MT"/>
                <a:cs typeface="Gill Sans MT"/>
              </a:rPr>
              <a:t>pankreas </a:t>
            </a:r>
            <a:r>
              <a:rPr sz="1800" b="1" spc="-5" dirty="0">
                <a:solidFill>
                  <a:srgbClr val="FF0000"/>
                </a:solidFill>
                <a:latin typeface="Gill Sans MT"/>
                <a:cs typeface="Gill Sans MT"/>
              </a:rPr>
              <a:t>öz suyu</a:t>
            </a:r>
            <a:r>
              <a:rPr sz="1800" b="1" spc="-6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ya</a:t>
            </a:r>
            <a:r>
              <a:rPr sz="1800" spc="-5" dirty="0">
                <a:latin typeface="Calibri"/>
                <a:cs typeface="Calibri"/>
              </a:rPr>
              <a:t>ğ</a:t>
            </a:r>
            <a:r>
              <a:rPr sz="1800" spc="-5" dirty="0">
                <a:latin typeface="Gill Sans MT"/>
                <a:cs typeface="Gill Sans MT"/>
              </a:rPr>
              <a:t>ların</a:t>
            </a:r>
            <a:endParaRPr sz="1800">
              <a:latin typeface="Gill Sans MT"/>
              <a:cs typeface="Gill Sans MT"/>
            </a:endParaRPr>
          </a:p>
          <a:p>
            <a:pPr marL="295910">
              <a:lnSpc>
                <a:spcPct val="100000"/>
              </a:lnSpc>
              <a:spcBef>
                <a:spcPts val="35"/>
              </a:spcBef>
            </a:pPr>
            <a:r>
              <a:rPr sz="1800" b="1" spc="-15" dirty="0">
                <a:solidFill>
                  <a:srgbClr val="FF0000"/>
                </a:solidFill>
                <a:latin typeface="Gill Sans MT"/>
                <a:cs typeface="Gill Sans MT"/>
              </a:rPr>
              <a:t>kimyasal </a:t>
            </a:r>
            <a:r>
              <a:rPr sz="1800" b="1" spc="-5" dirty="0">
                <a:solidFill>
                  <a:srgbClr val="FF0000"/>
                </a:solidFill>
                <a:latin typeface="Gill Sans MT"/>
                <a:cs typeface="Gill Sans MT"/>
              </a:rPr>
              <a:t>sindirimini</a:t>
            </a:r>
            <a:r>
              <a:rPr sz="1800" b="1" spc="-2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800" spc="-15" dirty="0">
                <a:latin typeface="Gill Sans MT"/>
                <a:cs typeface="Gill Sans MT"/>
              </a:rPr>
              <a:t>gerçekleştirir.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78344" y="0"/>
            <a:ext cx="8179434" cy="1293495"/>
            <a:chOff x="978344" y="0"/>
            <a:chExt cx="8179434" cy="1293495"/>
          </a:xfrm>
        </p:grpSpPr>
        <p:sp>
          <p:nvSpPr>
            <p:cNvPr id="5" name="object 5"/>
            <p:cNvSpPr/>
            <p:nvPr/>
          </p:nvSpPr>
          <p:spPr>
            <a:xfrm>
              <a:off x="991362" y="762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81534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8153400" y="11430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91362" y="762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0" y="1143000"/>
                  </a:moveTo>
                  <a:lnTo>
                    <a:pt x="8153400" y="11430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95728" y="54863"/>
              <a:ext cx="973074" cy="12138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45664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82824" y="54863"/>
              <a:ext cx="1559814" cy="121386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19500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56660" y="54863"/>
              <a:ext cx="1052322" cy="12138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85844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23004" y="54863"/>
              <a:ext cx="1556765" cy="121386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56632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93791" y="54863"/>
              <a:ext cx="2001773" cy="121386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72428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071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ND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R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M</a:t>
            </a:r>
            <a:r>
              <a:rPr spc="-15" dirty="0"/>
              <a:t> </a:t>
            </a:r>
            <a:r>
              <a:rPr spc="-5" dirty="0"/>
              <a:t>S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STEM</a:t>
            </a:r>
            <a:r>
              <a:rPr spc="-5" dirty="0">
                <a:latin typeface="Calibri"/>
                <a:cs typeface="Calibri"/>
              </a:rPr>
              <a:t>İ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1325880" y="1447800"/>
            <a:ext cx="7574280" cy="5287010"/>
            <a:chOff x="1325880" y="1447800"/>
            <a:chExt cx="7574280" cy="5287010"/>
          </a:xfrm>
        </p:grpSpPr>
        <p:sp>
          <p:nvSpPr>
            <p:cNvPr id="19" name="object 19"/>
            <p:cNvSpPr/>
            <p:nvPr/>
          </p:nvSpPr>
          <p:spPr>
            <a:xfrm>
              <a:off x="6423659" y="1447800"/>
              <a:ext cx="2476499" cy="23271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25880" y="5638798"/>
              <a:ext cx="3075432" cy="109575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70703" y="5714998"/>
              <a:ext cx="4029455" cy="101955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59958" y="5593181"/>
            <a:ext cx="10826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60" dirty="0">
                <a:latin typeface="Gill Sans MT"/>
                <a:cs typeface="Gill Sans MT"/>
              </a:rPr>
              <a:t>Ya</a:t>
            </a:r>
            <a:r>
              <a:rPr sz="1300" spc="-60" dirty="0">
                <a:latin typeface="Calibri"/>
                <a:cs typeface="Calibri"/>
              </a:rPr>
              <a:t>ğ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5" dirty="0">
                <a:latin typeface="Gill Sans MT"/>
                <a:cs typeface="Gill Sans MT"/>
              </a:rPr>
              <a:t>damlacıkları</a:t>
            </a:r>
            <a:endParaRPr sz="1300">
              <a:latin typeface="Gill Sans MT"/>
              <a:cs typeface="Gill Sans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274308" y="4133075"/>
            <a:ext cx="2569845" cy="1045844"/>
            <a:chOff x="6274308" y="4133075"/>
            <a:chExt cx="2569845" cy="1045844"/>
          </a:xfrm>
        </p:grpSpPr>
        <p:sp>
          <p:nvSpPr>
            <p:cNvPr id="24" name="object 24"/>
            <p:cNvSpPr/>
            <p:nvPr/>
          </p:nvSpPr>
          <p:spPr>
            <a:xfrm>
              <a:off x="6300216" y="4146816"/>
              <a:ext cx="2528316" cy="9662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74308" y="4133075"/>
              <a:ext cx="2569464" cy="104547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370320" y="4190999"/>
              <a:ext cx="2392679" cy="83058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370320" y="4191000"/>
            <a:ext cx="2392680" cy="830580"/>
          </a:xfrm>
          <a:prstGeom prst="rect">
            <a:avLst/>
          </a:prstGeom>
          <a:ln w="9144">
            <a:solidFill>
              <a:srgbClr val="3891A7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2710" marR="151130" algn="just">
              <a:lnSpc>
                <a:spcPct val="100000"/>
              </a:lnSpc>
              <a:spcBef>
                <a:spcPts val="275"/>
              </a:spcBef>
            </a:pPr>
            <a:r>
              <a:rPr sz="1600" spc="-30" dirty="0">
                <a:latin typeface="Gill Sans MT"/>
                <a:cs typeface="Gill Sans MT"/>
              </a:rPr>
              <a:t>Ya</a:t>
            </a:r>
            <a:r>
              <a:rPr sz="1600" spc="-30" dirty="0">
                <a:latin typeface="Calibri"/>
                <a:cs typeface="Calibri"/>
              </a:rPr>
              <a:t>ğ</a:t>
            </a:r>
            <a:r>
              <a:rPr sz="1600" spc="-30" dirty="0">
                <a:latin typeface="Gill Sans MT"/>
                <a:cs typeface="Gill Sans MT"/>
              </a:rPr>
              <a:t>ların </a:t>
            </a:r>
            <a:r>
              <a:rPr sz="1600" spc="-10" dirty="0">
                <a:latin typeface="Gill Sans MT"/>
                <a:cs typeface="Gill Sans MT"/>
              </a:rPr>
              <a:t>kimyasal </a:t>
            </a:r>
            <a:r>
              <a:rPr sz="1600" spc="-5" dirty="0">
                <a:latin typeface="Gill Sans MT"/>
                <a:cs typeface="Gill Sans MT"/>
              </a:rPr>
              <a:t>sindirimi  </a:t>
            </a:r>
            <a:r>
              <a:rPr sz="1600" spc="-10" dirty="0">
                <a:latin typeface="Gill Sans MT"/>
                <a:cs typeface="Gill Sans MT"/>
              </a:rPr>
              <a:t>ince </a:t>
            </a:r>
            <a:r>
              <a:rPr sz="1600" spc="-5" dirty="0">
                <a:latin typeface="Gill Sans MT"/>
                <a:cs typeface="Gill Sans MT"/>
              </a:rPr>
              <a:t>ba</a:t>
            </a:r>
            <a:r>
              <a:rPr sz="1600" spc="-5" dirty="0">
                <a:latin typeface="Calibri"/>
                <a:cs typeface="Calibri"/>
              </a:rPr>
              <a:t>ğ</a:t>
            </a:r>
            <a:r>
              <a:rPr sz="1600" spc="-5" dirty="0">
                <a:latin typeface="Gill Sans MT"/>
                <a:cs typeface="Gill Sans MT"/>
              </a:rPr>
              <a:t>ırsakta başlar </a:t>
            </a:r>
            <a:r>
              <a:rPr sz="1600" spc="-10" dirty="0">
                <a:latin typeface="Gill Sans MT"/>
                <a:cs typeface="Gill Sans MT"/>
              </a:rPr>
              <a:t>ince  </a:t>
            </a:r>
            <a:r>
              <a:rPr sz="1600" spc="-5" dirty="0">
                <a:latin typeface="Gill Sans MT"/>
                <a:cs typeface="Gill Sans MT"/>
              </a:rPr>
              <a:t>ba</a:t>
            </a:r>
            <a:r>
              <a:rPr sz="1600" spc="-5" dirty="0">
                <a:latin typeface="Calibri"/>
                <a:cs typeface="Calibri"/>
              </a:rPr>
              <a:t>ğ</a:t>
            </a:r>
            <a:r>
              <a:rPr sz="1600" spc="-5" dirty="0">
                <a:latin typeface="Gill Sans MT"/>
                <a:cs typeface="Gill Sans MT"/>
              </a:rPr>
              <a:t>ırsakta</a:t>
            </a:r>
            <a:r>
              <a:rPr sz="1600" dirty="0">
                <a:latin typeface="Gill Sans MT"/>
                <a:cs typeface="Gill Sans MT"/>
              </a:rPr>
              <a:t> </a:t>
            </a:r>
            <a:r>
              <a:rPr sz="1600" spc="-30" dirty="0">
                <a:latin typeface="Gill Sans MT"/>
                <a:cs typeface="Gill Sans MT"/>
              </a:rPr>
              <a:t>biter.</a:t>
            </a:r>
            <a:endParaRPr sz="16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35736" y="0"/>
            <a:ext cx="8222615" cy="6870700"/>
            <a:chOff x="935736" y="0"/>
            <a:chExt cx="8222615" cy="6870700"/>
          </a:xfrm>
        </p:grpSpPr>
        <p:sp>
          <p:nvSpPr>
            <p:cNvPr id="3" name="object 3"/>
            <p:cNvSpPr/>
            <p:nvPr/>
          </p:nvSpPr>
          <p:spPr>
            <a:xfrm>
              <a:off x="991362" y="762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81534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8153400" y="11430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91362" y="762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0" y="1143000"/>
                  </a:moveTo>
                  <a:lnTo>
                    <a:pt x="8153400" y="11430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95727" y="54863"/>
              <a:ext cx="973074" cy="12138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45663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82824" y="54863"/>
              <a:ext cx="1559814" cy="121386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19500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56659" y="54863"/>
              <a:ext cx="1052322" cy="12138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85843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23003" y="54863"/>
              <a:ext cx="1556765" cy="121386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56632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93791" y="54863"/>
              <a:ext cx="2001773" cy="121386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72427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071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ND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R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M</a:t>
            </a:r>
            <a:r>
              <a:rPr spc="-15" dirty="0"/>
              <a:t> </a:t>
            </a:r>
            <a:r>
              <a:rPr spc="-5" dirty="0"/>
              <a:t>S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STEM</a:t>
            </a:r>
            <a:r>
              <a:rPr spc="-5" dirty="0">
                <a:latin typeface="Calibri"/>
                <a:cs typeface="Calibri"/>
              </a:rPr>
              <a:t>İ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1071372" y="1179563"/>
            <a:ext cx="8072755" cy="2699385"/>
            <a:chOff x="1071372" y="1179563"/>
            <a:chExt cx="8072755" cy="2699385"/>
          </a:xfrm>
        </p:grpSpPr>
        <p:sp>
          <p:nvSpPr>
            <p:cNvPr id="17" name="object 17"/>
            <p:cNvSpPr/>
            <p:nvPr/>
          </p:nvSpPr>
          <p:spPr>
            <a:xfrm>
              <a:off x="1071372" y="1897379"/>
              <a:ext cx="8072627" cy="1981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435095" y="1251229"/>
              <a:ext cx="3336036" cy="72082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13760" y="1179563"/>
              <a:ext cx="3493008" cy="97994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05200" y="1295399"/>
              <a:ext cx="3200400" cy="58521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505200" y="1295400"/>
            <a:ext cx="3200400" cy="585470"/>
          </a:xfrm>
          <a:prstGeom prst="rect">
            <a:avLst/>
          </a:prstGeom>
          <a:ln w="9144">
            <a:solidFill>
              <a:srgbClr val="3891A7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229"/>
              </a:spcBef>
            </a:pPr>
            <a:r>
              <a:rPr sz="3200" spc="-15" dirty="0">
                <a:latin typeface="Gill Sans MT"/>
                <a:cs typeface="Gill Sans MT"/>
              </a:rPr>
              <a:t>Kimyasal</a:t>
            </a:r>
            <a:r>
              <a:rPr sz="3200" spc="-6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Sindirim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55775" y="3962400"/>
            <a:ext cx="7391400" cy="2743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071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ND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R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M</a:t>
            </a:r>
            <a:r>
              <a:rPr spc="-15" dirty="0"/>
              <a:t> </a:t>
            </a:r>
            <a:r>
              <a:rPr spc="-5" dirty="0"/>
              <a:t>S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STEM</a:t>
            </a:r>
            <a:r>
              <a:rPr spc="-5" dirty="0">
                <a:latin typeface="Calibri"/>
                <a:cs typeface="Calibri"/>
              </a:rPr>
              <a:t>İ</a:t>
            </a:r>
          </a:p>
        </p:txBody>
      </p:sp>
      <p:sp>
        <p:nvSpPr>
          <p:cNvPr id="3" name="object 3"/>
          <p:cNvSpPr/>
          <p:nvPr/>
        </p:nvSpPr>
        <p:spPr>
          <a:xfrm>
            <a:off x="1447800" y="1447800"/>
            <a:ext cx="7086600" cy="5001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1940" y="1070189"/>
            <a:ext cx="4774565" cy="537210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2400" b="1" spc="5" dirty="0">
                <a:solidFill>
                  <a:srgbClr val="FF0000"/>
                </a:solidFill>
                <a:latin typeface="Gill Sans MT"/>
                <a:cs typeface="Gill Sans MT"/>
              </a:rPr>
              <a:t>A)Karaci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ğ</a:t>
            </a:r>
            <a:r>
              <a:rPr sz="2400" b="1" spc="5" dirty="0">
                <a:solidFill>
                  <a:srgbClr val="FF0000"/>
                </a:solidFill>
                <a:latin typeface="Gill Sans MT"/>
                <a:cs typeface="Gill Sans MT"/>
              </a:rPr>
              <a:t>er:</a:t>
            </a:r>
            <a:endParaRPr sz="2400">
              <a:latin typeface="Gill Sans MT"/>
              <a:cs typeface="Gill Sans MT"/>
            </a:endParaRPr>
          </a:p>
          <a:p>
            <a:pPr marL="295910" marR="310515" indent="-283845" algn="just">
              <a:lnSpc>
                <a:spcPct val="100699"/>
              </a:lnSpc>
              <a:spcBef>
                <a:spcPts val="610"/>
              </a:spcBef>
              <a:buClr>
                <a:srgbClr val="3891A7"/>
              </a:buClr>
              <a:buSzPct val="80000"/>
              <a:buFont typeface="Wingdings"/>
              <a:buChar char=""/>
              <a:tabLst>
                <a:tab pos="296545" algn="l"/>
              </a:tabLst>
            </a:pPr>
            <a:r>
              <a:rPr sz="2000" spc="-35" dirty="0">
                <a:latin typeface="Gill Sans MT"/>
                <a:cs typeface="Gill Sans MT"/>
              </a:rPr>
              <a:t>Ya</a:t>
            </a:r>
            <a:r>
              <a:rPr sz="2000" spc="-35" dirty="0">
                <a:latin typeface="Calibri"/>
                <a:cs typeface="Calibri"/>
              </a:rPr>
              <a:t>ğ</a:t>
            </a:r>
            <a:r>
              <a:rPr sz="2000" spc="-35" dirty="0">
                <a:latin typeface="Gill Sans MT"/>
                <a:cs typeface="Gill Sans MT"/>
              </a:rPr>
              <a:t>ların </a:t>
            </a:r>
            <a:r>
              <a:rPr sz="2000" dirty="0">
                <a:latin typeface="Gill Sans MT"/>
                <a:cs typeface="Gill Sans MT"/>
              </a:rPr>
              <a:t>fiziksel sindirimi için </a:t>
            </a:r>
            <a:r>
              <a:rPr sz="2000" spc="-5" dirty="0">
                <a:latin typeface="Gill Sans MT"/>
                <a:cs typeface="Gill Sans MT"/>
              </a:rPr>
              <a:t>gerekli</a:t>
            </a:r>
            <a:r>
              <a:rPr sz="2000" spc="-1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olan </a:t>
            </a:r>
            <a:r>
              <a:rPr sz="200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2000" b="1" dirty="0">
                <a:solidFill>
                  <a:srgbClr val="FF0000"/>
                </a:solidFill>
                <a:latin typeface="Gill Sans MT"/>
                <a:cs typeface="Gill Sans MT"/>
              </a:rPr>
              <a:t>safra </a:t>
            </a:r>
            <a:r>
              <a:rPr sz="2000" b="1" spc="-5" dirty="0">
                <a:solidFill>
                  <a:srgbClr val="FF0000"/>
                </a:solidFill>
                <a:latin typeface="Gill Sans MT"/>
                <a:cs typeface="Gill Sans MT"/>
              </a:rPr>
              <a:t>(öd) salgısını </a:t>
            </a:r>
            <a:r>
              <a:rPr sz="2000" spc="-10" dirty="0">
                <a:latin typeface="Gill Sans MT"/>
                <a:cs typeface="Gill Sans MT"/>
              </a:rPr>
              <a:t>üreterek </a:t>
            </a:r>
            <a:r>
              <a:rPr sz="2000" dirty="0">
                <a:latin typeface="Gill Sans MT"/>
                <a:cs typeface="Gill Sans MT"/>
              </a:rPr>
              <a:t>sindirime  </a:t>
            </a:r>
            <a:r>
              <a:rPr sz="2000" spc="-5" dirty="0">
                <a:latin typeface="Gill Sans MT"/>
                <a:cs typeface="Gill Sans MT"/>
              </a:rPr>
              <a:t>yardımcı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spc="-40" dirty="0">
                <a:latin typeface="Gill Sans MT"/>
                <a:cs typeface="Gill Sans MT"/>
              </a:rPr>
              <a:t>olur,</a:t>
            </a:r>
            <a:endParaRPr sz="2000">
              <a:latin typeface="Gill Sans MT"/>
              <a:cs typeface="Gill Sans MT"/>
            </a:endParaRPr>
          </a:p>
          <a:p>
            <a:pPr marL="295910" marR="81280" indent="-283845" algn="just">
              <a:lnSpc>
                <a:spcPct val="100000"/>
              </a:lnSpc>
              <a:spcBef>
                <a:spcPts val="570"/>
              </a:spcBef>
              <a:buClr>
                <a:srgbClr val="3891A7"/>
              </a:buClr>
              <a:buSzPct val="80000"/>
              <a:buFont typeface="Wingdings"/>
              <a:buChar char=""/>
              <a:tabLst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Karaci</a:t>
            </a:r>
            <a:r>
              <a:rPr sz="2000" dirty="0">
                <a:latin typeface="Calibri"/>
                <a:cs typeface="Calibri"/>
              </a:rPr>
              <a:t>ğ</a:t>
            </a:r>
            <a:r>
              <a:rPr sz="2000" dirty="0">
                <a:latin typeface="Gill Sans MT"/>
                <a:cs typeface="Gill Sans MT"/>
              </a:rPr>
              <a:t>er </a:t>
            </a:r>
            <a:r>
              <a:rPr sz="2000" spc="-5" dirty="0">
                <a:latin typeface="Gill Sans MT"/>
                <a:cs typeface="Gill Sans MT"/>
              </a:rPr>
              <a:t>tarafından üretilen </a:t>
            </a:r>
            <a:r>
              <a:rPr sz="2000" b="1" dirty="0">
                <a:solidFill>
                  <a:srgbClr val="FF0000"/>
                </a:solidFill>
                <a:latin typeface="Gill Sans MT"/>
                <a:cs typeface="Gill Sans MT"/>
              </a:rPr>
              <a:t>safra</a:t>
            </a:r>
            <a:r>
              <a:rPr sz="2000" b="1" spc="-15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2000" b="1" dirty="0">
                <a:solidFill>
                  <a:srgbClr val="FF0000"/>
                </a:solidFill>
                <a:latin typeface="Gill Sans MT"/>
                <a:cs typeface="Gill Sans MT"/>
              </a:rPr>
              <a:t>salgısı</a:t>
            </a:r>
            <a:r>
              <a:rPr sz="2000" dirty="0">
                <a:latin typeface="Gill Sans MT"/>
                <a:cs typeface="Gill Sans MT"/>
              </a:rPr>
              <a:t>,  karaci</a:t>
            </a:r>
            <a:r>
              <a:rPr sz="2000" dirty="0">
                <a:latin typeface="Calibri"/>
                <a:cs typeface="Calibri"/>
              </a:rPr>
              <a:t>ğ</a:t>
            </a:r>
            <a:r>
              <a:rPr sz="2000" dirty="0">
                <a:latin typeface="Gill Sans MT"/>
                <a:cs typeface="Gill Sans MT"/>
              </a:rPr>
              <a:t>erin alt kısmında bulunan</a:t>
            </a:r>
            <a:r>
              <a:rPr sz="2000" spc="-140" dirty="0">
                <a:latin typeface="Gill Sans MT"/>
                <a:cs typeface="Gill Sans MT"/>
              </a:rPr>
              <a:t> </a:t>
            </a:r>
            <a:r>
              <a:rPr sz="2000" b="1" dirty="0">
                <a:solidFill>
                  <a:srgbClr val="FF0000"/>
                </a:solidFill>
                <a:latin typeface="Gill Sans MT"/>
                <a:cs typeface="Gill Sans MT"/>
              </a:rPr>
              <a:t>safra</a:t>
            </a:r>
            <a:endParaRPr sz="2000">
              <a:latin typeface="Gill Sans MT"/>
              <a:cs typeface="Gill Sans MT"/>
            </a:endParaRPr>
          </a:p>
          <a:p>
            <a:pPr marL="295910" marR="194310" algn="just">
              <a:lnSpc>
                <a:spcPct val="99200"/>
              </a:lnSpc>
              <a:spcBef>
                <a:spcPts val="55"/>
              </a:spcBef>
            </a:pPr>
            <a:r>
              <a:rPr sz="2000" b="1" spc="-10" dirty="0">
                <a:solidFill>
                  <a:srgbClr val="FF0000"/>
                </a:solidFill>
                <a:latin typeface="Gill Sans MT"/>
                <a:cs typeface="Gill Sans MT"/>
              </a:rPr>
              <a:t>kesesinde </a:t>
            </a:r>
            <a:r>
              <a:rPr sz="2000" b="1" dirty="0">
                <a:solidFill>
                  <a:srgbClr val="FF0000"/>
                </a:solidFill>
                <a:latin typeface="Gill Sans MT"/>
                <a:cs typeface="Gill Sans MT"/>
              </a:rPr>
              <a:t>toplanır </a:t>
            </a:r>
            <a:r>
              <a:rPr sz="2000" spc="-20" dirty="0">
                <a:latin typeface="Gill Sans MT"/>
                <a:cs typeface="Gill Sans MT"/>
              </a:rPr>
              <a:t>ve </a:t>
            </a:r>
            <a:r>
              <a:rPr sz="2000" dirty="0">
                <a:latin typeface="Gill Sans MT"/>
                <a:cs typeface="Gill Sans MT"/>
              </a:rPr>
              <a:t>buradan bir</a:t>
            </a:r>
            <a:r>
              <a:rPr sz="2000" spc="-1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kanal  </a:t>
            </a:r>
            <a:r>
              <a:rPr sz="2000" spc="-5" dirty="0">
                <a:latin typeface="Gill Sans MT"/>
                <a:cs typeface="Gill Sans MT"/>
              </a:rPr>
              <a:t>yardımıyla </a:t>
            </a:r>
            <a:r>
              <a:rPr sz="2000" dirty="0">
                <a:latin typeface="Gill Sans MT"/>
                <a:cs typeface="Gill Sans MT"/>
              </a:rPr>
              <a:t>ince </a:t>
            </a:r>
            <a:r>
              <a:rPr sz="2000" spc="-5" dirty="0">
                <a:latin typeface="Gill Sans MT"/>
                <a:cs typeface="Gill Sans MT"/>
              </a:rPr>
              <a:t>ba</a:t>
            </a:r>
            <a:r>
              <a:rPr sz="2000" spc="-5" dirty="0">
                <a:latin typeface="Calibri"/>
                <a:cs typeface="Calibri"/>
              </a:rPr>
              <a:t>ğ</a:t>
            </a:r>
            <a:r>
              <a:rPr sz="2000" spc="-5" dirty="0">
                <a:latin typeface="Gill Sans MT"/>
                <a:cs typeface="Gill Sans MT"/>
              </a:rPr>
              <a:t>ırsa</a:t>
            </a:r>
            <a:r>
              <a:rPr sz="2000" spc="-5" dirty="0">
                <a:latin typeface="Calibri"/>
                <a:cs typeface="Calibri"/>
              </a:rPr>
              <a:t>ğ</a:t>
            </a:r>
            <a:r>
              <a:rPr sz="2000" spc="-5" dirty="0">
                <a:latin typeface="Gill Sans MT"/>
                <a:cs typeface="Gill Sans MT"/>
              </a:rPr>
              <a:t>ın </a:t>
            </a:r>
            <a:r>
              <a:rPr sz="2000" dirty="0">
                <a:latin typeface="Gill Sans MT"/>
                <a:cs typeface="Gill Sans MT"/>
              </a:rPr>
              <a:t>ilk bölümü olan  onikiparmak </a:t>
            </a:r>
            <a:r>
              <a:rPr sz="2000" spc="-5" dirty="0">
                <a:latin typeface="Gill Sans MT"/>
                <a:cs typeface="Gill Sans MT"/>
              </a:rPr>
              <a:t>ba</a:t>
            </a:r>
            <a:r>
              <a:rPr sz="2000" spc="-5" dirty="0">
                <a:latin typeface="Calibri"/>
                <a:cs typeface="Calibri"/>
              </a:rPr>
              <a:t>ğ</a:t>
            </a:r>
            <a:r>
              <a:rPr sz="2000" spc="-5" dirty="0">
                <a:latin typeface="Gill Sans MT"/>
                <a:cs typeface="Gill Sans MT"/>
              </a:rPr>
              <a:t>ırsa</a:t>
            </a:r>
            <a:r>
              <a:rPr sz="2000" spc="-5" dirty="0">
                <a:latin typeface="Calibri"/>
                <a:cs typeface="Calibri"/>
              </a:rPr>
              <a:t>ğ</a:t>
            </a:r>
            <a:r>
              <a:rPr sz="2000" spc="-5" dirty="0">
                <a:latin typeface="Gill Sans MT"/>
                <a:cs typeface="Gill Sans MT"/>
              </a:rPr>
              <a:t>ına</a:t>
            </a:r>
            <a:r>
              <a:rPr sz="2000" spc="-110" dirty="0">
                <a:latin typeface="Gill Sans MT"/>
                <a:cs typeface="Gill Sans MT"/>
              </a:rPr>
              <a:t> </a:t>
            </a:r>
            <a:r>
              <a:rPr sz="2000" spc="-35" dirty="0">
                <a:latin typeface="Gill Sans MT"/>
                <a:cs typeface="Gill Sans MT"/>
              </a:rPr>
              <a:t>geçer.</a:t>
            </a:r>
            <a:endParaRPr sz="2000">
              <a:latin typeface="Gill Sans MT"/>
              <a:cs typeface="Gill Sans MT"/>
            </a:endParaRPr>
          </a:p>
          <a:p>
            <a:pPr marL="295910" marR="635000" indent="-283845">
              <a:lnSpc>
                <a:spcPct val="100499"/>
              </a:lnSpc>
              <a:spcBef>
                <a:spcPts val="590"/>
              </a:spcBef>
              <a:buClr>
                <a:srgbClr val="3891A7"/>
              </a:buClr>
              <a:buSzPct val="80000"/>
              <a:buFont typeface="Wingdings"/>
              <a:buChar char=""/>
              <a:tabLst>
                <a:tab pos="296545" algn="l"/>
              </a:tabLst>
            </a:pPr>
            <a:r>
              <a:rPr sz="2000" spc="-5" dirty="0">
                <a:latin typeface="Gill Sans MT"/>
                <a:cs typeface="Gill Sans MT"/>
              </a:rPr>
              <a:t>Safra salgısı, </a:t>
            </a:r>
            <a:r>
              <a:rPr sz="2000" dirty="0">
                <a:latin typeface="Gill Sans MT"/>
                <a:cs typeface="Gill Sans MT"/>
              </a:rPr>
              <a:t>onikiparmak</a:t>
            </a:r>
            <a:r>
              <a:rPr sz="2000" spc="-254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ba</a:t>
            </a:r>
            <a:r>
              <a:rPr sz="2000" spc="-5" dirty="0">
                <a:latin typeface="Calibri"/>
                <a:cs typeface="Calibri"/>
              </a:rPr>
              <a:t>ğ</a:t>
            </a:r>
            <a:r>
              <a:rPr sz="2000" spc="-5" dirty="0">
                <a:latin typeface="Gill Sans MT"/>
                <a:cs typeface="Gill Sans MT"/>
              </a:rPr>
              <a:t>ırsa</a:t>
            </a:r>
            <a:r>
              <a:rPr sz="2000" spc="-5" dirty="0">
                <a:latin typeface="Calibri"/>
                <a:cs typeface="Calibri"/>
              </a:rPr>
              <a:t>ğ</a:t>
            </a:r>
            <a:r>
              <a:rPr sz="2000" spc="-5" dirty="0">
                <a:latin typeface="Gill Sans MT"/>
                <a:cs typeface="Gill Sans MT"/>
              </a:rPr>
              <a:t>ında  </a:t>
            </a:r>
            <a:r>
              <a:rPr sz="2000" dirty="0">
                <a:latin typeface="Gill Sans MT"/>
                <a:cs typeface="Gill Sans MT"/>
              </a:rPr>
              <a:t>bulunan </a:t>
            </a:r>
            <a:r>
              <a:rPr sz="2000" spc="-5" dirty="0">
                <a:latin typeface="Gill Sans MT"/>
                <a:cs typeface="Gill Sans MT"/>
              </a:rPr>
              <a:t>ya</a:t>
            </a:r>
            <a:r>
              <a:rPr sz="2000" spc="-5" dirty="0">
                <a:latin typeface="Calibri"/>
                <a:cs typeface="Calibri"/>
              </a:rPr>
              <a:t>ğ</a:t>
            </a:r>
            <a:r>
              <a:rPr sz="2000" spc="-5" dirty="0">
                <a:latin typeface="Gill Sans MT"/>
                <a:cs typeface="Gill Sans MT"/>
              </a:rPr>
              <a:t>ların </a:t>
            </a:r>
            <a:r>
              <a:rPr sz="2000" dirty="0">
                <a:latin typeface="Gill Sans MT"/>
                <a:cs typeface="Gill Sans MT"/>
              </a:rPr>
              <a:t>küçük parçacıklara  </a:t>
            </a:r>
            <a:r>
              <a:rPr sz="2000" spc="-10" dirty="0">
                <a:latin typeface="Gill Sans MT"/>
                <a:cs typeface="Gill Sans MT"/>
              </a:rPr>
              <a:t>ayrılmasına </a:t>
            </a:r>
            <a:r>
              <a:rPr sz="2000" dirty="0">
                <a:latin typeface="Gill Sans MT"/>
                <a:cs typeface="Gill Sans MT"/>
              </a:rPr>
              <a:t>yani mekanik sindirimine  </a:t>
            </a:r>
            <a:r>
              <a:rPr sz="2000" spc="-5" dirty="0">
                <a:latin typeface="Gill Sans MT"/>
                <a:cs typeface="Gill Sans MT"/>
              </a:rPr>
              <a:t>yardımcı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spc="-40" dirty="0">
                <a:latin typeface="Gill Sans MT"/>
                <a:cs typeface="Gill Sans MT"/>
              </a:rPr>
              <a:t>olur.</a:t>
            </a:r>
            <a:endParaRPr sz="2000">
              <a:latin typeface="Gill Sans MT"/>
              <a:cs typeface="Gill Sans MT"/>
            </a:endParaRPr>
          </a:p>
          <a:p>
            <a:pPr marL="295910" marR="5080" indent="-283845">
              <a:lnSpc>
                <a:spcPct val="100800"/>
              </a:lnSpc>
              <a:spcBef>
                <a:spcPts val="545"/>
              </a:spcBef>
              <a:buClr>
                <a:srgbClr val="3891A7"/>
              </a:buClr>
              <a:buSzPct val="80000"/>
              <a:buFont typeface="Wingdings"/>
              <a:buChar char=""/>
              <a:tabLst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Safra </a:t>
            </a:r>
            <a:r>
              <a:rPr sz="2000" spc="-5" dirty="0">
                <a:latin typeface="Gill Sans MT"/>
                <a:cs typeface="Gill Sans MT"/>
              </a:rPr>
              <a:t>salgısı </a:t>
            </a:r>
            <a:r>
              <a:rPr sz="2000" dirty="0">
                <a:latin typeface="Gill Sans MT"/>
                <a:cs typeface="Gill Sans MT"/>
              </a:rPr>
              <a:t>ile fiziksel sindirime </a:t>
            </a:r>
            <a:r>
              <a:rPr sz="2000" spc="-10" dirty="0">
                <a:latin typeface="Gill Sans MT"/>
                <a:cs typeface="Gill Sans MT"/>
              </a:rPr>
              <a:t>u</a:t>
            </a:r>
            <a:r>
              <a:rPr sz="2000" spc="-10" dirty="0">
                <a:latin typeface="Calibri"/>
                <a:cs typeface="Calibri"/>
              </a:rPr>
              <a:t>ğ</a:t>
            </a:r>
            <a:r>
              <a:rPr sz="2000" spc="-10" dirty="0">
                <a:latin typeface="Gill Sans MT"/>
                <a:cs typeface="Gill Sans MT"/>
              </a:rPr>
              <a:t>rayan  </a:t>
            </a:r>
            <a:r>
              <a:rPr sz="2000" spc="-5" dirty="0">
                <a:latin typeface="Gill Sans MT"/>
                <a:cs typeface="Gill Sans MT"/>
              </a:rPr>
              <a:t>ya</a:t>
            </a:r>
            <a:r>
              <a:rPr sz="2000" spc="-5" dirty="0">
                <a:latin typeface="Calibri"/>
                <a:cs typeface="Calibri"/>
              </a:rPr>
              <a:t>ğ</a:t>
            </a:r>
            <a:r>
              <a:rPr sz="2000" spc="-5" dirty="0">
                <a:latin typeface="Gill Sans MT"/>
                <a:cs typeface="Gill Sans MT"/>
              </a:rPr>
              <a:t>ların </a:t>
            </a:r>
            <a:r>
              <a:rPr sz="2000" dirty="0">
                <a:latin typeface="Gill Sans MT"/>
                <a:cs typeface="Gill Sans MT"/>
              </a:rPr>
              <a:t>ince </a:t>
            </a:r>
            <a:r>
              <a:rPr sz="2000" spc="-5" dirty="0">
                <a:latin typeface="Gill Sans MT"/>
                <a:cs typeface="Gill Sans MT"/>
              </a:rPr>
              <a:t>ba</a:t>
            </a:r>
            <a:r>
              <a:rPr sz="2000" spc="-5" dirty="0">
                <a:latin typeface="Calibri"/>
                <a:cs typeface="Calibri"/>
              </a:rPr>
              <a:t>ğ</a:t>
            </a:r>
            <a:r>
              <a:rPr sz="2000" spc="-5" dirty="0">
                <a:latin typeface="Gill Sans MT"/>
                <a:cs typeface="Gill Sans MT"/>
              </a:rPr>
              <a:t>ırsaktaki </a:t>
            </a:r>
            <a:r>
              <a:rPr sz="2000" spc="-10" dirty="0">
                <a:latin typeface="Gill Sans MT"/>
                <a:cs typeface="Gill Sans MT"/>
              </a:rPr>
              <a:t>kimyasal </a:t>
            </a:r>
            <a:r>
              <a:rPr sz="2000" dirty="0">
                <a:latin typeface="Gill Sans MT"/>
                <a:cs typeface="Gill Sans MT"/>
              </a:rPr>
              <a:t>sindirimi,  daha kısa </a:t>
            </a:r>
            <a:r>
              <a:rPr sz="2000" spc="-5" dirty="0">
                <a:latin typeface="Gill Sans MT"/>
                <a:cs typeface="Gill Sans MT"/>
              </a:rPr>
              <a:t>sürede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tamamlanır.</a:t>
            </a:r>
            <a:endParaRPr sz="20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78344" y="0"/>
            <a:ext cx="8179434" cy="1169670"/>
            <a:chOff x="978344" y="0"/>
            <a:chExt cx="8179434" cy="1169670"/>
          </a:xfrm>
        </p:grpSpPr>
        <p:sp>
          <p:nvSpPr>
            <p:cNvPr id="4" name="object 4"/>
            <p:cNvSpPr/>
            <p:nvPr/>
          </p:nvSpPr>
          <p:spPr>
            <a:xfrm>
              <a:off x="1021842" y="1150239"/>
              <a:ext cx="8122284" cy="0"/>
            </a:xfrm>
            <a:custGeom>
              <a:avLst/>
              <a:gdLst/>
              <a:ahLst/>
              <a:cxnLst/>
              <a:rect l="l" t="t" r="r" b="b"/>
              <a:pathLst>
                <a:path w="8122284">
                  <a:moveTo>
                    <a:pt x="0" y="0"/>
                  </a:moveTo>
                  <a:lnTo>
                    <a:pt x="8122157" y="0"/>
                  </a:lnTo>
                </a:path>
              </a:pathLst>
            </a:custGeom>
            <a:ln w="12953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1842" y="762"/>
              <a:ext cx="8122284" cy="1143000"/>
            </a:xfrm>
            <a:custGeom>
              <a:avLst/>
              <a:gdLst/>
              <a:ahLst/>
              <a:cxnLst/>
              <a:rect l="l" t="t" r="r" b="b"/>
              <a:pathLst>
                <a:path w="8122284" h="1143000">
                  <a:moveTo>
                    <a:pt x="8122157" y="0"/>
                  </a:moveTo>
                  <a:lnTo>
                    <a:pt x="0" y="0"/>
                  </a:lnTo>
                  <a:lnTo>
                    <a:pt x="0" y="1143000"/>
                  </a:lnTo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91362" y="762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81534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8153400" y="11430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1362" y="762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0" y="1143000"/>
                  </a:moveTo>
                  <a:lnTo>
                    <a:pt x="8153400" y="11430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49680" y="207263"/>
              <a:ext cx="688086" cy="8557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24940" y="216407"/>
              <a:ext cx="608837" cy="8557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20952" y="207263"/>
              <a:ext cx="1096518" cy="85572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04644" y="216407"/>
              <a:ext cx="608838" cy="8557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00656" y="207263"/>
              <a:ext cx="742950" cy="8557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30780" y="216407"/>
              <a:ext cx="608838" cy="8557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26792" y="207263"/>
              <a:ext cx="1087374" cy="8557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01339" y="216407"/>
              <a:ext cx="608838" cy="8557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97352" y="207263"/>
              <a:ext cx="1405889" cy="85572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90416" y="216407"/>
              <a:ext cx="608838" cy="8557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86427" y="207263"/>
              <a:ext cx="4918710" cy="85572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004316" y="307035"/>
            <a:ext cx="814070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292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S</a:t>
            </a:r>
            <a:r>
              <a:rPr sz="3000" spc="-5" dirty="0">
                <a:latin typeface="Calibri"/>
                <a:cs typeface="Calibri"/>
              </a:rPr>
              <a:t>İ</a:t>
            </a:r>
            <a:r>
              <a:rPr sz="3000" spc="-5" dirty="0"/>
              <a:t>ND</a:t>
            </a:r>
            <a:r>
              <a:rPr sz="3000" spc="-5" dirty="0">
                <a:latin typeface="Calibri"/>
                <a:cs typeface="Calibri"/>
              </a:rPr>
              <a:t>İ</a:t>
            </a:r>
            <a:r>
              <a:rPr sz="3000" spc="-5" dirty="0"/>
              <a:t>R</a:t>
            </a:r>
            <a:r>
              <a:rPr sz="3000" spc="-5" dirty="0">
                <a:latin typeface="Calibri"/>
                <a:cs typeface="Calibri"/>
              </a:rPr>
              <a:t>İ</a:t>
            </a:r>
            <a:r>
              <a:rPr sz="3000" spc="-5" dirty="0"/>
              <a:t>M S</a:t>
            </a:r>
            <a:r>
              <a:rPr sz="3000" spc="-5" dirty="0">
                <a:latin typeface="Calibri"/>
                <a:cs typeface="Calibri"/>
              </a:rPr>
              <a:t>İ</a:t>
            </a:r>
            <a:r>
              <a:rPr sz="3000" spc="-5" dirty="0"/>
              <a:t>STEM</a:t>
            </a:r>
            <a:r>
              <a:rPr sz="3000" spc="-5" dirty="0">
                <a:latin typeface="Calibri"/>
                <a:cs typeface="Calibri"/>
              </a:rPr>
              <a:t>İ</a:t>
            </a:r>
            <a:r>
              <a:rPr sz="3000" spc="-5" dirty="0"/>
              <a:t>NE </a:t>
            </a:r>
            <a:r>
              <a:rPr sz="3000" spc="-40" dirty="0"/>
              <a:t>YARDIMCI</a:t>
            </a:r>
            <a:r>
              <a:rPr sz="3000" spc="-530" dirty="0"/>
              <a:t> </a:t>
            </a:r>
            <a:r>
              <a:rPr sz="3000" spc="-5" dirty="0"/>
              <a:t>ORGANLAR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172200" y="1295398"/>
            <a:ext cx="2895600" cy="5486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1940" y="1070999"/>
            <a:ext cx="5155565" cy="307784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400" b="1" spc="-15" dirty="0">
                <a:solidFill>
                  <a:srgbClr val="FF0000"/>
                </a:solidFill>
                <a:latin typeface="Gill Sans MT"/>
                <a:cs typeface="Gill Sans MT"/>
              </a:rPr>
              <a:t>B)Pankreas:</a:t>
            </a:r>
            <a:endParaRPr sz="2400">
              <a:latin typeface="Gill Sans MT"/>
              <a:cs typeface="Gill Sans MT"/>
            </a:endParaRPr>
          </a:p>
          <a:p>
            <a:pPr marL="295910" marR="207645" indent="-283845">
              <a:lnSpc>
                <a:spcPct val="100000"/>
              </a:lnSpc>
              <a:spcBef>
                <a:spcPts val="615"/>
              </a:spcBef>
              <a:buClr>
                <a:srgbClr val="3891A7"/>
              </a:buClr>
              <a:buSzPct val="80000"/>
              <a:buFont typeface="Wingdings"/>
              <a:buChar char=""/>
              <a:tabLst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Sindirimde </a:t>
            </a:r>
            <a:r>
              <a:rPr sz="2000" spc="-20" dirty="0">
                <a:latin typeface="Gill Sans MT"/>
                <a:cs typeface="Gill Sans MT"/>
              </a:rPr>
              <a:t>görev </a:t>
            </a:r>
            <a:r>
              <a:rPr sz="2000" spc="-5" dirty="0">
                <a:latin typeface="Gill Sans MT"/>
                <a:cs typeface="Gill Sans MT"/>
              </a:rPr>
              <a:t>yapan </a:t>
            </a:r>
            <a:r>
              <a:rPr sz="2000" dirty="0">
                <a:latin typeface="Gill Sans MT"/>
                <a:cs typeface="Gill Sans MT"/>
              </a:rPr>
              <a:t>bazı enzimleri</a:t>
            </a:r>
            <a:r>
              <a:rPr sz="2000" spc="-130" dirty="0">
                <a:latin typeface="Gill Sans MT"/>
                <a:cs typeface="Gill Sans MT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salgılar.  </a:t>
            </a:r>
            <a:r>
              <a:rPr sz="2000" dirty="0">
                <a:latin typeface="Gill Sans MT"/>
                <a:cs typeface="Gill Sans MT"/>
              </a:rPr>
              <a:t>Bu enzimler </a:t>
            </a:r>
            <a:r>
              <a:rPr sz="2000" b="1" spc="-5" dirty="0">
                <a:solidFill>
                  <a:srgbClr val="FF0000"/>
                </a:solidFill>
                <a:latin typeface="Gill Sans MT"/>
                <a:cs typeface="Gill Sans MT"/>
              </a:rPr>
              <a:t>pankreas </a:t>
            </a:r>
            <a:r>
              <a:rPr sz="2000" b="1" dirty="0">
                <a:solidFill>
                  <a:srgbClr val="FF0000"/>
                </a:solidFill>
                <a:latin typeface="Gill Sans MT"/>
                <a:cs typeface="Gill Sans MT"/>
              </a:rPr>
              <a:t>öz suyu </a:t>
            </a:r>
            <a:r>
              <a:rPr sz="2000" dirty="0">
                <a:latin typeface="Gill Sans MT"/>
                <a:cs typeface="Gill Sans MT"/>
              </a:rPr>
              <a:t>denilen  </a:t>
            </a:r>
            <a:r>
              <a:rPr sz="2000" spc="-10" dirty="0">
                <a:latin typeface="Gill Sans MT"/>
                <a:cs typeface="Gill Sans MT"/>
              </a:rPr>
              <a:t>maddeyi </a:t>
            </a:r>
            <a:r>
              <a:rPr sz="2000" spc="-20" dirty="0">
                <a:latin typeface="Gill Sans MT"/>
                <a:cs typeface="Gill Sans MT"/>
              </a:rPr>
              <a:t>oluşturur.</a:t>
            </a:r>
            <a:endParaRPr sz="2000">
              <a:latin typeface="Gill Sans MT"/>
              <a:cs typeface="Gill Sans MT"/>
            </a:endParaRPr>
          </a:p>
          <a:p>
            <a:pPr marL="295910" marR="408940" indent="-283845">
              <a:lnSpc>
                <a:spcPct val="101499"/>
              </a:lnSpc>
              <a:spcBef>
                <a:spcPts val="535"/>
              </a:spcBef>
              <a:buClr>
                <a:srgbClr val="3891A7"/>
              </a:buClr>
              <a:buSzPct val="80000"/>
              <a:buFont typeface="Wingdings"/>
              <a:buChar char=""/>
              <a:tabLst>
                <a:tab pos="296545" algn="l"/>
              </a:tabLst>
            </a:pPr>
            <a:r>
              <a:rPr sz="2000" spc="-5" dirty="0">
                <a:latin typeface="Gill Sans MT"/>
                <a:cs typeface="Gill Sans MT"/>
              </a:rPr>
              <a:t>Pankreas öz </a:t>
            </a:r>
            <a:r>
              <a:rPr sz="2000" dirty="0">
                <a:latin typeface="Gill Sans MT"/>
                <a:cs typeface="Gill Sans MT"/>
              </a:rPr>
              <a:t>suyu, </a:t>
            </a:r>
            <a:r>
              <a:rPr sz="2000" b="1" spc="-5" dirty="0">
                <a:solidFill>
                  <a:srgbClr val="FF0000"/>
                </a:solidFill>
                <a:latin typeface="Gill Sans MT"/>
                <a:cs typeface="Gill Sans MT"/>
              </a:rPr>
              <a:t>ince </a:t>
            </a:r>
            <a:r>
              <a:rPr sz="2000" b="1" dirty="0">
                <a:solidFill>
                  <a:srgbClr val="FF0000"/>
                </a:solidFill>
                <a:latin typeface="Gill Sans MT"/>
                <a:cs typeface="Gill Sans MT"/>
              </a:rPr>
              <a:t>ba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ğ</a:t>
            </a:r>
            <a:r>
              <a:rPr sz="2000" b="1" dirty="0">
                <a:solidFill>
                  <a:srgbClr val="FF0000"/>
                </a:solidFill>
                <a:latin typeface="Gill Sans MT"/>
                <a:cs typeface="Gill Sans MT"/>
              </a:rPr>
              <a:t>ırsa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ğ</a:t>
            </a:r>
            <a:r>
              <a:rPr sz="2000" b="1" dirty="0">
                <a:solidFill>
                  <a:srgbClr val="FF0000"/>
                </a:solidFill>
                <a:latin typeface="Gill Sans MT"/>
                <a:cs typeface="Gill Sans MT"/>
              </a:rPr>
              <a:t>a </a:t>
            </a:r>
            <a:r>
              <a:rPr sz="2000" dirty="0">
                <a:latin typeface="Gill Sans MT"/>
                <a:cs typeface="Gill Sans MT"/>
              </a:rPr>
              <a:t>bir</a:t>
            </a:r>
            <a:r>
              <a:rPr sz="2000" spc="-3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kanal  </a:t>
            </a:r>
            <a:r>
              <a:rPr sz="2000" spc="-5" dirty="0">
                <a:latin typeface="Gill Sans MT"/>
                <a:cs typeface="Gill Sans MT"/>
              </a:rPr>
              <a:t>yardımı </a:t>
            </a:r>
            <a:r>
              <a:rPr sz="2000" dirty="0">
                <a:latin typeface="Gill Sans MT"/>
                <a:cs typeface="Gill Sans MT"/>
              </a:rPr>
              <a:t>ile </a:t>
            </a:r>
            <a:r>
              <a:rPr sz="2000" spc="-20" dirty="0">
                <a:latin typeface="Gill Sans MT"/>
                <a:cs typeface="Gill Sans MT"/>
              </a:rPr>
              <a:t>aktarılır. </a:t>
            </a:r>
            <a:r>
              <a:rPr sz="2000" spc="-5" dirty="0">
                <a:latin typeface="Gill Sans MT"/>
                <a:cs typeface="Gill Sans MT"/>
              </a:rPr>
              <a:t>Pankreas </a:t>
            </a:r>
            <a:r>
              <a:rPr sz="2000" dirty="0">
                <a:latin typeface="Gill Sans MT"/>
                <a:cs typeface="Gill Sans MT"/>
              </a:rPr>
              <a:t>öz</a:t>
            </a:r>
            <a:r>
              <a:rPr sz="2000" spc="-30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suyundaki</a:t>
            </a:r>
            <a:endParaRPr sz="2000">
              <a:latin typeface="Gill Sans MT"/>
              <a:cs typeface="Gill Sans MT"/>
            </a:endParaRPr>
          </a:p>
          <a:p>
            <a:pPr marL="295910" marR="5080">
              <a:lnSpc>
                <a:spcPct val="100000"/>
              </a:lnSpc>
            </a:pPr>
            <a:r>
              <a:rPr sz="2000" dirty="0">
                <a:latin typeface="Gill Sans MT"/>
                <a:cs typeface="Gill Sans MT"/>
              </a:rPr>
              <a:t>enzimler </a:t>
            </a:r>
            <a:r>
              <a:rPr sz="2000" spc="-15" dirty="0">
                <a:latin typeface="Gill Sans MT"/>
                <a:cs typeface="Gill Sans MT"/>
              </a:rPr>
              <a:t>sayesinde </a:t>
            </a:r>
            <a:r>
              <a:rPr sz="2000" b="1" dirty="0">
                <a:solidFill>
                  <a:srgbClr val="FF0000"/>
                </a:solidFill>
                <a:latin typeface="Gill Sans MT"/>
                <a:cs typeface="Gill Sans MT"/>
              </a:rPr>
              <a:t>karbonhidrat, </a:t>
            </a:r>
            <a:r>
              <a:rPr sz="2000" b="1" spc="-10" dirty="0">
                <a:solidFill>
                  <a:srgbClr val="FF0000"/>
                </a:solidFill>
                <a:latin typeface="Gill Sans MT"/>
                <a:cs typeface="Gill Sans MT"/>
              </a:rPr>
              <a:t>protein</a:t>
            </a:r>
            <a:r>
              <a:rPr sz="2000" b="1" spc="-33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Gill Sans MT"/>
                <a:cs typeface="Gill Sans MT"/>
              </a:rPr>
              <a:t>ve  </a:t>
            </a:r>
            <a:r>
              <a:rPr sz="2000" b="1" spc="-5" dirty="0">
                <a:solidFill>
                  <a:srgbClr val="FF0000"/>
                </a:solidFill>
                <a:latin typeface="Gill Sans MT"/>
                <a:cs typeface="Gill Sans MT"/>
              </a:rPr>
              <a:t>ya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ğ</a:t>
            </a:r>
            <a:r>
              <a:rPr sz="2000" b="1" spc="-5" dirty="0">
                <a:solidFill>
                  <a:srgbClr val="FF0000"/>
                </a:solidFill>
                <a:latin typeface="Gill Sans MT"/>
                <a:cs typeface="Gill Sans MT"/>
              </a:rPr>
              <a:t>ların </a:t>
            </a:r>
            <a:r>
              <a:rPr sz="2000" b="1" spc="-15" dirty="0">
                <a:solidFill>
                  <a:srgbClr val="FF0000"/>
                </a:solidFill>
                <a:latin typeface="Gill Sans MT"/>
                <a:cs typeface="Gill Sans MT"/>
              </a:rPr>
              <a:t>kimyasal </a:t>
            </a:r>
            <a:r>
              <a:rPr sz="2000" b="1" spc="-5" dirty="0">
                <a:solidFill>
                  <a:srgbClr val="FF0000"/>
                </a:solidFill>
                <a:latin typeface="Gill Sans MT"/>
                <a:cs typeface="Gill Sans MT"/>
              </a:rPr>
              <a:t>sindirimi </a:t>
            </a:r>
            <a:r>
              <a:rPr sz="2000" dirty="0">
                <a:latin typeface="Gill Sans MT"/>
                <a:cs typeface="Gill Sans MT"/>
              </a:rPr>
              <a:t>ince ba</a:t>
            </a:r>
            <a:r>
              <a:rPr sz="2000" dirty="0">
                <a:latin typeface="Calibri"/>
                <a:cs typeface="Calibri"/>
              </a:rPr>
              <a:t>ğ</a:t>
            </a:r>
            <a:r>
              <a:rPr sz="2000" dirty="0">
                <a:latin typeface="Gill Sans MT"/>
                <a:cs typeface="Gill Sans MT"/>
              </a:rPr>
              <a:t>ırsakta  </a:t>
            </a:r>
            <a:r>
              <a:rPr sz="2000" spc="-20" dirty="0">
                <a:latin typeface="Gill Sans MT"/>
                <a:cs typeface="Gill Sans MT"/>
              </a:rPr>
              <a:t>tamamlanır.</a:t>
            </a:r>
            <a:endParaRPr sz="20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78344" y="0"/>
            <a:ext cx="8179434" cy="1169035"/>
            <a:chOff x="978344" y="0"/>
            <a:chExt cx="8179434" cy="1169035"/>
          </a:xfrm>
        </p:grpSpPr>
        <p:sp>
          <p:nvSpPr>
            <p:cNvPr id="4" name="object 4"/>
            <p:cNvSpPr/>
            <p:nvPr/>
          </p:nvSpPr>
          <p:spPr>
            <a:xfrm>
              <a:off x="991362" y="762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81534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8153400" y="11430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91362" y="762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0" y="1143000"/>
                  </a:moveTo>
                  <a:lnTo>
                    <a:pt x="8153400" y="11430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49680" y="207263"/>
              <a:ext cx="688086" cy="8557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24940" y="216407"/>
              <a:ext cx="608837" cy="8557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0952" y="207263"/>
              <a:ext cx="1096518" cy="85572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04644" y="216407"/>
              <a:ext cx="608838" cy="8557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00656" y="207263"/>
              <a:ext cx="742950" cy="8557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30780" y="216407"/>
              <a:ext cx="608838" cy="8557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26792" y="207263"/>
              <a:ext cx="1087374" cy="8557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01339" y="216407"/>
              <a:ext cx="608838" cy="8557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97352" y="207263"/>
              <a:ext cx="1405889" cy="85572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90416" y="216407"/>
              <a:ext cx="608838" cy="8557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86427" y="207263"/>
              <a:ext cx="4918710" cy="85572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004316" y="307035"/>
            <a:ext cx="814070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292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S</a:t>
            </a:r>
            <a:r>
              <a:rPr sz="3000" spc="-5" dirty="0">
                <a:latin typeface="Calibri"/>
                <a:cs typeface="Calibri"/>
              </a:rPr>
              <a:t>İ</a:t>
            </a:r>
            <a:r>
              <a:rPr sz="3000" spc="-5" dirty="0"/>
              <a:t>ND</a:t>
            </a:r>
            <a:r>
              <a:rPr sz="3000" spc="-5" dirty="0">
                <a:latin typeface="Calibri"/>
                <a:cs typeface="Calibri"/>
              </a:rPr>
              <a:t>İ</a:t>
            </a:r>
            <a:r>
              <a:rPr sz="3000" spc="-5" dirty="0"/>
              <a:t>R</a:t>
            </a:r>
            <a:r>
              <a:rPr sz="3000" spc="-5" dirty="0">
                <a:latin typeface="Calibri"/>
                <a:cs typeface="Calibri"/>
              </a:rPr>
              <a:t>İ</a:t>
            </a:r>
            <a:r>
              <a:rPr sz="3000" spc="-5" dirty="0"/>
              <a:t>M S</a:t>
            </a:r>
            <a:r>
              <a:rPr sz="3000" spc="-5" dirty="0">
                <a:latin typeface="Calibri"/>
                <a:cs typeface="Calibri"/>
              </a:rPr>
              <a:t>İ</a:t>
            </a:r>
            <a:r>
              <a:rPr sz="3000" spc="-5" dirty="0"/>
              <a:t>STEM</a:t>
            </a:r>
            <a:r>
              <a:rPr sz="3000" spc="-5" dirty="0">
                <a:latin typeface="Calibri"/>
                <a:cs typeface="Calibri"/>
              </a:rPr>
              <a:t>İ</a:t>
            </a:r>
            <a:r>
              <a:rPr sz="3000" spc="-5" dirty="0"/>
              <a:t>NE </a:t>
            </a:r>
            <a:r>
              <a:rPr sz="3000" spc="-40" dirty="0"/>
              <a:t>YARDIMCI</a:t>
            </a:r>
            <a:r>
              <a:rPr sz="3000" spc="-530" dirty="0"/>
              <a:t> </a:t>
            </a:r>
            <a:r>
              <a:rPr sz="3000" spc="-5" dirty="0"/>
              <a:t>ORGANLAR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00800" y="1295398"/>
            <a:ext cx="2667000" cy="5486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35736" y="0"/>
            <a:ext cx="8222615" cy="6870700"/>
            <a:chOff x="935736" y="0"/>
            <a:chExt cx="8222615" cy="6870700"/>
          </a:xfrm>
        </p:grpSpPr>
        <p:sp>
          <p:nvSpPr>
            <p:cNvPr id="3" name="object 3"/>
            <p:cNvSpPr/>
            <p:nvPr/>
          </p:nvSpPr>
          <p:spPr>
            <a:xfrm>
              <a:off x="991362" y="762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81534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8153400" y="11430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91362" y="762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0" y="1143000"/>
                  </a:moveTo>
                  <a:lnTo>
                    <a:pt x="8153400" y="11430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95727" y="54863"/>
              <a:ext cx="973074" cy="12138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45663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82824" y="54863"/>
              <a:ext cx="1559814" cy="121386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19500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56659" y="54863"/>
              <a:ext cx="1052322" cy="12138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85843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23003" y="54863"/>
              <a:ext cx="1556765" cy="121386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56632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93791" y="54863"/>
              <a:ext cx="2001773" cy="121386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72427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071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ND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R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M</a:t>
            </a:r>
            <a:r>
              <a:rPr spc="-15" dirty="0"/>
              <a:t> </a:t>
            </a:r>
            <a:r>
              <a:rPr spc="-5" dirty="0"/>
              <a:t>S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STEM</a:t>
            </a:r>
            <a:r>
              <a:rPr spc="-5" dirty="0">
                <a:latin typeface="Calibri"/>
                <a:cs typeface="Calibri"/>
              </a:rPr>
              <a:t>İ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1420367" y="3800868"/>
            <a:ext cx="4931410" cy="3061970"/>
            <a:chOff x="1420367" y="3800868"/>
            <a:chExt cx="4931410" cy="3061970"/>
          </a:xfrm>
        </p:grpSpPr>
        <p:sp>
          <p:nvSpPr>
            <p:cNvPr id="17" name="object 17"/>
            <p:cNvSpPr/>
            <p:nvPr/>
          </p:nvSpPr>
          <p:spPr>
            <a:xfrm>
              <a:off x="3435095" y="3841991"/>
              <a:ext cx="2193036" cy="5974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54195" y="3800868"/>
              <a:ext cx="1481327" cy="7665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05200" y="3886200"/>
              <a:ext cx="2057400" cy="4617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05200" y="3886200"/>
              <a:ext cx="2057400" cy="462280"/>
            </a:xfrm>
            <a:custGeom>
              <a:avLst/>
              <a:gdLst/>
              <a:ahLst/>
              <a:cxnLst/>
              <a:rect l="l" t="t" r="r" b="b"/>
              <a:pathLst>
                <a:path w="2057400" h="462279">
                  <a:moveTo>
                    <a:pt x="0" y="461772"/>
                  </a:moveTo>
                  <a:lnTo>
                    <a:pt x="2057400" y="461772"/>
                  </a:lnTo>
                  <a:lnTo>
                    <a:pt x="2057400" y="0"/>
                  </a:lnTo>
                  <a:lnTo>
                    <a:pt x="0" y="0"/>
                  </a:lnTo>
                  <a:lnTo>
                    <a:pt x="0" y="461772"/>
                  </a:lnTo>
                  <a:close/>
                </a:path>
              </a:pathLst>
            </a:custGeom>
            <a:ln w="9144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91967" y="4294632"/>
              <a:ext cx="1811274" cy="78257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25695" y="4290060"/>
              <a:ext cx="1925574" cy="79171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53895" y="4875278"/>
              <a:ext cx="2955036" cy="198271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20367" y="4860044"/>
              <a:ext cx="2596896" cy="199795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23999" y="4919471"/>
              <a:ext cx="2819400" cy="19385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23999" y="4919471"/>
              <a:ext cx="2819400" cy="1938655"/>
            </a:xfrm>
            <a:custGeom>
              <a:avLst/>
              <a:gdLst/>
              <a:ahLst/>
              <a:cxnLst/>
              <a:rect l="l" t="t" r="r" b="b"/>
              <a:pathLst>
                <a:path w="2819400" h="1938654">
                  <a:moveTo>
                    <a:pt x="0" y="1938527"/>
                  </a:moveTo>
                  <a:lnTo>
                    <a:pt x="2819400" y="1938527"/>
                  </a:lnTo>
                  <a:lnTo>
                    <a:pt x="2819400" y="0"/>
                  </a:lnTo>
                  <a:lnTo>
                    <a:pt x="0" y="0"/>
                  </a:lnTo>
                  <a:lnTo>
                    <a:pt x="0" y="193852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602994" y="4943983"/>
            <a:ext cx="223710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Gill Sans MT"/>
                <a:cs typeface="Gill Sans MT"/>
              </a:rPr>
              <a:t>Büyük Moleküllü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Besinler</a:t>
            </a:r>
            <a:endParaRPr sz="1700">
              <a:latin typeface="Gill Sans MT"/>
              <a:cs typeface="Gill Sans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02994" y="5462117"/>
            <a:ext cx="1765300" cy="798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700" dirty="0">
                <a:latin typeface="Gill Sans MT"/>
                <a:cs typeface="Gill Sans MT"/>
              </a:rPr>
              <a:t>Karbonh</a:t>
            </a:r>
            <a:r>
              <a:rPr sz="1700" spc="-10" dirty="0">
                <a:latin typeface="Gill Sans MT"/>
                <a:cs typeface="Gill Sans MT"/>
              </a:rPr>
              <a:t>i</a:t>
            </a:r>
            <a:r>
              <a:rPr sz="1700" dirty="0">
                <a:latin typeface="Gill Sans MT"/>
                <a:cs typeface="Gill Sans MT"/>
              </a:rPr>
              <a:t>d</a:t>
            </a:r>
            <a:r>
              <a:rPr sz="1700" spc="-10" dirty="0">
                <a:latin typeface="Gill Sans MT"/>
                <a:cs typeface="Gill Sans MT"/>
              </a:rPr>
              <a:t>r</a:t>
            </a:r>
            <a:r>
              <a:rPr sz="1700" dirty="0">
                <a:latin typeface="Gill Sans MT"/>
                <a:cs typeface="Gill Sans MT"/>
              </a:rPr>
              <a:t>atlar</a:t>
            </a:r>
            <a:endParaRPr sz="1700">
              <a:latin typeface="Gill Sans MT"/>
              <a:cs typeface="Gill Sans MT"/>
            </a:endParaRPr>
          </a:p>
          <a:p>
            <a:pPr marL="355600" indent="-342900">
              <a:lnSpc>
                <a:spcPts val="2020"/>
              </a:lnSpc>
              <a:spcBef>
                <a:spcPts val="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700" spc="-10" dirty="0">
                <a:latin typeface="Gill Sans MT"/>
                <a:cs typeface="Gill Sans MT"/>
              </a:rPr>
              <a:t>Proteinler</a:t>
            </a:r>
            <a:endParaRPr sz="1700">
              <a:latin typeface="Gill Sans MT"/>
              <a:cs typeface="Gill Sans MT"/>
            </a:endParaRPr>
          </a:p>
          <a:p>
            <a:pPr marL="355600" indent="-342900">
              <a:lnSpc>
                <a:spcPts val="202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700" spc="-35" dirty="0">
                <a:latin typeface="Gill Sans MT"/>
                <a:cs typeface="Gill Sans MT"/>
              </a:rPr>
              <a:t>Ya</a:t>
            </a:r>
            <a:r>
              <a:rPr sz="1700" spc="-35" dirty="0">
                <a:latin typeface="Calibri"/>
                <a:cs typeface="Calibri"/>
              </a:rPr>
              <a:t>ğ</a:t>
            </a:r>
            <a:r>
              <a:rPr sz="1700" spc="-35" dirty="0">
                <a:latin typeface="Gill Sans MT"/>
                <a:cs typeface="Gill Sans MT"/>
              </a:rPr>
              <a:t>lar</a:t>
            </a:r>
            <a:endParaRPr sz="1700">
              <a:latin typeface="Gill Sans MT"/>
              <a:cs typeface="Gill Sans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02994" y="6497218"/>
            <a:ext cx="1605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latin typeface="Gill Sans MT"/>
                <a:cs typeface="Gill Sans MT"/>
              </a:rPr>
              <a:t>Sindirime</a:t>
            </a:r>
            <a:r>
              <a:rPr sz="1700" spc="-5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u</a:t>
            </a:r>
            <a:r>
              <a:rPr sz="1700" dirty="0">
                <a:latin typeface="Calibri"/>
                <a:cs typeface="Calibri"/>
              </a:rPr>
              <a:t>ğ</a:t>
            </a:r>
            <a:r>
              <a:rPr sz="1700" dirty="0">
                <a:latin typeface="Gill Sans MT"/>
                <a:cs typeface="Gill Sans MT"/>
              </a:rPr>
              <a:t>rarla</a:t>
            </a:r>
            <a:r>
              <a:rPr sz="1800" dirty="0">
                <a:latin typeface="Gill Sans MT"/>
                <a:cs typeface="Gill Sans MT"/>
              </a:rPr>
              <a:t>r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001767" y="4875278"/>
            <a:ext cx="3065145" cy="1987550"/>
            <a:chOff x="5001767" y="4875278"/>
            <a:chExt cx="3065145" cy="1987550"/>
          </a:xfrm>
        </p:grpSpPr>
        <p:sp>
          <p:nvSpPr>
            <p:cNvPr id="31" name="object 31"/>
            <p:cNvSpPr/>
            <p:nvPr/>
          </p:nvSpPr>
          <p:spPr>
            <a:xfrm>
              <a:off x="5035295" y="4890512"/>
              <a:ext cx="3031236" cy="196748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001767" y="4875278"/>
              <a:ext cx="2676143" cy="198271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105399" y="4934711"/>
              <a:ext cx="2895600" cy="192328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105399" y="4934711"/>
              <a:ext cx="2895600" cy="1923414"/>
            </a:xfrm>
            <a:custGeom>
              <a:avLst/>
              <a:gdLst/>
              <a:ahLst/>
              <a:cxnLst/>
              <a:rect l="l" t="t" r="r" b="b"/>
              <a:pathLst>
                <a:path w="2895600" h="1923415">
                  <a:moveTo>
                    <a:pt x="0" y="1923288"/>
                  </a:moveTo>
                  <a:lnTo>
                    <a:pt x="2895600" y="1923288"/>
                  </a:lnTo>
                  <a:lnTo>
                    <a:pt x="2895600" y="0"/>
                  </a:lnTo>
                  <a:lnTo>
                    <a:pt x="0" y="0"/>
                  </a:lnTo>
                  <a:lnTo>
                    <a:pt x="0" y="192328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185028" y="4959222"/>
            <a:ext cx="231711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Gill Sans MT"/>
                <a:cs typeface="Gill Sans MT"/>
              </a:rPr>
              <a:t>Küçük Moleküllü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Besinler</a:t>
            </a:r>
            <a:endParaRPr sz="1700">
              <a:latin typeface="Gill Sans MT"/>
              <a:cs typeface="Gill Sans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85028" y="5477662"/>
            <a:ext cx="859790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indent="-170815">
              <a:lnSpc>
                <a:spcPct val="100000"/>
              </a:lnSpc>
              <a:spcBef>
                <a:spcPts val="100"/>
              </a:spcBef>
              <a:buSzPct val="94117"/>
              <a:buFont typeface="Wingdings"/>
              <a:buChar char=""/>
              <a:tabLst>
                <a:tab pos="183515" algn="l"/>
              </a:tabLst>
            </a:pPr>
            <a:r>
              <a:rPr sz="1700" dirty="0">
                <a:latin typeface="Gill Sans MT"/>
                <a:cs typeface="Gill Sans MT"/>
              </a:rPr>
              <a:t>Vitamin</a:t>
            </a:r>
            <a:endParaRPr sz="1700">
              <a:latin typeface="Gill Sans MT"/>
              <a:cs typeface="Gill Sans MT"/>
            </a:endParaRPr>
          </a:p>
          <a:p>
            <a:pPr marL="182880" indent="-170815">
              <a:lnSpc>
                <a:spcPct val="100000"/>
              </a:lnSpc>
              <a:spcBef>
                <a:spcPts val="5"/>
              </a:spcBef>
              <a:buSzPct val="94117"/>
              <a:buFont typeface="Wingdings"/>
              <a:buChar char=""/>
              <a:tabLst>
                <a:tab pos="183515" algn="l"/>
              </a:tabLst>
            </a:pPr>
            <a:r>
              <a:rPr sz="1700" dirty="0">
                <a:latin typeface="Gill Sans MT"/>
                <a:cs typeface="Gill Sans MT"/>
              </a:rPr>
              <a:t>Mineral</a:t>
            </a:r>
            <a:endParaRPr sz="1700">
              <a:latin typeface="Gill Sans MT"/>
              <a:cs typeface="Gill Sans MT"/>
            </a:endParaRPr>
          </a:p>
          <a:p>
            <a:pPr marL="182880" indent="-170815">
              <a:lnSpc>
                <a:spcPct val="100000"/>
              </a:lnSpc>
              <a:buSzPct val="94117"/>
              <a:buFont typeface="Wingdings"/>
              <a:buChar char=""/>
              <a:tabLst>
                <a:tab pos="183515" algn="l"/>
              </a:tabLst>
            </a:pPr>
            <a:r>
              <a:rPr sz="1700" spc="-5" dirty="0">
                <a:latin typeface="Gill Sans MT"/>
                <a:cs typeface="Gill Sans MT"/>
              </a:rPr>
              <a:t>Su</a:t>
            </a:r>
            <a:endParaRPr sz="1700">
              <a:latin typeface="Gill Sans MT"/>
              <a:cs typeface="Gill Sans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185028" y="6509410"/>
            <a:ext cx="212598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indent="-170815">
              <a:lnSpc>
                <a:spcPct val="100000"/>
              </a:lnSpc>
              <a:spcBef>
                <a:spcPts val="100"/>
              </a:spcBef>
              <a:buSzPct val="94117"/>
              <a:buFont typeface="Wingdings"/>
              <a:buChar char=""/>
              <a:tabLst>
                <a:tab pos="183515" algn="l"/>
              </a:tabLst>
            </a:pPr>
            <a:r>
              <a:rPr sz="1700" spc="-5" dirty="0">
                <a:latin typeface="Gill Sans MT"/>
                <a:cs typeface="Gill Sans MT"/>
              </a:rPr>
              <a:t>Sindirime</a:t>
            </a:r>
            <a:r>
              <a:rPr sz="1700" spc="-4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u</a:t>
            </a:r>
            <a:r>
              <a:rPr sz="1700" dirty="0">
                <a:latin typeface="Calibri"/>
                <a:cs typeface="Calibri"/>
              </a:rPr>
              <a:t>ğ</a:t>
            </a:r>
            <a:r>
              <a:rPr sz="1700" dirty="0">
                <a:latin typeface="Gill Sans MT"/>
                <a:cs typeface="Gill Sans MT"/>
              </a:rPr>
              <a:t>ramazalar</a:t>
            </a:r>
            <a:endParaRPr sz="1700">
              <a:latin typeface="Gill Sans MT"/>
              <a:cs typeface="Gill Sans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45844" y="1238758"/>
            <a:ext cx="7908290" cy="306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5104">
              <a:lnSpc>
                <a:spcPct val="100000"/>
              </a:lnSpc>
              <a:spcBef>
                <a:spcPts val="100"/>
              </a:spcBef>
              <a:buSzPct val="94444"/>
              <a:buFont typeface="Wingdings"/>
              <a:buChar char=""/>
              <a:tabLst>
                <a:tab pos="194945" algn="l"/>
                <a:tab pos="1892935" algn="l"/>
              </a:tabLst>
            </a:pPr>
            <a:r>
              <a:rPr sz="1800" spc="-15" dirty="0">
                <a:latin typeface="Gill Sans MT"/>
                <a:cs typeface="Gill Sans MT"/>
              </a:rPr>
              <a:t>Vucudumuza </a:t>
            </a:r>
            <a:r>
              <a:rPr sz="1800" spc="-5" dirty="0">
                <a:latin typeface="Gill Sans MT"/>
                <a:cs typeface="Gill Sans MT"/>
              </a:rPr>
              <a:t>aldı</a:t>
            </a:r>
            <a:r>
              <a:rPr sz="1800" spc="-5" dirty="0">
                <a:latin typeface="Calibri"/>
                <a:cs typeface="Calibri"/>
              </a:rPr>
              <a:t>ğ</a:t>
            </a:r>
            <a:r>
              <a:rPr sz="1800" spc="-5" dirty="0">
                <a:latin typeface="Gill Sans MT"/>
                <a:cs typeface="Gill Sans MT"/>
              </a:rPr>
              <a:t>ımız </a:t>
            </a:r>
            <a:r>
              <a:rPr sz="1800" dirty="0">
                <a:latin typeface="Gill Sans MT"/>
                <a:cs typeface="Gill Sans MT"/>
              </a:rPr>
              <a:t>besinlerin </a:t>
            </a:r>
            <a:r>
              <a:rPr sz="1800" spc="-5" dirty="0">
                <a:latin typeface="Gill Sans MT"/>
                <a:cs typeface="Gill Sans MT"/>
              </a:rPr>
              <a:t>yararlı </a:t>
            </a:r>
            <a:r>
              <a:rPr sz="1800" dirty="0">
                <a:latin typeface="Gill Sans MT"/>
                <a:cs typeface="Gill Sans MT"/>
              </a:rPr>
              <a:t>hale gelebilmesi yani enerji </a:t>
            </a:r>
            <a:r>
              <a:rPr sz="1800" spc="-10" dirty="0">
                <a:latin typeface="Gill Sans MT"/>
                <a:cs typeface="Gill Sans MT"/>
              </a:rPr>
              <a:t>kayna</a:t>
            </a:r>
            <a:r>
              <a:rPr sz="1800" spc="-10" dirty="0">
                <a:latin typeface="Calibri"/>
                <a:cs typeface="Calibri"/>
              </a:rPr>
              <a:t>ğ</a:t>
            </a:r>
            <a:r>
              <a:rPr sz="1800" spc="-10" dirty="0">
                <a:latin typeface="Gill Sans MT"/>
                <a:cs typeface="Gill Sans MT"/>
              </a:rPr>
              <a:t>ı </a:t>
            </a:r>
            <a:r>
              <a:rPr sz="1800" dirty="0">
                <a:latin typeface="Gill Sans MT"/>
                <a:cs typeface="Gill Sans MT"/>
              </a:rPr>
              <a:t>olarak  kullanılabilmesi</a:t>
            </a:r>
            <a:r>
              <a:rPr sz="1800" spc="10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için	de</a:t>
            </a:r>
            <a:r>
              <a:rPr sz="1800" spc="-5" dirty="0">
                <a:latin typeface="Calibri"/>
                <a:cs typeface="Calibri"/>
              </a:rPr>
              <a:t>ğ</a:t>
            </a:r>
            <a:r>
              <a:rPr sz="1800" spc="-5" dirty="0">
                <a:latin typeface="Gill Sans MT"/>
                <a:cs typeface="Gill Sans MT"/>
              </a:rPr>
              <a:t>işimlere </a:t>
            </a:r>
            <a:r>
              <a:rPr sz="1800" spc="-15" dirty="0">
                <a:latin typeface="Gill Sans MT"/>
                <a:cs typeface="Gill Sans MT"/>
              </a:rPr>
              <a:t>u</a:t>
            </a:r>
            <a:r>
              <a:rPr sz="1800" spc="-15" dirty="0">
                <a:latin typeface="Calibri"/>
                <a:cs typeface="Calibri"/>
              </a:rPr>
              <a:t>ğ</a:t>
            </a:r>
            <a:r>
              <a:rPr sz="1800" spc="-15" dirty="0">
                <a:latin typeface="Gill Sans MT"/>
                <a:cs typeface="Gill Sans MT"/>
              </a:rPr>
              <a:t>rayıp </a:t>
            </a:r>
            <a:r>
              <a:rPr sz="1800" dirty="0">
                <a:latin typeface="Gill Sans MT"/>
                <a:cs typeface="Gill Sans MT"/>
              </a:rPr>
              <a:t>kana karışması</a:t>
            </a:r>
            <a:r>
              <a:rPr sz="1800" spc="-25" dirty="0">
                <a:latin typeface="Gill Sans MT"/>
                <a:cs typeface="Gill Sans MT"/>
              </a:rPr>
              <a:t> </a:t>
            </a:r>
            <a:r>
              <a:rPr sz="1800" spc="-30" dirty="0">
                <a:latin typeface="Gill Sans MT"/>
                <a:cs typeface="Gill Sans MT"/>
              </a:rPr>
              <a:t>gerekir.</a:t>
            </a:r>
            <a:endParaRPr sz="1800">
              <a:latin typeface="Gill Sans MT"/>
              <a:cs typeface="Gill Sans MT"/>
            </a:endParaRPr>
          </a:p>
          <a:p>
            <a:pPr marL="194945" indent="-182245">
              <a:lnSpc>
                <a:spcPct val="100000"/>
              </a:lnSpc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z="1800" b="1" spc="-10" dirty="0">
                <a:latin typeface="Gill Sans MT"/>
                <a:cs typeface="Gill Sans MT"/>
              </a:rPr>
              <a:t>Büyük </a:t>
            </a:r>
            <a:r>
              <a:rPr sz="1800" b="1" dirty="0">
                <a:latin typeface="Gill Sans MT"/>
                <a:cs typeface="Gill Sans MT"/>
              </a:rPr>
              <a:t>moleküllü </a:t>
            </a:r>
            <a:r>
              <a:rPr sz="1800" b="1" spc="-5" dirty="0">
                <a:latin typeface="Gill Sans MT"/>
                <a:cs typeface="Gill Sans MT"/>
              </a:rPr>
              <a:t>besin maddelerinin(karbonhidrat, </a:t>
            </a:r>
            <a:r>
              <a:rPr sz="1800" b="1" spc="-15" dirty="0">
                <a:latin typeface="Gill Sans MT"/>
                <a:cs typeface="Gill Sans MT"/>
              </a:rPr>
              <a:t>protein, </a:t>
            </a:r>
            <a:r>
              <a:rPr sz="1800" b="1" spc="-10" dirty="0">
                <a:latin typeface="Gill Sans MT"/>
                <a:cs typeface="Gill Sans MT"/>
              </a:rPr>
              <a:t>ya</a:t>
            </a:r>
            <a:r>
              <a:rPr sz="1800" b="1" spc="-10" dirty="0">
                <a:latin typeface="Calibri"/>
                <a:cs typeface="Calibri"/>
              </a:rPr>
              <a:t>ğ </a:t>
            </a:r>
            <a:r>
              <a:rPr sz="1800" b="1" dirty="0">
                <a:latin typeface="Gill Sans MT"/>
                <a:cs typeface="Gill Sans MT"/>
              </a:rPr>
              <a:t>),</a:t>
            </a:r>
            <a:r>
              <a:rPr sz="1800" b="1" spc="-385" dirty="0">
                <a:latin typeface="Gill Sans MT"/>
                <a:cs typeface="Gill Sans MT"/>
              </a:rPr>
              <a:t> </a:t>
            </a:r>
            <a:r>
              <a:rPr sz="1800" b="1" spc="-5" dirty="0">
                <a:latin typeface="Gill Sans MT"/>
                <a:cs typeface="Gill Sans MT"/>
              </a:rPr>
              <a:t>si</a:t>
            </a:r>
            <a:r>
              <a:rPr sz="1800" spc="-5" dirty="0">
                <a:latin typeface="Gill Sans MT"/>
                <a:cs typeface="Gill Sans MT"/>
              </a:rPr>
              <a:t>ndirim</a:t>
            </a:r>
            <a:endParaRPr sz="1800">
              <a:latin typeface="Gill Sans MT"/>
              <a:cs typeface="Gill Sans MT"/>
            </a:endParaRPr>
          </a:p>
          <a:p>
            <a:pPr marL="12700" marR="492759">
              <a:lnSpc>
                <a:spcPct val="99200"/>
              </a:lnSpc>
              <a:spcBef>
                <a:spcPts val="55"/>
              </a:spcBef>
            </a:pPr>
            <a:r>
              <a:rPr sz="1800" dirty="0">
                <a:latin typeface="Gill Sans MT"/>
                <a:cs typeface="Gill Sans MT"/>
              </a:rPr>
              <a:t>si</a:t>
            </a:r>
            <a:r>
              <a:rPr sz="1800" b="1" dirty="0">
                <a:latin typeface="Gill Sans MT"/>
                <a:cs typeface="Gill Sans MT"/>
              </a:rPr>
              <a:t>stemi </a:t>
            </a:r>
            <a:r>
              <a:rPr sz="1800" b="1" spc="-5" dirty="0">
                <a:latin typeface="Gill Sans MT"/>
                <a:cs typeface="Gill Sans MT"/>
              </a:rPr>
              <a:t>organlarında parçalanarak, </a:t>
            </a:r>
            <a:r>
              <a:rPr sz="1800" b="1" spc="-15" dirty="0">
                <a:latin typeface="Gill Sans MT"/>
                <a:cs typeface="Gill Sans MT"/>
              </a:rPr>
              <a:t>hücre </a:t>
            </a:r>
            <a:r>
              <a:rPr sz="1800" b="1" spc="-5" dirty="0">
                <a:latin typeface="Gill Sans MT"/>
                <a:cs typeface="Gill Sans MT"/>
              </a:rPr>
              <a:t>zarından geçebilecek kadar  küçük hale gelmesine sindirim </a:t>
            </a:r>
            <a:r>
              <a:rPr sz="1800" b="1" spc="-15" dirty="0">
                <a:latin typeface="Gill Sans MT"/>
                <a:cs typeface="Gill Sans MT"/>
              </a:rPr>
              <a:t>de</a:t>
            </a:r>
            <a:r>
              <a:rPr sz="1800" spc="-15" dirty="0">
                <a:latin typeface="Gill Sans MT"/>
                <a:cs typeface="Gill Sans MT"/>
              </a:rPr>
              <a:t>nir.Vitamin,mineral,su </a:t>
            </a:r>
            <a:r>
              <a:rPr sz="1800" dirty="0">
                <a:latin typeface="Gill Sans MT"/>
                <a:cs typeface="Gill Sans MT"/>
              </a:rPr>
              <a:t>gibi </a:t>
            </a:r>
            <a:r>
              <a:rPr sz="1800" spc="-5" dirty="0">
                <a:latin typeface="Gill Sans MT"/>
                <a:cs typeface="Gill Sans MT"/>
              </a:rPr>
              <a:t>maddeler </a:t>
            </a:r>
            <a:r>
              <a:rPr sz="1800" spc="-10" dirty="0">
                <a:latin typeface="Gill Sans MT"/>
                <a:cs typeface="Gill Sans MT"/>
              </a:rPr>
              <a:t>hücre  </a:t>
            </a:r>
            <a:r>
              <a:rPr sz="1800" dirty="0">
                <a:latin typeface="Gill Sans MT"/>
                <a:cs typeface="Gill Sans MT"/>
              </a:rPr>
              <a:t>zarından geçebilecek </a:t>
            </a:r>
            <a:r>
              <a:rPr sz="1800" spc="-5" dirty="0">
                <a:latin typeface="Gill Sans MT"/>
                <a:cs typeface="Gill Sans MT"/>
              </a:rPr>
              <a:t>büyüklükte </a:t>
            </a:r>
            <a:r>
              <a:rPr sz="1800" dirty="0">
                <a:latin typeface="Gill Sans MT"/>
                <a:cs typeface="Gill Sans MT"/>
              </a:rPr>
              <a:t>oldukları </a:t>
            </a:r>
            <a:r>
              <a:rPr sz="1800" spc="-5" dirty="0">
                <a:latin typeface="Gill Sans MT"/>
                <a:cs typeface="Gill Sans MT"/>
              </a:rPr>
              <a:t>için </a:t>
            </a:r>
            <a:r>
              <a:rPr sz="1800" dirty="0">
                <a:latin typeface="Gill Sans MT"/>
                <a:cs typeface="Gill Sans MT"/>
              </a:rPr>
              <a:t>sindirime </a:t>
            </a:r>
            <a:r>
              <a:rPr sz="1800" spc="-5" dirty="0">
                <a:latin typeface="Gill Sans MT"/>
                <a:cs typeface="Gill Sans MT"/>
              </a:rPr>
              <a:t>u</a:t>
            </a:r>
            <a:r>
              <a:rPr sz="1800" spc="-5" dirty="0">
                <a:latin typeface="Calibri"/>
                <a:cs typeface="Calibri"/>
              </a:rPr>
              <a:t>ğ</a:t>
            </a:r>
            <a:r>
              <a:rPr sz="1800" spc="-5" dirty="0">
                <a:latin typeface="Gill Sans MT"/>
                <a:cs typeface="Gill Sans MT"/>
              </a:rPr>
              <a:t>ramadan</a:t>
            </a:r>
            <a:r>
              <a:rPr sz="1800" spc="-40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hücrelere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ts val="2140"/>
              </a:lnSpc>
              <a:spcBef>
                <a:spcPts val="35"/>
              </a:spcBef>
            </a:pPr>
            <a:r>
              <a:rPr sz="1800" spc="-20" dirty="0">
                <a:latin typeface="Gill Sans MT"/>
                <a:cs typeface="Gill Sans MT"/>
              </a:rPr>
              <a:t>alınabilir.</a:t>
            </a:r>
            <a:endParaRPr sz="1800">
              <a:latin typeface="Gill Sans MT"/>
              <a:cs typeface="Gill Sans MT"/>
            </a:endParaRPr>
          </a:p>
          <a:p>
            <a:pPr marL="194945" indent="-182245">
              <a:lnSpc>
                <a:spcPts val="2140"/>
              </a:lnSpc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z="1800" spc="-5" dirty="0">
                <a:latin typeface="Gill Sans MT"/>
                <a:cs typeface="Gill Sans MT"/>
              </a:rPr>
              <a:t>Tüketti</a:t>
            </a:r>
            <a:r>
              <a:rPr sz="1800" spc="-5" dirty="0">
                <a:latin typeface="Calibri"/>
                <a:cs typeface="Calibri"/>
              </a:rPr>
              <a:t>ğ</a:t>
            </a:r>
            <a:r>
              <a:rPr sz="1800" spc="-5" dirty="0">
                <a:latin typeface="Gill Sans MT"/>
                <a:cs typeface="Gill Sans MT"/>
              </a:rPr>
              <a:t>imiz </a:t>
            </a:r>
            <a:r>
              <a:rPr sz="1800" dirty="0">
                <a:latin typeface="Gill Sans MT"/>
                <a:cs typeface="Gill Sans MT"/>
              </a:rPr>
              <a:t>besinlerin kana karışabilecek hâle gelmesini </a:t>
            </a:r>
            <a:r>
              <a:rPr sz="1800" spc="-10" dirty="0">
                <a:latin typeface="Gill Sans MT"/>
                <a:cs typeface="Gill Sans MT"/>
              </a:rPr>
              <a:t>sa</a:t>
            </a:r>
            <a:r>
              <a:rPr sz="1800" spc="-10" dirty="0">
                <a:latin typeface="Calibri"/>
                <a:cs typeface="Calibri"/>
              </a:rPr>
              <a:t>ğ</a:t>
            </a:r>
            <a:r>
              <a:rPr sz="1800" spc="-10" dirty="0">
                <a:latin typeface="Gill Sans MT"/>
                <a:cs typeface="Gill Sans MT"/>
              </a:rPr>
              <a:t>layan </a:t>
            </a:r>
            <a:r>
              <a:rPr sz="1800" spc="-5" dirty="0">
                <a:latin typeface="Gill Sans MT"/>
                <a:cs typeface="Gill Sans MT"/>
              </a:rPr>
              <a:t>yapı </a:t>
            </a:r>
            <a:r>
              <a:rPr sz="1800" spc="-20" dirty="0">
                <a:latin typeface="Gill Sans MT"/>
                <a:cs typeface="Gill Sans MT"/>
              </a:rPr>
              <a:t>ve</a:t>
            </a:r>
            <a:r>
              <a:rPr sz="1800" spc="-100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organların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800" dirty="0">
                <a:latin typeface="Gill Sans MT"/>
                <a:cs typeface="Gill Sans MT"/>
              </a:rPr>
              <a:t>tümüne </a:t>
            </a:r>
            <a:r>
              <a:rPr sz="1800" spc="-5" dirty="0">
                <a:latin typeface="Gill Sans MT"/>
                <a:cs typeface="Gill Sans MT"/>
              </a:rPr>
              <a:t>ise si</a:t>
            </a:r>
            <a:r>
              <a:rPr sz="1800" b="1" spc="-5" dirty="0">
                <a:latin typeface="Gill Sans MT"/>
                <a:cs typeface="Gill Sans MT"/>
              </a:rPr>
              <a:t>ndirim </a:t>
            </a:r>
            <a:r>
              <a:rPr sz="1800" b="1" dirty="0">
                <a:latin typeface="Gill Sans MT"/>
                <a:cs typeface="Gill Sans MT"/>
              </a:rPr>
              <a:t>sistemi ad</a:t>
            </a:r>
            <a:r>
              <a:rPr sz="1800" dirty="0">
                <a:latin typeface="Gill Sans MT"/>
                <a:cs typeface="Gill Sans MT"/>
              </a:rPr>
              <a:t>ı</a:t>
            </a:r>
            <a:r>
              <a:rPr sz="1800" spc="-40" dirty="0">
                <a:latin typeface="Gill Sans MT"/>
                <a:cs typeface="Gill Sans MT"/>
              </a:rPr>
              <a:t> </a:t>
            </a:r>
            <a:r>
              <a:rPr sz="1800" spc="-30" dirty="0">
                <a:latin typeface="Gill Sans MT"/>
                <a:cs typeface="Gill Sans MT"/>
              </a:rPr>
              <a:t>verilir.</a:t>
            </a:r>
            <a:endParaRPr sz="1800">
              <a:latin typeface="Gill Sans MT"/>
              <a:cs typeface="Gill Sans MT"/>
            </a:endParaRPr>
          </a:p>
          <a:p>
            <a:pPr marR="996315" algn="ctr">
              <a:lnSpc>
                <a:spcPct val="100000"/>
              </a:lnSpc>
              <a:spcBef>
                <a:spcPts val="1540"/>
              </a:spcBef>
            </a:pPr>
            <a:r>
              <a:rPr sz="2400" dirty="0">
                <a:latin typeface="Gill Sans MT"/>
                <a:cs typeface="Gill Sans MT"/>
              </a:rPr>
              <a:t>Besinler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071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ND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R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M</a:t>
            </a:r>
            <a:r>
              <a:rPr spc="-15" dirty="0"/>
              <a:t> </a:t>
            </a:r>
            <a:r>
              <a:rPr spc="-5" dirty="0"/>
              <a:t>S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STEM</a:t>
            </a:r>
            <a:r>
              <a:rPr spc="-5" dirty="0">
                <a:latin typeface="Calibri"/>
                <a:cs typeface="Calibri"/>
              </a:rPr>
              <a:t>İ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0" y="1600200"/>
            <a:ext cx="68580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1940" y="1164082"/>
            <a:ext cx="7912734" cy="502856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346075">
              <a:lnSpc>
                <a:spcPct val="100600"/>
              </a:lnSpc>
              <a:spcBef>
                <a:spcPts val="80"/>
              </a:spcBef>
            </a:pPr>
            <a:r>
              <a:rPr sz="2400" spc="-5" dirty="0">
                <a:latin typeface="Gill Sans MT"/>
                <a:cs typeface="Gill Sans MT"/>
              </a:rPr>
              <a:t>A)</a:t>
            </a:r>
            <a:r>
              <a:rPr sz="2000" spc="-5" dirty="0">
                <a:latin typeface="Gill Sans MT"/>
                <a:cs typeface="Gill Sans MT"/>
              </a:rPr>
              <a:t>Aşa</a:t>
            </a:r>
            <a:r>
              <a:rPr sz="2000" spc="-5" dirty="0">
                <a:latin typeface="Calibri"/>
                <a:cs typeface="Calibri"/>
              </a:rPr>
              <a:t>ğ</a:t>
            </a:r>
            <a:r>
              <a:rPr sz="2000" spc="-5" dirty="0">
                <a:latin typeface="Gill Sans MT"/>
                <a:cs typeface="Gill Sans MT"/>
              </a:rPr>
              <a:t>ıdaki ifadelerden </a:t>
            </a:r>
            <a:r>
              <a:rPr sz="2000" dirty="0">
                <a:latin typeface="Gill Sans MT"/>
                <a:cs typeface="Gill Sans MT"/>
              </a:rPr>
              <a:t>do</a:t>
            </a:r>
            <a:r>
              <a:rPr sz="2000" dirty="0">
                <a:latin typeface="Calibri"/>
                <a:cs typeface="Calibri"/>
              </a:rPr>
              <a:t>ğ</a:t>
            </a:r>
            <a:r>
              <a:rPr sz="2000" dirty="0">
                <a:latin typeface="Gill Sans MT"/>
                <a:cs typeface="Gill Sans MT"/>
              </a:rPr>
              <a:t>ru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olanların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başına</a:t>
            </a:r>
            <a:r>
              <a:rPr sz="2000" spc="-22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“D”,</a:t>
            </a:r>
            <a:r>
              <a:rPr sz="2000" spc="-2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yanlış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olanların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başına  “Y”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yazınız.</a:t>
            </a:r>
            <a:endParaRPr sz="2000">
              <a:latin typeface="Gill Sans MT"/>
              <a:cs typeface="Gill Sans MT"/>
            </a:endParaRPr>
          </a:p>
          <a:p>
            <a:pPr marL="469265" indent="-457200">
              <a:lnSpc>
                <a:spcPct val="100000"/>
              </a:lnSpc>
              <a:spcBef>
                <a:spcPts val="575"/>
              </a:spcBef>
              <a:buClr>
                <a:srgbClr val="3891A7"/>
              </a:buClr>
              <a:buSzPct val="80555"/>
              <a:buAutoNum type="arabicParenR"/>
              <a:tabLst>
                <a:tab pos="469265" algn="l"/>
                <a:tab pos="469900" algn="l"/>
                <a:tab pos="948690" algn="l"/>
              </a:tabLst>
            </a:pPr>
            <a:r>
              <a:rPr sz="1800" spc="-5" dirty="0">
                <a:latin typeface="Gill Sans MT"/>
                <a:cs typeface="Gill Sans MT"/>
              </a:rPr>
              <a:t>(....)	Sindirim enzimleri, maddelerin </a:t>
            </a:r>
            <a:r>
              <a:rPr sz="1800" spc="-10" dirty="0">
                <a:latin typeface="Gill Sans MT"/>
                <a:cs typeface="Gill Sans MT"/>
              </a:rPr>
              <a:t>kimyasal </a:t>
            </a:r>
            <a:r>
              <a:rPr sz="1800" spc="-5" dirty="0">
                <a:latin typeface="Gill Sans MT"/>
                <a:cs typeface="Gill Sans MT"/>
              </a:rPr>
              <a:t>sindirime </a:t>
            </a:r>
            <a:r>
              <a:rPr sz="1800" dirty="0">
                <a:latin typeface="Gill Sans MT"/>
                <a:cs typeface="Gill Sans MT"/>
              </a:rPr>
              <a:t>u</a:t>
            </a:r>
            <a:r>
              <a:rPr sz="1800" dirty="0">
                <a:latin typeface="Calibri"/>
                <a:cs typeface="Calibri"/>
              </a:rPr>
              <a:t>ğ</a:t>
            </a:r>
            <a:r>
              <a:rPr sz="1800" dirty="0">
                <a:latin typeface="Gill Sans MT"/>
                <a:cs typeface="Gill Sans MT"/>
              </a:rPr>
              <a:t>ramasını</a:t>
            </a:r>
            <a:r>
              <a:rPr sz="1800" spc="-170" dirty="0">
                <a:latin typeface="Gill Sans MT"/>
                <a:cs typeface="Gill Sans MT"/>
              </a:rPr>
              <a:t> </a:t>
            </a:r>
            <a:r>
              <a:rPr sz="1800" spc="-30" dirty="0">
                <a:latin typeface="Gill Sans MT"/>
                <a:cs typeface="Gill Sans MT"/>
              </a:rPr>
              <a:t>sa</a:t>
            </a:r>
            <a:r>
              <a:rPr sz="1800" spc="-30" dirty="0">
                <a:latin typeface="Calibri"/>
                <a:cs typeface="Calibri"/>
              </a:rPr>
              <a:t>ğ</a:t>
            </a:r>
            <a:r>
              <a:rPr sz="1800" spc="-30" dirty="0">
                <a:latin typeface="Gill Sans MT"/>
                <a:cs typeface="Gill Sans MT"/>
              </a:rPr>
              <a:t>lar.</a:t>
            </a:r>
            <a:endParaRPr sz="1800">
              <a:latin typeface="Gill Sans MT"/>
              <a:cs typeface="Gill Sans MT"/>
            </a:endParaRPr>
          </a:p>
          <a:p>
            <a:pPr marL="469265" indent="-457200">
              <a:lnSpc>
                <a:spcPct val="100000"/>
              </a:lnSpc>
              <a:spcBef>
                <a:spcPts val="635"/>
              </a:spcBef>
              <a:buClr>
                <a:srgbClr val="3891A7"/>
              </a:buClr>
              <a:buSzPct val="80555"/>
              <a:buAutoNum type="arabicParenR"/>
              <a:tabLst>
                <a:tab pos="469265" algn="l"/>
                <a:tab pos="469900" algn="l"/>
              </a:tabLst>
            </a:pPr>
            <a:r>
              <a:rPr sz="1800" spc="-5" dirty="0">
                <a:latin typeface="Gill Sans MT"/>
                <a:cs typeface="Gill Sans MT"/>
              </a:rPr>
              <a:t>(....) </a:t>
            </a:r>
            <a:r>
              <a:rPr sz="1800" dirty="0">
                <a:latin typeface="Gill Sans MT"/>
                <a:cs typeface="Gill Sans MT"/>
              </a:rPr>
              <a:t>Safra salgısı, </a:t>
            </a:r>
            <a:r>
              <a:rPr sz="1800" spc="-5" dirty="0">
                <a:latin typeface="Gill Sans MT"/>
                <a:cs typeface="Gill Sans MT"/>
              </a:rPr>
              <a:t>mide tarafından salgılanan </a:t>
            </a:r>
            <a:r>
              <a:rPr sz="1800" dirty="0">
                <a:latin typeface="Gill Sans MT"/>
                <a:cs typeface="Gill Sans MT"/>
              </a:rPr>
              <a:t>bir</a:t>
            </a:r>
            <a:r>
              <a:rPr sz="1800" spc="-215" dirty="0">
                <a:latin typeface="Gill Sans MT"/>
                <a:cs typeface="Gill Sans MT"/>
              </a:rPr>
              <a:t> </a:t>
            </a:r>
            <a:r>
              <a:rPr sz="1800" spc="-20" dirty="0">
                <a:latin typeface="Gill Sans MT"/>
                <a:cs typeface="Gill Sans MT"/>
              </a:rPr>
              <a:t>enzimdir.</a:t>
            </a:r>
            <a:endParaRPr sz="1800">
              <a:latin typeface="Gill Sans MT"/>
              <a:cs typeface="Gill Sans MT"/>
            </a:endParaRPr>
          </a:p>
          <a:p>
            <a:pPr marL="469265" marR="25400" indent="-457200">
              <a:lnSpc>
                <a:spcPct val="101699"/>
              </a:lnSpc>
              <a:spcBef>
                <a:spcPts val="530"/>
              </a:spcBef>
              <a:buClr>
                <a:srgbClr val="3891A7"/>
              </a:buClr>
              <a:buSzPct val="80555"/>
              <a:buAutoNum type="arabicParenR"/>
              <a:tabLst>
                <a:tab pos="469265" algn="l"/>
                <a:tab pos="469900" algn="l"/>
              </a:tabLst>
            </a:pPr>
            <a:r>
              <a:rPr sz="1800" spc="-5" dirty="0">
                <a:latin typeface="Gill Sans MT"/>
                <a:cs typeface="Gill Sans MT"/>
              </a:rPr>
              <a:t>(....) </a:t>
            </a:r>
            <a:r>
              <a:rPr sz="1800" spc="-30" dirty="0">
                <a:latin typeface="Gill Sans MT"/>
                <a:cs typeface="Gill Sans MT"/>
              </a:rPr>
              <a:t>Ya</a:t>
            </a:r>
            <a:r>
              <a:rPr sz="1800" spc="-30" dirty="0">
                <a:latin typeface="Calibri"/>
                <a:cs typeface="Calibri"/>
              </a:rPr>
              <a:t>ğ</a:t>
            </a:r>
            <a:r>
              <a:rPr sz="1800" spc="-30" dirty="0">
                <a:latin typeface="Gill Sans MT"/>
                <a:cs typeface="Gill Sans MT"/>
              </a:rPr>
              <a:t>ların </a:t>
            </a:r>
            <a:r>
              <a:rPr sz="1800" spc="-5" dirty="0">
                <a:latin typeface="Gill Sans MT"/>
                <a:cs typeface="Gill Sans MT"/>
              </a:rPr>
              <a:t>fiziksel (mekanik) </a:t>
            </a:r>
            <a:r>
              <a:rPr sz="1800" dirty="0">
                <a:latin typeface="Gill Sans MT"/>
                <a:cs typeface="Gill Sans MT"/>
              </a:rPr>
              <a:t>sindirimi,</a:t>
            </a:r>
            <a:r>
              <a:rPr sz="1800" spc="-37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safra salgısının </a:t>
            </a:r>
            <a:r>
              <a:rPr sz="1800" spc="-5" dirty="0">
                <a:latin typeface="Gill Sans MT"/>
                <a:cs typeface="Gill Sans MT"/>
              </a:rPr>
              <a:t>yardımıyla ince ba</a:t>
            </a:r>
            <a:r>
              <a:rPr sz="1800" spc="-5" dirty="0">
                <a:latin typeface="Calibri"/>
                <a:cs typeface="Calibri"/>
              </a:rPr>
              <a:t>ğ</a:t>
            </a:r>
            <a:r>
              <a:rPr sz="1800" spc="-5" dirty="0">
                <a:latin typeface="Gill Sans MT"/>
                <a:cs typeface="Gill Sans MT"/>
              </a:rPr>
              <a:t>ırsakta  </a:t>
            </a:r>
            <a:r>
              <a:rPr sz="1800" spc="-15" dirty="0">
                <a:latin typeface="Gill Sans MT"/>
                <a:cs typeface="Gill Sans MT"/>
              </a:rPr>
              <a:t>gerçekleşir.</a:t>
            </a:r>
            <a:endParaRPr sz="1800">
              <a:latin typeface="Gill Sans MT"/>
              <a:cs typeface="Gill Sans MT"/>
            </a:endParaRPr>
          </a:p>
          <a:p>
            <a:pPr marL="469265" indent="-4572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555"/>
              <a:buAutoNum type="arabicParenR"/>
              <a:tabLst>
                <a:tab pos="469265" algn="l"/>
                <a:tab pos="469900" algn="l"/>
              </a:tabLst>
            </a:pPr>
            <a:r>
              <a:rPr sz="1800" spc="-5" dirty="0">
                <a:latin typeface="Gill Sans MT"/>
                <a:cs typeface="Gill Sans MT"/>
              </a:rPr>
              <a:t>(....) </a:t>
            </a:r>
            <a:r>
              <a:rPr sz="1800" spc="-20" dirty="0">
                <a:latin typeface="Gill Sans MT"/>
                <a:cs typeface="Gill Sans MT"/>
              </a:rPr>
              <a:t>Enzimler, </a:t>
            </a:r>
            <a:r>
              <a:rPr sz="1800" spc="-10" dirty="0">
                <a:latin typeface="Gill Sans MT"/>
                <a:cs typeface="Gill Sans MT"/>
              </a:rPr>
              <a:t>kimyasal </a:t>
            </a:r>
            <a:r>
              <a:rPr sz="1800" dirty="0">
                <a:latin typeface="Gill Sans MT"/>
                <a:cs typeface="Gill Sans MT"/>
              </a:rPr>
              <a:t>sindirimi başlatma </a:t>
            </a:r>
            <a:r>
              <a:rPr sz="1800" spc="-20" dirty="0">
                <a:latin typeface="Gill Sans MT"/>
                <a:cs typeface="Gill Sans MT"/>
              </a:rPr>
              <a:t>ve </a:t>
            </a:r>
            <a:r>
              <a:rPr sz="1800" spc="-5" dirty="0">
                <a:latin typeface="Gill Sans MT"/>
                <a:cs typeface="Gill Sans MT"/>
              </a:rPr>
              <a:t>hızlandırmada etkili</a:t>
            </a:r>
            <a:r>
              <a:rPr sz="1800" spc="-145" dirty="0">
                <a:latin typeface="Gill Sans MT"/>
                <a:cs typeface="Gill Sans MT"/>
              </a:rPr>
              <a:t> </a:t>
            </a:r>
            <a:r>
              <a:rPr sz="1800" spc="-35" dirty="0">
                <a:latin typeface="Gill Sans MT"/>
                <a:cs typeface="Gill Sans MT"/>
              </a:rPr>
              <a:t>olur.</a:t>
            </a:r>
            <a:endParaRPr sz="1800">
              <a:latin typeface="Gill Sans MT"/>
              <a:cs typeface="Gill Sans MT"/>
            </a:endParaRPr>
          </a:p>
          <a:p>
            <a:pPr marL="469265" indent="-457200">
              <a:lnSpc>
                <a:spcPct val="100000"/>
              </a:lnSpc>
              <a:spcBef>
                <a:spcPts val="565"/>
              </a:spcBef>
              <a:buClr>
                <a:srgbClr val="3891A7"/>
              </a:buClr>
              <a:buSzPct val="80555"/>
              <a:buAutoNum type="arabicParenR"/>
              <a:tabLst>
                <a:tab pos="469265" algn="l"/>
                <a:tab pos="469900" algn="l"/>
                <a:tab pos="949325" algn="l"/>
              </a:tabLst>
            </a:pPr>
            <a:r>
              <a:rPr sz="1800" spc="-5" dirty="0">
                <a:latin typeface="Gill Sans MT"/>
                <a:cs typeface="Gill Sans MT"/>
              </a:rPr>
              <a:t>(....)	Kalın ba</a:t>
            </a:r>
            <a:r>
              <a:rPr sz="1800" spc="-5" dirty="0">
                <a:latin typeface="Calibri"/>
                <a:cs typeface="Calibri"/>
              </a:rPr>
              <a:t>ğ</a:t>
            </a:r>
            <a:r>
              <a:rPr sz="1800" spc="-5" dirty="0">
                <a:latin typeface="Gill Sans MT"/>
                <a:cs typeface="Gill Sans MT"/>
              </a:rPr>
              <a:t>ırsakta </a:t>
            </a:r>
            <a:r>
              <a:rPr sz="1800" dirty="0">
                <a:latin typeface="Gill Sans MT"/>
                <a:cs typeface="Gill Sans MT"/>
              </a:rPr>
              <a:t>bulunan </a:t>
            </a:r>
            <a:r>
              <a:rPr sz="1800" spc="-20" dirty="0">
                <a:latin typeface="Gill Sans MT"/>
                <a:cs typeface="Gill Sans MT"/>
              </a:rPr>
              <a:t>ve </a:t>
            </a:r>
            <a:r>
              <a:rPr sz="1800" dirty="0">
                <a:latin typeface="Gill Sans MT"/>
                <a:cs typeface="Gill Sans MT"/>
              </a:rPr>
              <a:t>villus denilen </a:t>
            </a:r>
            <a:r>
              <a:rPr sz="1800" spc="-5" dirty="0">
                <a:latin typeface="Gill Sans MT"/>
                <a:cs typeface="Gill Sans MT"/>
              </a:rPr>
              <a:t>yapılar </a:t>
            </a:r>
            <a:r>
              <a:rPr sz="1800" dirty="0">
                <a:latin typeface="Gill Sans MT"/>
                <a:cs typeface="Gill Sans MT"/>
              </a:rPr>
              <a:t>besin </a:t>
            </a:r>
            <a:r>
              <a:rPr sz="1800" spc="-5" dirty="0">
                <a:latin typeface="Gill Sans MT"/>
                <a:cs typeface="Gill Sans MT"/>
              </a:rPr>
              <a:t>atıklarının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dışarı</a:t>
            </a:r>
            <a:endParaRPr sz="1800">
              <a:latin typeface="Gill Sans MT"/>
              <a:cs typeface="Gill Sans MT"/>
            </a:endParaRPr>
          </a:p>
          <a:p>
            <a:pPr marL="469265">
              <a:lnSpc>
                <a:spcPct val="100000"/>
              </a:lnSpc>
            </a:pPr>
            <a:r>
              <a:rPr sz="1800" dirty="0">
                <a:latin typeface="Gill Sans MT"/>
                <a:cs typeface="Gill Sans MT"/>
              </a:rPr>
              <a:t>atılmasını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spc="-30" dirty="0">
                <a:latin typeface="Gill Sans MT"/>
                <a:cs typeface="Gill Sans MT"/>
              </a:rPr>
              <a:t>sa</a:t>
            </a:r>
            <a:r>
              <a:rPr sz="1800" spc="-30" dirty="0">
                <a:latin typeface="Calibri"/>
                <a:cs typeface="Calibri"/>
              </a:rPr>
              <a:t>ğ</a:t>
            </a:r>
            <a:r>
              <a:rPr sz="1800" spc="-30" dirty="0">
                <a:latin typeface="Gill Sans MT"/>
                <a:cs typeface="Gill Sans MT"/>
              </a:rPr>
              <a:t>lar.</a:t>
            </a:r>
            <a:endParaRPr sz="1800">
              <a:latin typeface="Gill Sans MT"/>
              <a:cs typeface="Gill Sans MT"/>
            </a:endParaRPr>
          </a:p>
          <a:p>
            <a:pPr marL="469265" marR="5080" indent="-457200">
              <a:lnSpc>
                <a:spcPct val="101699"/>
              </a:lnSpc>
              <a:spcBef>
                <a:spcPts val="565"/>
              </a:spcBef>
              <a:buClr>
                <a:srgbClr val="3891A7"/>
              </a:buClr>
              <a:buSzPct val="80555"/>
              <a:buAutoNum type="arabicParenR" startAt="6"/>
              <a:tabLst>
                <a:tab pos="469265" algn="l"/>
                <a:tab pos="469900" algn="l"/>
              </a:tabLst>
            </a:pPr>
            <a:r>
              <a:rPr sz="1800" spc="-5" dirty="0">
                <a:latin typeface="Gill Sans MT"/>
                <a:cs typeface="Gill Sans MT"/>
              </a:rPr>
              <a:t>(....) Karbonhidratların, proteinlerin </a:t>
            </a:r>
            <a:r>
              <a:rPr sz="1800" spc="-20" dirty="0">
                <a:latin typeface="Gill Sans MT"/>
                <a:cs typeface="Gill Sans MT"/>
              </a:rPr>
              <a:t>ve </a:t>
            </a:r>
            <a:r>
              <a:rPr sz="1800" spc="-5" dirty="0">
                <a:latin typeface="Gill Sans MT"/>
                <a:cs typeface="Gill Sans MT"/>
              </a:rPr>
              <a:t>ya</a:t>
            </a:r>
            <a:r>
              <a:rPr sz="1800" spc="-5" dirty="0">
                <a:latin typeface="Calibri"/>
                <a:cs typeface="Calibri"/>
              </a:rPr>
              <a:t>ğ</a:t>
            </a:r>
            <a:r>
              <a:rPr sz="1800" spc="-5" dirty="0">
                <a:latin typeface="Gill Sans MT"/>
                <a:cs typeface="Gill Sans MT"/>
              </a:rPr>
              <a:t>ların </a:t>
            </a:r>
            <a:r>
              <a:rPr sz="1800" spc="-10" dirty="0">
                <a:latin typeface="Gill Sans MT"/>
                <a:cs typeface="Gill Sans MT"/>
              </a:rPr>
              <a:t>kimyasal </a:t>
            </a:r>
            <a:r>
              <a:rPr sz="1800" dirty="0">
                <a:latin typeface="Gill Sans MT"/>
                <a:cs typeface="Gill Sans MT"/>
              </a:rPr>
              <a:t>sindirimi kalın </a:t>
            </a:r>
            <a:r>
              <a:rPr sz="1800" spc="-5" dirty="0">
                <a:latin typeface="Gill Sans MT"/>
                <a:cs typeface="Gill Sans MT"/>
              </a:rPr>
              <a:t>ba</a:t>
            </a:r>
            <a:r>
              <a:rPr sz="1800" spc="-5" dirty="0">
                <a:latin typeface="Calibri"/>
                <a:cs typeface="Calibri"/>
              </a:rPr>
              <a:t>ğ</a:t>
            </a:r>
            <a:r>
              <a:rPr sz="1800" spc="-5" dirty="0">
                <a:latin typeface="Gill Sans MT"/>
                <a:cs typeface="Gill Sans MT"/>
              </a:rPr>
              <a:t>ırsakta  </a:t>
            </a:r>
            <a:r>
              <a:rPr sz="1800" spc="-20" dirty="0">
                <a:latin typeface="Gill Sans MT"/>
                <a:cs typeface="Gill Sans MT"/>
              </a:rPr>
              <a:t>tamamlanır.</a:t>
            </a:r>
            <a:endParaRPr sz="1800">
              <a:latin typeface="Gill Sans MT"/>
              <a:cs typeface="Gill Sans MT"/>
            </a:endParaRPr>
          </a:p>
          <a:p>
            <a:pPr marL="469265" indent="-4572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555"/>
              <a:buAutoNum type="arabicParenR" startAt="6"/>
              <a:tabLst>
                <a:tab pos="469265" algn="l"/>
                <a:tab pos="469900" algn="l"/>
              </a:tabLst>
            </a:pPr>
            <a:r>
              <a:rPr sz="1800" spc="-5" dirty="0">
                <a:latin typeface="Gill Sans MT"/>
                <a:cs typeface="Gill Sans MT"/>
              </a:rPr>
              <a:t>(....) </a:t>
            </a:r>
            <a:r>
              <a:rPr sz="1800" dirty="0">
                <a:latin typeface="Gill Sans MT"/>
                <a:cs typeface="Gill Sans MT"/>
              </a:rPr>
              <a:t>Sindirim </a:t>
            </a:r>
            <a:r>
              <a:rPr sz="1800" spc="-5" dirty="0">
                <a:latin typeface="Gill Sans MT"/>
                <a:cs typeface="Gill Sans MT"/>
              </a:rPr>
              <a:t>sonucu </a:t>
            </a:r>
            <a:r>
              <a:rPr sz="1800" dirty="0">
                <a:latin typeface="Gill Sans MT"/>
                <a:cs typeface="Gill Sans MT"/>
              </a:rPr>
              <a:t>oluşan atıklar anüsten </a:t>
            </a:r>
            <a:r>
              <a:rPr sz="1800" spc="-5" dirty="0">
                <a:latin typeface="Gill Sans MT"/>
                <a:cs typeface="Gill Sans MT"/>
              </a:rPr>
              <a:t>dışarı</a:t>
            </a:r>
            <a:r>
              <a:rPr sz="1800" spc="-2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atılır</a:t>
            </a:r>
            <a:endParaRPr sz="1800">
              <a:latin typeface="Gill Sans MT"/>
              <a:cs typeface="Gill Sans MT"/>
            </a:endParaRPr>
          </a:p>
          <a:p>
            <a:pPr marL="469265" indent="-457200">
              <a:lnSpc>
                <a:spcPct val="100000"/>
              </a:lnSpc>
              <a:spcBef>
                <a:spcPts val="565"/>
              </a:spcBef>
              <a:buClr>
                <a:srgbClr val="3891A7"/>
              </a:buClr>
              <a:buSzPct val="80555"/>
              <a:buAutoNum type="arabicParenR" startAt="6"/>
              <a:tabLst>
                <a:tab pos="469265" algn="l"/>
                <a:tab pos="469900" algn="l"/>
              </a:tabLst>
            </a:pPr>
            <a:r>
              <a:rPr sz="1800" spc="-5" dirty="0">
                <a:latin typeface="Gill Sans MT"/>
                <a:cs typeface="Gill Sans MT"/>
              </a:rPr>
              <a:t>(....)</a:t>
            </a:r>
            <a:r>
              <a:rPr sz="1800" spc="-25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Vitamin,</a:t>
            </a:r>
            <a:r>
              <a:rPr sz="1800" spc="-18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su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spc="-20" dirty="0">
                <a:latin typeface="Gill Sans MT"/>
                <a:cs typeface="Gill Sans MT"/>
              </a:rPr>
              <a:t>ve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mineralin </a:t>
            </a:r>
            <a:r>
              <a:rPr sz="1800" spc="-10" dirty="0">
                <a:latin typeface="Gill Sans MT"/>
                <a:cs typeface="Gill Sans MT"/>
              </a:rPr>
              <a:t>kimyasal</a:t>
            </a:r>
            <a:r>
              <a:rPr sz="1800" spc="-2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sindirime</a:t>
            </a:r>
            <a:r>
              <a:rPr sz="1800" spc="5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u</a:t>
            </a:r>
            <a:r>
              <a:rPr sz="1800" spc="-5" dirty="0">
                <a:latin typeface="Calibri"/>
                <a:cs typeface="Calibri"/>
              </a:rPr>
              <a:t>ğ</a:t>
            </a:r>
            <a:r>
              <a:rPr sz="1800" spc="-5" dirty="0">
                <a:latin typeface="Gill Sans MT"/>
                <a:cs typeface="Gill Sans MT"/>
              </a:rPr>
              <a:t>radı</a:t>
            </a:r>
            <a:r>
              <a:rPr sz="1800" spc="-5" dirty="0">
                <a:latin typeface="Calibri"/>
                <a:cs typeface="Calibri"/>
              </a:rPr>
              <a:t>ğ</a:t>
            </a:r>
            <a:r>
              <a:rPr sz="1800" spc="-5" dirty="0">
                <a:latin typeface="Gill Sans MT"/>
                <a:cs typeface="Gill Sans MT"/>
              </a:rPr>
              <a:t>ı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organ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kalın</a:t>
            </a:r>
            <a:r>
              <a:rPr sz="1800" spc="5" dirty="0">
                <a:latin typeface="Gill Sans MT"/>
                <a:cs typeface="Gill Sans MT"/>
              </a:rPr>
              <a:t> </a:t>
            </a:r>
            <a:r>
              <a:rPr sz="1800" spc="-20" dirty="0">
                <a:latin typeface="Gill Sans MT"/>
                <a:cs typeface="Gill Sans MT"/>
              </a:rPr>
              <a:t>ba</a:t>
            </a:r>
            <a:r>
              <a:rPr sz="1800" spc="-20" dirty="0">
                <a:latin typeface="Calibri"/>
                <a:cs typeface="Calibri"/>
              </a:rPr>
              <a:t>ğ</a:t>
            </a:r>
            <a:r>
              <a:rPr sz="1800" spc="-20" dirty="0">
                <a:latin typeface="Gill Sans MT"/>
                <a:cs typeface="Gill Sans MT"/>
              </a:rPr>
              <a:t>ırsaktır.</a:t>
            </a:r>
            <a:endParaRPr sz="1800">
              <a:latin typeface="Gill Sans MT"/>
              <a:cs typeface="Gill Sans MT"/>
            </a:endParaRPr>
          </a:p>
          <a:p>
            <a:pPr marL="469265" indent="-457200">
              <a:lnSpc>
                <a:spcPct val="100000"/>
              </a:lnSpc>
              <a:spcBef>
                <a:spcPts val="635"/>
              </a:spcBef>
              <a:buClr>
                <a:srgbClr val="3891A7"/>
              </a:buClr>
              <a:buSzPct val="80555"/>
              <a:buAutoNum type="arabicParenR" startAt="6"/>
              <a:tabLst>
                <a:tab pos="469265" algn="l"/>
                <a:tab pos="469900" algn="l"/>
              </a:tabLst>
            </a:pPr>
            <a:r>
              <a:rPr sz="1800" spc="-5" dirty="0">
                <a:latin typeface="Gill Sans MT"/>
                <a:cs typeface="Gill Sans MT"/>
              </a:rPr>
              <a:t>(....) </a:t>
            </a:r>
            <a:r>
              <a:rPr sz="1800" spc="-35" dirty="0">
                <a:latin typeface="Gill Sans MT"/>
                <a:cs typeface="Gill Sans MT"/>
              </a:rPr>
              <a:t>Yutakta </a:t>
            </a:r>
            <a:r>
              <a:rPr sz="1800" spc="-5" dirty="0">
                <a:latin typeface="Gill Sans MT"/>
                <a:cs typeface="Gill Sans MT"/>
              </a:rPr>
              <a:t>fiziksel </a:t>
            </a:r>
            <a:r>
              <a:rPr sz="1800" spc="-20" dirty="0">
                <a:latin typeface="Gill Sans MT"/>
                <a:cs typeface="Gill Sans MT"/>
              </a:rPr>
              <a:t>ve </a:t>
            </a:r>
            <a:r>
              <a:rPr sz="1800" spc="-10" dirty="0">
                <a:latin typeface="Gill Sans MT"/>
                <a:cs typeface="Gill Sans MT"/>
              </a:rPr>
              <a:t>kimyasal </a:t>
            </a:r>
            <a:r>
              <a:rPr sz="1800" dirty="0">
                <a:latin typeface="Gill Sans MT"/>
                <a:cs typeface="Gill Sans MT"/>
              </a:rPr>
              <a:t>sindirim</a:t>
            </a:r>
            <a:r>
              <a:rPr sz="1800" spc="-229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gerçekleşmez..</a:t>
            </a:r>
            <a:endParaRPr sz="1800">
              <a:latin typeface="Gill Sans MT"/>
              <a:cs typeface="Gill Sans MT"/>
            </a:endParaRPr>
          </a:p>
          <a:p>
            <a:pPr marL="469265" indent="-4572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555"/>
              <a:buAutoNum type="arabicParenR" startAt="6"/>
              <a:tabLst>
                <a:tab pos="469265" algn="l"/>
                <a:tab pos="469900" algn="l"/>
              </a:tabLst>
            </a:pPr>
            <a:r>
              <a:rPr sz="1800" spc="-5" dirty="0">
                <a:latin typeface="Gill Sans MT"/>
                <a:cs typeface="Gill Sans MT"/>
              </a:rPr>
              <a:t>(....) Vücuda </a:t>
            </a:r>
            <a:r>
              <a:rPr sz="1800" dirty="0">
                <a:latin typeface="Gill Sans MT"/>
                <a:cs typeface="Gill Sans MT"/>
              </a:rPr>
              <a:t>alınan besinler </a:t>
            </a:r>
            <a:r>
              <a:rPr sz="1800" spc="-5" dirty="0">
                <a:latin typeface="Gill Sans MT"/>
                <a:cs typeface="Gill Sans MT"/>
              </a:rPr>
              <a:t>sindirim sonucu </a:t>
            </a:r>
            <a:r>
              <a:rPr sz="1800" dirty="0">
                <a:latin typeface="Gill Sans MT"/>
                <a:cs typeface="Gill Sans MT"/>
              </a:rPr>
              <a:t>kana geçebilecek hâle</a:t>
            </a:r>
            <a:r>
              <a:rPr sz="1800" spc="-305" dirty="0">
                <a:latin typeface="Gill Sans MT"/>
                <a:cs typeface="Gill Sans MT"/>
              </a:rPr>
              <a:t> </a:t>
            </a:r>
            <a:r>
              <a:rPr sz="1800" spc="-30" dirty="0">
                <a:latin typeface="Gill Sans MT"/>
                <a:cs typeface="Gill Sans MT"/>
              </a:rPr>
              <a:t>gelir.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78408" y="0"/>
            <a:ext cx="8179434" cy="1293495"/>
            <a:chOff x="978408" y="0"/>
            <a:chExt cx="8179434" cy="1293495"/>
          </a:xfrm>
        </p:grpSpPr>
        <p:sp>
          <p:nvSpPr>
            <p:cNvPr id="4" name="object 4"/>
            <p:cNvSpPr/>
            <p:nvPr/>
          </p:nvSpPr>
          <p:spPr>
            <a:xfrm>
              <a:off x="991362" y="762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81534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8153400" y="11430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91362" y="762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0" y="1143000"/>
                  </a:moveTo>
                  <a:lnTo>
                    <a:pt x="8153400" y="11430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95727" y="54864"/>
              <a:ext cx="973074" cy="12138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45663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82824" y="54864"/>
              <a:ext cx="1559814" cy="121386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19500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56659" y="54864"/>
              <a:ext cx="1052322" cy="12138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85843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23003" y="54864"/>
              <a:ext cx="1556765" cy="121386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56631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93792" y="54864"/>
              <a:ext cx="2001773" cy="121386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72428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071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ND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R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M</a:t>
            </a:r>
            <a:r>
              <a:rPr spc="-15" dirty="0"/>
              <a:t> </a:t>
            </a:r>
            <a:r>
              <a:rPr spc="-5" dirty="0"/>
              <a:t>S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STEM</a:t>
            </a:r>
            <a:r>
              <a:rPr spc="-5" dirty="0">
                <a:latin typeface="Calibri"/>
                <a:cs typeface="Calibri"/>
              </a:rPr>
              <a:t>İ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1940" y="1115314"/>
            <a:ext cx="7687945" cy="78867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lnSpc>
                <a:spcPct val="91700"/>
              </a:lnSpc>
              <a:spcBef>
                <a:spcPts val="395"/>
              </a:spcBef>
            </a:pPr>
            <a:r>
              <a:rPr sz="3000" spc="-5" dirty="0">
                <a:latin typeface="Gill Sans MT"/>
                <a:cs typeface="Gill Sans MT"/>
              </a:rPr>
              <a:t>B)</a:t>
            </a:r>
            <a:r>
              <a:rPr sz="2200" spc="-5" dirty="0">
                <a:latin typeface="Gill Sans MT"/>
                <a:cs typeface="Gill Sans MT"/>
              </a:rPr>
              <a:t>Aşa</a:t>
            </a:r>
            <a:r>
              <a:rPr sz="2200" spc="-5" dirty="0">
                <a:latin typeface="Calibri"/>
                <a:cs typeface="Calibri"/>
              </a:rPr>
              <a:t>ğ</a:t>
            </a:r>
            <a:r>
              <a:rPr sz="2200" spc="-5" dirty="0">
                <a:latin typeface="Gill Sans MT"/>
                <a:cs typeface="Gill Sans MT"/>
              </a:rPr>
              <a:t>ıda sindirim sistemi modelinde numaralandırılarak gösterilen  </a:t>
            </a:r>
            <a:r>
              <a:rPr sz="2200" spc="-10" dirty="0">
                <a:latin typeface="Gill Sans MT"/>
                <a:cs typeface="Gill Sans MT"/>
              </a:rPr>
              <a:t>yapı </a:t>
            </a:r>
            <a:r>
              <a:rPr sz="2200" spc="-30" dirty="0">
                <a:latin typeface="Gill Sans MT"/>
                <a:cs typeface="Gill Sans MT"/>
              </a:rPr>
              <a:t>ve </a:t>
            </a:r>
            <a:r>
              <a:rPr sz="2200" spc="-5" dirty="0">
                <a:latin typeface="Gill Sans MT"/>
                <a:cs typeface="Gill Sans MT"/>
              </a:rPr>
              <a:t>organların adını </a:t>
            </a:r>
            <a:r>
              <a:rPr sz="2200" spc="-10" dirty="0">
                <a:latin typeface="Gill Sans MT"/>
                <a:cs typeface="Gill Sans MT"/>
              </a:rPr>
              <a:t>numara sırasına </a:t>
            </a:r>
            <a:r>
              <a:rPr sz="2200" spc="-20" dirty="0">
                <a:latin typeface="Gill Sans MT"/>
                <a:cs typeface="Gill Sans MT"/>
              </a:rPr>
              <a:t>göre</a:t>
            </a:r>
            <a:r>
              <a:rPr sz="2200" spc="220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yazınız.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5175" y="2256561"/>
            <a:ext cx="2049780" cy="342772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200" spc="-5" dirty="0">
                <a:latin typeface="Gill Sans MT"/>
                <a:cs typeface="Gill Sans MT"/>
              </a:rPr>
              <a:t>1……………….</a:t>
            </a:r>
            <a:endParaRPr sz="2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200" spc="-5" dirty="0">
                <a:latin typeface="Gill Sans MT"/>
                <a:cs typeface="Gill Sans MT"/>
              </a:rPr>
              <a:t>2……………….</a:t>
            </a:r>
            <a:endParaRPr sz="2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200" spc="-5" dirty="0">
                <a:latin typeface="Gill Sans MT"/>
                <a:cs typeface="Gill Sans MT"/>
              </a:rPr>
              <a:t>3………………..</a:t>
            </a:r>
            <a:endParaRPr sz="2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200" spc="-5" dirty="0">
                <a:latin typeface="Gill Sans MT"/>
                <a:cs typeface="Gill Sans MT"/>
              </a:rPr>
              <a:t>4………………..</a:t>
            </a:r>
            <a:endParaRPr sz="2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200" spc="-5" dirty="0">
                <a:latin typeface="Gill Sans MT"/>
                <a:cs typeface="Gill Sans MT"/>
              </a:rPr>
              <a:t>5………………...</a:t>
            </a:r>
            <a:endParaRPr sz="2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200" spc="-5" dirty="0">
                <a:latin typeface="Gill Sans MT"/>
                <a:cs typeface="Gill Sans MT"/>
              </a:rPr>
              <a:t>6.………………..</a:t>
            </a:r>
            <a:endParaRPr sz="2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200" spc="-5" dirty="0">
                <a:latin typeface="Gill Sans MT"/>
                <a:cs typeface="Gill Sans MT"/>
              </a:rPr>
              <a:t>7……………........</a:t>
            </a:r>
            <a:endParaRPr sz="2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200" spc="-5" dirty="0">
                <a:latin typeface="Gill Sans MT"/>
                <a:cs typeface="Gill Sans MT"/>
              </a:rPr>
              <a:t>8………………...</a:t>
            </a:r>
            <a:endParaRPr sz="2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200" spc="-5" dirty="0">
                <a:latin typeface="Gill Sans MT"/>
                <a:cs typeface="Gill Sans MT"/>
              </a:rPr>
              <a:t>9………………...</a:t>
            </a:r>
            <a:endParaRPr sz="2200">
              <a:latin typeface="Gill Sans MT"/>
              <a:cs typeface="Gill Sans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78344" y="0"/>
            <a:ext cx="8179434" cy="1293495"/>
            <a:chOff x="978344" y="0"/>
            <a:chExt cx="8179434" cy="1293495"/>
          </a:xfrm>
        </p:grpSpPr>
        <p:sp>
          <p:nvSpPr>
            <p:cNvPr id="5" name="object 5"/>
            <p:cNvSpPr/>
            <p:nvPr/>
          </p:nvSpPr>
          <p:spPr>
            <a:xfrm>
              <a:off x="991362" y="762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81534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8153400" y="11430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91362" y="762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0" y="1143000"/>
                  </a:moveTo>
                  <a:lnTo>
                    <a:pt x="8153400" y="11430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95728" y="54863"/>
              <a:ext cx="973074" cy="12138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45664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82824" y="54863"/>
              <a:ext cx="1559814" cy="121386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19500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56660" y="54863"/>
              <a:ext cx="1052322" cy="12138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85844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23004" y="54863"/>
              <a:ext cx="1556765" cy="121386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56632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93791" y="54863"/>
              <a:ext cx="2001773" cy="121386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72428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071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ND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R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M</a:t>
            </a:r>
            <a:r>
              <a:rPr spc="-15" dirty="0"/>
              <a:t> </a:t>
            </a:r>
            <a:r>
              <a:rPr spc="-5" dirty="0"/>
              <a:t>S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STEM</a:t>
            </a:r>
            <a:r>
              <a:rPr spc="-5" dirty="0">
                <a:latin typeface="Calibri"/>
                <a:cs typeface="Calibri"/>
              </a:rPr>
              <a:t>İ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1059116" y="1981200"/>
            <a:ext cx="3313429" cy="4677410"/>
            <a:chOff x="1059116" y="1981200"/>
            <a:chExt cx="3313429" cy="4677410"/>
          </a:xfrm>
        </p:grpSpPr>
        <p:sp>
          <p:nvSpPr>
            <p:cNvPr id="19" name="object 19"/>
            <p:cNvSpPr/>
            <p:nvPr/>
          </p:nvSpPr>
          <p:spPr>
            <a:xfrm>
              <a:off x="1066799" y="1981200"/>
              <a:ext cx="3305555" cy="46771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72133" y="4001261"/>
              <a:ext cx="643255" cy="571500"/>
            </a:xfrm>
            <a:custGeom>
              <a:avLst/>
              <a:gdLst/>
              <a:ahLst/>
              <a:cxnLst/>
              <a:rect l="l" t="t" r="r" b="b"/>
              <a:pathLst>
                <a:path w="643255" h="571500">
                  <a:moveTo>
                    <a:pt x="321563" y="0"/>
                  </a:moveTo>
                  <a:lnTo>
                    <a:pt x="269404" y="3738"/>
                  </a:lnTo>
                  <a:lnTo>
                    <a:pt x="219924" y="14563"/>
                  </a:lnTo>
                  <a:lnTo>
                    <a:pt x="173785" y="31886"/>
                  </a:lnTo>
                  <a:lnTo>
                    <a:pt x="131651" y="55120"/>
                  </a:lnTo>
                  <a:lnTo>
                    <a:pt x="94183" y="83677"/>
                  </a:lnTo>
                  <a:lnTo>
                    <a:pt x="62042" y="116970"/>
                  </a:lnTo>
                  <a:lnTo>
                    <a:pt x="35892" y="154411"/>
                  </a:lnTo>
                  <a:lnTo>
                    <a:pt x="16393" y="195413"/>
                  </a:lnTo>
                  <a:lnTo>
                    <a:pt x="4208" y="239388"/>
                  </a:lnTo>
                  <a:lnTo>
                    <a:pt x="0" y="285750"/>
                  </a:lnTo>
                  <a:lnTo>
                    <a:pt x="4208" y="332111"/>
                  </a:lnTo>
                  <a:lnTo>
                    <a:pt x="16393" y="376086"/>
                  </a:lnTo>
                  <a:lnTo>
                    <a:pt x="35892" y="417088"/>
                  </a:lnTo>
                  <a:lnTo>
                    <a:pt x="62042" y="454529"/>
                  </a:lnTo>
                  <a:lnTo>
                    <a:pt x="94183" y="487822"/>
                  </a:lnTo>
                  <a:lnTo>
                    <a:pt x="131651" y="516379"/>
                  </a:lnTo>
                  <a:lnTo>
                    <a:pt x="173785" y="539613"/>
                  </a:lnTo>
                  <a:lnTo>
                    <a:pt x="219924" y="556936"/>
                  </a:lnTo>
                  <a:lnTo>
                    <a:pt x="269404" y="567761"/>
                  </a:lnTo>
                  <a:lnTo>
                    <a:pt x="321563" y="571500"/>
                  </a:lnTo>
                  <a:lnTo>
                    <a:pt x="373711" y="567761"/>
                  </a:lnTo>
                  <a:lnTo>
                    <a:pt x="423184" y="556936"/>
                  </a:lnTo>
                  <a:lnTo>
                    <a:pt x="469319" y="539613"/>
                  </a:lnTo>
                  <a:lnTo>
                    <a:pt x="511454" y="516379"/>
                  </a:lnTo>
                  <a:lnTo>
                    <a:pt x="548925" y="487822"/>
                  </a:lnTo>
                  <a:lnTo>
                    <a:pt x="581070" y="454529"/>
                  </a:lnTo>
                  <a:lnTo>
                    <a:pt x="607226" y="417088"/>
                  </a:lnTo>
                  <a:lnTo>
                    <a:pt x="626729" y="376086"/>
                  </a:lnTo>
                  <a:lnTo>
                    <a:pt x="638917" y="332111"/>
                  </a:lnTo>
                  <a:lnTo>
                    <a:pt x="643128" y="285750"/>
                  </a:lnTo>
                  <a:lnTo>
                    <a:pt x="638917" y="239388"/>
                  </a:lnTo>
                  <a:lnTo>
                    <a:pt x="626729" y="195413"/>
                  </a:lnTo>
                  <a:lnTo>
                    <a:pt x="607226" y="154411"/>
                  </a:lnTo>
                  <a:lnTo>
                    <a:pt x="581070" y="116970"/>
                  </a:lnTo>
                  <a:lnTo>
                    <a:pt x="548925" y="83677"/>
                  </a:lnTo>
                  <a:lnTo>
                    <a:pt x="511454" y="55120"/>
                  </a:lnTo>
                  <a:lnTo>
                    <a:pt x="469319" y="31886"/>
                  </a:lnTo>
                  <a:lnTo>
                    <a:pt x="423184" y="14563"/>
                  </a:lnTo>
                  <a:lnTo>
                    <a:pt x="373711" y="3738"/>
                  </a:lnTo>
                  <a:lnTo>
                    <a:pt x="321563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72133" y="4001261"/>
              <a:ext cx="643255" cy="571500"/>
            </a:xfrm>
            <a:custGeom>
              <a:avLst/>
              <a:gdLst/>
              <a:ahLst/>
              <a:cxnLst/>
              <a:rect l="l" t="t" r="r" b="b"/>
              <a:pathLst>
                <a:path w="643255" h="571500">
                  <a:moveTo>
                    <a:pt x="0" y="285750"/>
                  </a:moveTo>
                  <a:lnTo>
                    <a:pt x="4208" y="239388"/>
                  </a:lnTo>
                  <a:lnTo>
                    <a:pt x="16393" y="195413"/>
                  </a:lnTo>
                  <a:lnTo>
                    <a:pt x="35892" y="154411"/>
                  </a:lnTo>
                  <a:lnTo>
                    <a:pt x="62042" y="116970"/>
                  </a:lnTo>
                  <a:lnTo>
                    <a:pt x="94183" y="83677"/>
                  </a:lnTo>
                  <a:lnTo>
                    <a:pt x="131651" y="55120"/>
                  </a:lnTo>
                  <a:lnTo>
                    <a:pt x="173785" y="31886"/>
                  </a:lnTo>
                  <a:lnTo>
                    <a:pt x="219924" y="14563"/>
                  </a:lnTo>
                  <a:lnTo>
                    <a:pt x="269404" y="3738"/>
                  </a:lnTo>
                  <a:lnTo>
                    <a:pt x="321563" y="0"/>
                  </a:lnTo>
                  <a:lnTo>
                    <a:pt x="373711" y="3738"/>
                  </a:lnTo>
                  <a:lnTo>
                    <a:pt x="423184" y="14563"/>
                  </a:lnTo>
                  <a:lnTo>
                    <a:pt x="469319" y="31886"/>
                  </a:lnTo>
                  <a:lnTo>
                    <a:pt x="511454" y="55120"/>
                  </a:lnTo>
                  <a:lnTo>
                    <a:pt x="548925" y="83677"/>
                  </a:lnTo>
                  <a:lnTo>
                    <a:pt x="581070" y="116970"/>
                  </a:lnTo>
                  <a:lnTo>
                    <a:pt x="607226" y="154411"/>
                  </a:lnTo>
                  <a:lnTo>
                    <a:pt x="626729" y="195413"/>
                  </a:lnTo>
                  <a:lnTo>
                    <a:pt x="638917" y="239388"/>
                  </a:lnTo>
                  <a:lnTo>
                    <a:pt x="643128" y="285750"/>
                  </a:lnTo>
                  <a:lnTo>
                    <a:pt x="638917" y="332111"/>
                  </a:lnTo>
                  <a:lnTo>
                    <a:pt x="626729" y="376086"/>
                  </a:lnTo>
                  <a:lnTo>
                    <a:pt x="607226" y="417088"/>
                  </a:lnTo>
                  <a:lnTo>
                    <a:pt x="581070" y="454529"/>
                  </a:lnTo>
                  <a:lnTo>
                    <a:pt x="548925" y="487822"/>
                  </a:lnTo>
                  <a:lnTo>
                    <a:pt x="511454" y="516379"/>
                  </a:lnTo>
                  <a:lnTo>
                    <a:pt x="469319" y="539613"/>
                  </a:lnTo>
                  <a:lnTo>
                    <a:pt x="423184" y="556936"/>
                  </a:lnTo>
                  <a:lnTo>
                    <a:pt x="373711" y="567761"/>
                  </a:lnTo>
                  <a:lnTo>
                    <a:pt x="321563" y="571500"/>
                  </a:lnTo>
                  <a:lnTo>
                    <a:pt x="269404" y="567761"/>
                  </a:lnTo>
                  <a:lnTo>
                    <a:pt x="219924" y="556936"/>
                  </a:lnTo>
                  <a:lnTo>
                    <a:pt x="173785" y="539613"/>
                  </a:lnTo>
                  <a:lnTo>
                    <a:pt x="131651" y="516379"/>
                  </a:lnTo>
                  <a:lnTo>
                    <a:pt x="94183" y="487822"/>
                  </a:lnTo>
                  <a:lnTo>
                    <a:pt x="62042" y="454529"/>
                  </a:lnTo>
                  <a:lnTo>
                    <a:pt x="35892" y="417088"/>
                  </a:lnTo>
                  <a:lnTo>
                    <a:pt x="16393" y="376086"/>
                  </a:lnTo>
                  <a:lnTo>
                    <a:pt x="4208" y="332111"/>
                  </a:lnTo>
                  <a:lnTo>
                    <a:pt x="0" y="285750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322577" y="412800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6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345628" y="2488628"/>
            <a:ext cx="597535" cy="597535"/>
            <a:chOff x="1345628" y="2488628"/>
            <a:chExt cx="597535" cy="597535"/>
          </a:xfrm>
        </p:grpSpPr>
        <p:sp>
          <p:nvSpPr>
            <p:cNvPr id="24" name="object 24"/>
            <p:cNvSpPr/>
            <p:nvPr/>
          </p:nvSpPr>
          <p:spPr>
            <a:xfrm>
              <a:off x="1358646" y="2501646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285749" y="0"/>
                  </a:moveTo>
                  <a:lnTo>
                    <a:pt x="239388" y="3738"/>
                  </a:lnTo>
                  <a:lnTo>
                    <a:pt x="195413" y="14563"/>
                  </a:lnTo>
                  <a:lnTo>
                    <a:pt x="154411" y="31886"/>
                  </a:lnTo>
                  <a:lnTo>
                    <a:pt x="116970" y="55120"/>
                  </a:lnTo>
                  <a:lnTo>
                    <a:pt x="83677" y="83677"/>
                  </a:lnTo>
                  <a:lnTo>
                    <a:pt x="55120" y="116970"/>
                  </a:lnTo>
                  <a:lnTo>
                    <a:pt x="31886" y="154411"/>
                  </a:lnTo>
                  <a:lnTo>
                    <a:pt x="14563" y="195413"/>
                  </a:lnTo>
                  <a:lnTo>
                    <a:pt x="3738" y="239388"/>
                  </a:lnTo>
                  <a:lnTo>
                    <a:pt x="0" y="285750"/>
                  </a:lnTo>
                  <a:lnTo>
                    <a:pt x="3738" y="332111"/>
                  </a:lnTo>
                  <a:lnTo>
                    <a:pt x="14563" y="376086"/>
                  </a:lnTo>
                  <a:lnTo>
                    <a:pt x="31886" y="417088"/>
                  </a:lnTo>
                  <a:lnTo>
                    <a:pt x="55120" y="454529"/>
                  </a:lnTo>
                  <a:lnTo>
                    <a:pt x="83677" y="487822"/>
                  </a:lnTo>
                  <a:lnTo>
                    <a:pt x="116970" y="516379"/>
                  </a:lnTo>
                  <a:lnTo>
                    <a:pt x="154411" y="539613"/>
                  </a:lnTo>
                  <a:lnTo>
                    <a:pt x="195413" y="556936"/>
                  </a:lnTo>
                  <a:lnTo>
                    <a:pt x="239388" y="567761"/>
                  </a:lnTo>
                  <a:lnTo>
                    <a:pt x="285749" y="571500"/>
                  </a:lnTo>
                  <a:lnTo>
                    <a:pt x="332111" y="567761"/>
                  </a:lnTo>
                  <a:lnTo>
                    <a:pt x="376086" y="556936"/>
                  </a:lnTo>
                  <a:lnTo>
                    <a:pt x="417088" y="539613"/>
                  </a:lnTo>
                  <a:lnTo>
                    <a:pt x="454529" y="516379"/>
                  </a:lnTo>
                  <a:lnTo>
                    <a:pt x="487822" y="487822"/>
                  </a:lnTo>
                  <a:lnTo>
                    <a:pt x="516379" y="454529"/>
                  </a:lnTo>
                  <a:lnTo>
                    <a:pt x="539613" y="417088"/>
                  </a:lnTo>
                  <a:lnTo>
                    <a:pt x="556936" y="376086"/>
                  </a:lnTo>
                  <a:lnTo>
                    <a:pt x="567761" y="332111"/>
                  </a:lnTo>
                  <a:lnTo>
                    <a:pt x="571499" y="285750"/>
                  </a:lnTo>
                  <a:lnTo>
                    <a:pt x="567761" y="239388"/>
                  </a:lnTo>
                  <a:lnTo>
                    <a:pt x="556936" y="195413"/>
                  </a:lnTo>
                  <a:lnTo>
                    <a:pt x="539613" y="154411"/>
                  </a:lnTo>
                  <a:lnTo>
                    <a:pt x="516379" y="116970"/>
                  </a:lnTo>
                  <a:lnTo>
                    <a:pt x="487822" y="83677"/>
                  </a:lnTo>
                  <a:lnTo>
                    <a:pt x="454529" y="55120"/>
                  </a:lnTo>
                  <a:lnTo>
                    <a:pt x="417088" y="31886"/>
                  </a:lnTo>
                  <a:lnTo>
                    <a:pt x="376086" y="14563"/>
                  </a:lnTo>
                  <a:lnTo>
                    <a:pt x="332111" y="3738"/>
                  </a:lnTo>
                  <a:lnTo>
                    <a:pt x="285749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58646" y="2501646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0" y="285750"/>
                  </a:moveTo>
                  <a:lnTo>
                    <a:pt x="3738" y="239388"/>
                  </a:lnTo>
                  <a:lnTo>
                    <a:pt x="14563" y="195413"/>
                  </a:lnTo>
                  <a:lnTo>
                    <a:pt x="31886" y="154411"/>
                  </a:lnTo>
                  <a:lnTo>
                    <a:pt x="55120" y="116970"/>
                  </a:lnTo>
                  <a:lnTo>
                    <a:pt x="83677" y="83677"/>
                  </a:lnTo>
                  <a:lnTo>
                    <a:pt x="116970" y="55120"/>
                  </a:lnTo>
                  <a:lnTo>
                    <a:pt x="154411" y="31886"/>
                  </a:lnTo>
                  <a:lnTo>
                    <a:pt x="195413" y="14563"/>
                  </a:lnTo>
                  <a:lnTo>
                    <a:pt x="239388" y="3738"/>
                  </a:lnTo>
                  <a:lnTo>
                    <a:pt x="285749" y="0"/>
                  </a:lnTo>
                  <a:lnTo>
                    <a:pt x="332111" y="3738"/>
                  </a:lnTo>
                  <a:lnTo>
                    <a:pt x="376086" y="14563"/>
                  </a:lnTo>
                  <a:lnTo>
                    <a:pt x="417088" y="31886"/>
                  </a:lnTo>
                  <a:lnTo>
                    <a:pt x="454529" y="55120"/>
                  </a:lnTo>
                  <a:lnTo>
                    <a:pt x="487822" y="83677"/>
                  </a:lnTo>
                  <a:lnTo>
                    <a:pt x="516379" y="116970"/>
                  </a:lnTo>
                  <a:lnTo>
                    <a:pt x="539613" y="154411"/>
                  </a:lnTo>
                  <a:lnTo>
                    <a:pt x="556936" y="195413"/>
                  </a:lnTo>
                  <a:lnTo>
                    <a:pt x="567761" y="239388"/>
                  </a:lnTo>
                  <a:lnTo>
                    <a:pt x="571499" y="285750"/>
                  </a:lnTo>
                  <a:lnTo>
                    <a:pt x="567761" y="332111"/>
                  </a:lnTo>
                  <a:lnTo>
                    <a:pt x="556936" y="376086"/>
                  </a:lnTo>
                  <a:lnTo>
                    <a:pt x="539613" y="417088"/>
                  </a:lnTo>
                  <a:lnTo>
                    <a:pt x="516379" y="454529"/>
                  </a:lnTo>
                  <a:lnTo>
                    <a:pt x="487822" y="487822"/>
                  </a:lnTo>
                  <a:lnTo>
                    <a:pt x="454529" y="516379"/>
                  </a:lnTo>
                  <a:lnTo>
                    <a:pt x="417088" y="539613"/>
                  </a:lnTo>
                  <a:lnTo>
                    <a:pt x="376086" y="556936"/>
                  </a:lnTo>
                  <a:lnTo>
                    <a:pt x="332111" y="567761"/>
                  </a:lnTo>
                  <a:lnTo>
                    <a:pt x="285749" y="571500"/>
                  </a:lnTo>
                  <a:lnTo>
                    <a:pt x="239388" y="567761"/>
                  </a:lnTo>
                  <a:lnTo>
                    <a:pt x="195413" y="556936"/>
                  </a:lnTo>
                  <a:lnTo>
                    <a:pt x="154411" y="539613"/>
                  </a:lnTo>
                  <a:lnTo>
                    <a:pt x="116970" y="516379"/>
                  </a:lnTo>
                  <a:lnTo>
                    <a:pt x="83677" y="487822"/>
                  </a:lnTo>
                  <a:lnTo>
                    <a:pt x="55120" y="454529"/>
                  </a:lnTo>
                  <a:lnTo>
                    <a:pt x="31886" y="417088"/>
                  </a:lnTo>
                  <a:lnTo>
                    <a:pt x="14563" y="376086"/>
                  </a:lnTo>
                  <a:lnTo>
                    <a:pt x="3738" y="332111"/>
                  </a:lnTo>
                  <a:lnTo>
                    <a:pt x="0" y="285750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573530" y="2627198"/>
            <a:ext cx="1403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1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416744" y="3130232"/>
            <a:ext cx="597535" cy="599440"/>
            <a:chOff x="3416744" y="3130232"/>
            <a:chExt cx="597535" cy="599440"/>
          </a:xfrm>
        </p:grpSpPr>
        <p:sp>
          <p:nvSpPr>
            <p:cNvPr id="28" name="object 28"/>
            <p:cNvSpPr/>
            <p:nvPr/>
          </p:nvSpPr>
          <p:spPr>
            <a:xfrm>
              <a:off x="3429762" y="3143250"/>
              <a:ext cx="571500" cy="573405"/>
            </a:xfrm>
            <a:custGeom>
              <a:avLst/>
              <a:gdLst/>
              <a:ahLst/>
              <a:cxnLst/>
              <a:rect l="l" t="t" r="r" b="b"/>
              <a:pathLst>
                <a:path w="571500" h="573404">
                  <a:moveTo>
                    <a:pt x="285750" y="0"/>
                  </a:moveTo>
                  <a:lnTo>
                    <a:pt x="239388" y="3749"/>
                  </a:lnTo>
                  <a:lnTo>
                    <a:pt x="195413" y="14606"/>
                  </a:lnTo>
                  <a:lnTo>
                    <a:pt x="154411" y="31978"/>
                  </a:lnTo>
                  <a:lnTo>
                    <a:pt x="116970" y="55278"/>
                  </a:lnTo>
                  <a:lnTo>
                    <a:pt x="83677" y="83915"/>
                  </a:lnTo>
                  <a:lnTo>
                    <a:pt x="55120" y="117299"/>
                  </a:lnTo>
                  <a:lnTo>
                    <a:pt x="31886" y="154840"/>
                  </a:lnTo>
                  <a:lnTo>
                    <a:pt x="14563" y="195949"/>
                  </a:lnTo>
                  <a:lnTo>
                    <a:pt x="3738" y="240036"/>
                  </a:lnTo>
                  <a:lnTo>
                    <a:pt x="0" y="286512"/>
                  </a:lnTo>
                  <a:lnTo>
                    <a:pt x="3738" y="332987"/>
                  </a:lnTo>
                  <a:lnTo>
                    <a:pt x="14563" y="377074"/>
                  </a:lnTo>
                  <a:lnTo>
                    <a:pt x="31886" y="418183"/>
                  </a:lnTo>
                  <a:lnTo>
                    <a:pt x="55120" y="455724"/>
                  </a:lnTo>
                  <a:lnTo>
                    <a:pt x="83677" y="489108"/>
                  </a:lnTo>
                  <a:lnTo>
                    <a:pt x="116970" y="517745"/>
                  </a:lnTo>
                  <a:lnTo>
                    <a:pt x="154411" y="541045"/>
                  </a:lnTo>
                  <a:lnTo>
                    <a:pt x="195413" y="558417"/>
                  </a:lnTo>
                  <a:lnTo>
                    <a:pt x="239388" y="569274"/>
                  </a:lnTo>
                  <a:lnTo>
                    <a:pt x="285750" y="573024"/>
                  </a:lnTo>
                  <a:lnTo>
                    <a:pt x="332111" y="569274"/>
                  </a:lnTo>
                  <a:lnTo>
                    <a:pt x="376086" y="558417"/>
                  </a:lnTo>
                  <a:lnTo>
                    <a:pt x="417088" y="541045"/>
                  </a:lnTo>
                  <a:lnTo>
                    <a:pt x="454529" y="517745"/>
                  </a:lnTo>
                  <a:lnTo>
                    <a:pt x="487822" y="489108"/>
                  </a:lnTo>
                  <a:lnTo>
                    <a:pt x="516379" y="455724"/>
                  </a:lnTo>
                  <a:lnTo>
                    <a:pt x="539613" y="418183"/>
                  </a:lnTo>
                  <a:lnTo>
                    <a:pt x="556936" y="377074"/>
                  </a:lnTo>
                  <a:lnTo>
                    <a:pt x="567761" y="332987"/>
                  </a:lnTo>
                  <a:lnTo>
                    <a:pt x="571500" y="286512"/>
                  </a:lnTo>
                  <a:lnTo>
                    <a:pt x="567761" y="240036"/>
                  </a:lnTo>
                  <a:lnTo>
                    <a:pt x="556936" y="195949"/>
                  </a:lnTo>
                  <a:lnTo>
                    <a:pt x="539613" y="154840"/>
                  </a:lnTo>
                  <a:lnTo>
                    <a:pt x="516379" y="117299"/>
                  </a:lnTo>
                  <a:lnTo>
                    <a:pt x="487822" y="83915"/>
                  </a:lnTo>
                  <a:lnTo>
                    <a:pt x="454529" y="55278"/>
                  </a:lnTo>
                  <a:lnTo>
                    <a:pt x="417088" y="31978"/>
                  </a:lnTo>
                  <a:lnTo>
                    <a:pt x="376086" y="14606"/>
                  </a:lnTo>
                  <a:lnTo>
                    <a:pt x="332111" y="3749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29762" y="3143250"/>
              <a:ext cx="571500" cy="573405"/>
            </a:xfrm>
            <a:custGeom>
              <a:avLst/>
              <a:gdLst/>
              <a:ahLst/>
              <a:cxnLst/>
              <a:rect l="l" t="t" r="r" b="b"/>
              <a:pathLst>
                <a:path w="571500" h="573404">
                  <a:moveTo>
                    <a:pt x="0" y="286512"/>
                  </a:moveTo>
                  <a:lnTo>
                    <a:pt x="3738" y="240036"/>
                  </a:lnTo>
                  <a:lnTo>
                    <a:pt x="14563" y="195949"/>
                  </a:lnTo>
                  <a:lnTo>
                    <a:pt x="31886" y="154840"/>
                  </a:lnTo>
                  <a:lnTo>
                    <a:pt x="55120" y="117299"/>
                  </a:lnTo>
                  <a:lnTo>
                    <a:pt x="83677" y="83915"/>
                  </a:lnTo>
                  <a:lnTo>
                    <a:pt x="116970" y="55278"/>
                  </a:lnTo>
                  <a:lnTo>
                    <a:pt x="154411" y="31978"/>
                  </a:lnTo>
                  <a:lnTo>
                    <a:pt x="195413" y="14606"/>
                  </a:lnTo>
                  <a:lnTo>
                    <a:pt x="239388" y="3749"/>
                  </a:lnTo>
                  <a:lnTo>
                    <a:pt x="285750" y="0"/>
                  </a:lnTo>
                  <a:lnTo>
                    <a:pt x="332111" y="3749"/>
                  </a:lnTo>
                  <a:lnTo>
                    <a:pt x="376086" y="14606"/>
                  </a:lnTo>
                  <a:lnTo>
                    <a:pt x="417088" y="31978"/>
                  </a:lnTo>
                  <a:lnTo>
                    <a:pt x="454529" y="55278"/>
                  </a:lnTo>
                  <a:lnTo>
                    <a:pt x="487822" y="83915"/>
                  </a:lnTo>
                  <a:lnTo>
                    <a:pt x="516379" y="117299"/>
                  </a:lnTo>
                  <a:lnTo>
                    <a:pt x="539613" y="154840"/>
                  </a:lnTo>
                  <a:lnTo>
                    <a:pt x="556936" y="195949"/>
                  </a:lnTo>
                  <a:lnTo>
                    <a:pt x="567761" y="240036"/>
                  </a:lnTo>
                  <a:lnTo>
                    <a:pt x="571500" y="286512"/>
                  </a:lnTo>
                  <a:lnTo>
                    <a:pt x="567761" y="332987"/>
                  </a:lnTo>
                  <a:lnTo>
                    <a:pt x="556936" y="377074"/>
                  </a:lnTo>
                  <a:lnTo>
                    <a:pt x="539613" y="418183"/>
                  </a:lnTo>
                  <a:lnTo>
                    <a:pt x="516379" y="455724"/>
                  </a:lnTo>
                  <a:lnTo>
                    <a:pt x="487822" y="489108"/>
                  </a:lnTo>
                  <a:lnTo>
                    <a:pt x="454529" y="517745"/>
                  </a:lnTo>
                  <a:lnTo>
                    <a:pt x="417088" y="541045"/>
                  </a:lnTo>
                  <a:lnTo>
                    <a:pt x="376086" y="558417"/>
                  </a:lnTo>
                  <a:lnTo>
                    <a:pt x="332111" y="569274"/>
                  </a:lnTo>
                  <a:lnTo>
                    <a:pt x="285750" y="573024"/>
                  </a:lnTo>
                  <a:lnTo>
                    <a:pt x="239388" y="569274"/>
                  </a:lnTo>
                  <a:lnTo>
                    <a:pt x="195413" y="558417"/>
                  </a:lnTo>
                  <a:lnTo>
                    <a:pt x="154411" y="541045"/>
                  </a:lnTo>
                  <a:lnTo>
                    <a:pt x="116970" y="517745"/>
                  </a:lnTo>
                  <a:lnTo>
                    <a:pt x="83677" y="489108"/>
                  </a:lnTo>
                  <a:lnTo>
                    <a:pt x="55120" y="455724"/>
                  </a:lnTo>
                  <a:lnTo>
                    <a:pt x="31886" y="418183"/>
                  </a:lnTo>
                  <a:lnTo>
                    <a:pt x="14563" y="377074"/>
                  </a:lnTo>
                  <a:lnTo>
                    <a:pt x="3738" y="332987"/>
                  </a:lnTo>
                  <a:lnTo>
                    <a:pt x="0" y="286512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645534" y="327063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4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416744" y="2417000"/>
            <a:ext cx="597535" cy="597535"/>
            <a:chOff x="3416744" y="2417000"/>
            <a:chExt cx="597535" cy="597535"/>
          </a:xfrm>
        </p:grpSpPr>
        <p:sp>
          <p:nvSpPr>
            <p:cNvPr id="32" name="object 32"/>
            <p:cNvSpPr/>
            <p:nvPr/>
          </p:nvSpPr>
          <p:spPr>
            <a:xfrm>
              <a:off x="3429762" y="2430018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285750" y="0"/>
                  </a:moveTo>
                  <a:lnTo>
                    <a:pt x="239388" y="3738"/>
                  </a:lnTo>
                  <a:lnTo>
                    <a:pt x="195413" y="14563"/>
                  </a:lnTo>
                  <a:lnTo>
                    <a:pt x="154411" y="31886"/>
                  </a:lnTo>
                  <a:lnTo>
                    <a:pt x="116970" y="55120"/>
                  </a:lnTo>
                  <a:lnTo>
                    <a:pt x="83677" y="83677"/>
                  </a:lnTo>
                  <a:lnTo>
                    <a:pt x="55120" y="116970"/>
                  </a:lnTo>
                  <a:lnTo>
                    <a:pt x="31886" y="154411"/>
                  </a:lnTo>
                  <a:lnTo>
                    <a:pt x="14563" y="195413"/>
                  </a:lnTo>
                  <a:lnTo>
                    <a:pt x="3738" y="239388"/>
                  </a:lnTo>
                  <a:lnTo>
                    <a:pt x="0" y="285750"/>
                  </a:lnTo>
                  <a:lnTo>
                    <a:pt x="3738" y="332111"/>
                  </a:lnTo>
                  <a:lnTo>
                    <a:pt x="14563" y="376086"/>
                  </a:lnTo>
                  <a:lnTo>
                    <a:pt x="31886" y="417088"/>
                  </a:lnTo>
                  <a:lnTo>
                    <a:pt x="55120" y="454529"/>
                  </a:lnTo>
                  <a:lnTo>
                    <a:pt x="83677" y="487822"/>
                  </a:lnTo>
                  <a:lnTo>
                    <a:pt x="116970" y="516379"/>
                  </a:lnTo>
                  <a:lnTo>
                    <a:pt x="154411" y="539613"/>
                  </a:lnTo>
                  <a:lnTo>
                    <a:pt x="195413" y="556936"/>
                  </a:lnTo>
                  <a:lnTo>
                    <a:pt x="239388" y="567761"/>
                  </a:lnTo>
                  <a:lnTo>
                    <a:pt x="285750" y="571500"/>
                  </a:lnTo>
                  <a:lnTo>
                    <a:pt x="332111" y="567761"/>
                  </a:lnTo>
                  <a:lnTo>
                    <a:pt x="376086" y="556936"/>
                  </a:lnTo>
                  <a:lnTo>
                    <a:pt x="417088" y="539613"/>
                  </a:lnTo>
                  <a:lnTo>
                    <a:pt x="454529" y="516379"/>
                  </a:lnTo>
                  <a:lnTo>
                    <a:pt x="487822" y="487822"/>
                  </a:lnTo>
                  <a:lnTo>
                    <a:pt x="516379" y="454529"/>
                  </a:lnTo>
                  <a:lnTo>
                    <a:pt x="539613" y="417088"/>
                  </a:lnTo>
                  <a:lnTo>
                    <a:pt x="556936" y="376086"/>
                  </a:lnTo>
                  <a:lnTo>
                    <a:pt x="567761" y="332111"/>
                  </a:lnTo>
                  <a:lnTo>
                    <a:pt x="571500" y="285750"/>
                  </a:lnTo>
                  <a:lnTo>
                    <a:pt x="567761" y="239388"/>
                  </a:lnTo>
                  <a:lnTo>
                    <a:pt x="556936" y="195413"/>
                  </a:lnTo>
                  <a:lnTo>
                    <a:pt x="539613" y="154411"/>
                  </a:lnTo>
                  <a:lnTo>
                    <a:pt x="516379" y="116970"/>
                  </a:lnTo>
                  <a:lnTo>
                    <a:pt x="487822" y="83677"/>
                  </a:lnTo>
                  <a:lnTo>
                    <a:pt x="454529" y="55120"/>
                  </a:lnTo>
                  <a:lnTo>
                    <a:pt x="417088" y="31886"/>
                  </a:lnTo>
                  <a:lnTo>
                    <a:pt x="376086" y="14563"/>
                  </a:lnTo>
                  <a:lnTo>
                    <a:pt x="332111" y="3738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429762" y="2430018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0" y="285750"/>
                  </a:moveTo>
                  <a:lnTo>
                    <a:pt x="3738" y="239388"/>
                  </a:lnTo>
                  <a:lnTo>
                    <a:pt x="14563" y="195413"/>
                  </a:lnTo>
                  <a:lnTo>
                    <a:pt x="31886" y="154411"/>
                  </a:lnTo>
                  <a:lnTo>
                    <a:pt x="55120" y="116970"/>
                  </a:lnTo>
                  <a:lnTo>
                    <a:pt x="83677" y="83677"/>
                  </a:lnTo>
                  <a:lnTo>
                    <a:pt x="116970" y="55120"/>
                  </a:lnTo>
                  <a:lnTo>
                    <a:pt x="154411" y="31886"/>
                  </a:lnTo>
                  <a:lnTo>
                    <a:pt x="195413" y="14563"/>
                  </a:lnTo>
                  <a:lnTo>
                    <a:pt x="239388" y="3738"/>
                  </a:lnTo>
                  <a:lnTo>
                    <a:pt x="285750" y="0"/>
                  </a:lnTo>
                  <a:lnTo>
                    <a:pt x="332111" y="3738"/>
                  </a:lnTo>
                  <a:lnTo>
                    <a:pt x="376086" y="14563"/>
                  </a:lnTo>
                  <a:lnTo>
                    <a:pt x="417088" y="31886"/>
                  </a:lnTo>
                  <a:lnTo>
                    <a:pt x="454529" y="55120"/>
                  </a:lnTo>
                  <a:lnTo>
                    <a:pt x="487822" y="83677"/>
                  </a:lnTo>
                  <a:lnTo>
                    <a:pt x="516379" y="116970"/>
                  </a:lnTo>
                  <a:lnTo>
                    <a:pt x="539613" y="154411"/>
                  </a:lnTo>
                  <a:lnTo>
                    <a:pt x="556936" y="195413"/>
                  </a:lnTo>
                  <a:lnTo>
                    <a:pt x="567761" y="239388"/>
                  </a:lnTo>
                  <a:lnTo>
                    <a:pt x="571500" y="285750"/>
                  </a:lnTo>
                  <a:lnTo>
                    <a:pt x="567761" y="332111"/>
                  </a:lnTo>
                  <a:lnTo>
                    <a:pt x="556936" y="376086"/>
                  </a:lnTo>
                  <a:lnTo>
                    <a:pt x="539613" y="417088"/>
                  </a:lnTo>
                  <a:lnTo>
                    <a:pt x="516379" y="454529"/>
                  </a:lnTo>
                  <a:lnTo>
                    <a:pt x="487822" y="487822"/>
                  </a:lnTo>
                  <a:lnTo>
                    <a:pt x="454529" y="516379"/>
                  </a:lnTo>
                  <a:lnTo>
                    <a:pt x="417088" y="539613"/>
                  </a:lnTo>
                  <a:lnTo>
                    <a:pt x="376086" y="556936"/>
                  </a:lnTo>
                  <a:lnTo>
                    <a:pt x="332111" y="567761"/>
                  </a:lnTo>
                  <a:lnTo>
                    <a:pt x="285750" y="571500"/>
                  </a:lnTo>
                  <a:lnTo>
                    <a:pt x="239388" y="567761"/>
                  </a:lnTo>
                  <a:lnTo>
                    <a:pt x="195413" y="556936"/>
                  </a:lnTo>
                  <a:lnTo>
                    <a:pt x="154411" y="539613"/>
                  </a:lnTo>
                  <a:lnTo>
                    <a:pt x="116970" y="516379"/>
                  </a:lnTo>
                  <a:lnTo>
                    <a:pt x="83677" y="487822"/>
                  </a:lnTo>
                  <a:lnTo>
                    <a:pt x="55120" y="454529"/>
                  </a:lnTo>
                  <a:lnTo>
                    <a:pt x="31886" y="417088"/>
                  </a:lnTo>
                  <a:lnTo>
                    <a:pt x="14563" y="376086"/>
                  </a:lnTo>
                  <a:lnTo>
                    <a:pt x="3738" y="332111"/>
                  </a:lnTo>
                  <a:lnTo>
                    <a:pt x="0" y="285750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645534" y="2556128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2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631628" y="3773360"/>
            <a:ext cx="668020" cy="597535"/>
            <a:chOff x="3631628" y="3773360"/>
            <a:chExt cx="668020" cy="597535"/>
          </a:xfrm>
        </p:grpSpPr>
        <p:sp>
          <p:nvSpPr>
            <p:cNvPr id="36" name="object 36"/>
            <p:cNvSpPr/>
            <p:nvPr/>
          </p:nvSpPr>
          <p:spPr>
            <a:xfrm>
              <a:off x="3644645" y="3786377"/>
              <a:ext cx="641985" cy="571500"/>
            </a:xfrm>
            <a:custGeom>
              <a:avLst/>
              <a:gdLst/>
              <a:ahLst/>
              <a:cxnLst/>
              <a:rect l="l" t="t" r="r" b="b"/>
              <a:pathLst>
                <a:path w="641985" h="571500">
                  <a:moveTo>
                    <a:pt x="320801" y="0"/>
                  </a:moveTo>
                  <a:lnTo>
                    <a:pt x="268768" y="3738"/>
                  </a:lnTo>
                  <a:lnTo>
                    <a:pt x="219407" y="14563"/>
                  </a:lnTo>
                  <a:lnTo>
                    <a:pt x="173379" y="31886"/>
                  </a:lnTo>
                  <a:lnTo>
                    <a:pt x="131344" y="55120"/>
                  </a:lnTo>
                  <a:lnTo>
                    <a:pt x="93964" y="83677"/>
                  </a:lnTo>
                  <a:lnTo>
                    <a:pt x="61898" y="116970"/>
                  </a:lnTo>
                  <a:lnTo>
                    <a:pt x="35809" y="154411"/>
                  </a:lnTo>
                  <a:lnTo>
                    <a:pt x="16355" y="195413"/>
                  </a:lnTo>
                  <a:lnTo>
                    <a:pt x="4199" y="239388"/>
                  </a:lnTo>
                  <a:lnTo>
                    <a:pt x="0" y="285750"/>
                  </a:lnTo>
                  <a:lnTo>
                    <a:pt x="4199" y="332111"/>
                  </a:lnTo>
                  <a:lnTo>
                    <a:pt x="16355" y="376086"/>
                  </a:lnTo>
                  <a:lnTo>
                    <a:pt x="35809" y="417088"/>
                  </a:lnTo>
                  <a:lnTo>
                    <a:pt x="61898" y="454529"/>
                  </a:lnTo>
                  <a:lnTo>
                    <a:pt x="93964" y="487822"/>
                  </a:lnTo>
                  <a:lnTo>
                    <a:pt x="131344" y="516379"/>
                  </a:lnTo>
                  <a:lnTo>
                    <a:pt x="173379" y="539613"/>
                  </a:lnTo>
                  <a:lnTo>
                    <a:pt x="219407" y="556936"/>
                  </a:lnTo>
                  <a:lnTo>
                    <a:pt x="268768" y="567761"/>
                  </a:lnTo>
                  <a:lnTo>
                    <a:pt x="320801" y="571500"/>
                  </a:lnTo>
                  <a:lnTo>
                    <a:pt x="372835" y="567761"/>
                  </a:lnTo>
                  <a:lnTo>
                    <a:pt x="422196" y="556936"/>
                  </a:lnTo>
                  <a:lnTo>
                    <a:pt x="468224" y="539613"/>
                  </a:lnTo>
                  <a:lnTo>
                    <a:pt x="510259" y="516379"/>
                  </a:lnTo>
                  <a:lnTo>
                    <a:pt x="547639" y="487822"/>
                  </a:lnTo>
                  <a:lnTo>
                    <a:pt x="579705" y="454529"/>
                  </a:lnTo>
                  <a:lnTo>
                    <a:pt x="605794" y="417088"/>
                  </a:lnTo>
                  <a:lnTo>
                    <a:pt x="625248" y="376086"/>
                  </a:lnTo>
                  <a:lnTo>
                    <a:pt x="637404" y="332111"/>
                  </a:lnTo>
                  <a:lnTo>
                    <a:pt x="641603" y="285750"/>
                  </a:lnTo>
                  <a:lnTo>
                    <a:pt x="637404" y="239388"/>
                  </a:lnTo>
                  <a:lnTo>
                    <a:pt x="625248" y="195413"/>
                  </a:lnTo>
                  <a:lnTo>
                    <a:pt x="605794" y="154411"/>
                  </a:lnTo>
                  <a:lnTo>
                    <a:pt x="579705" y="116970"/>
                  </a:lnTo>
                  <a:lnTo>
                    <a:pt x="547639" y="83677"/>
                  </a:lnTo>
                  <a:lnTo>
                    <a:pt x="510259" y="55120"/>
                  </a:lnTo>
                  <a:lnTo>
                    <a:pt x="468224" y="31886"/>
                  </a:lnTo>
                  <a:lnTo>
                    <a:pt x="422196" y="14563"/>
                  </a:lnTo>
                  <a:lnTo>
                    <a:pt x="372835" y="3738"/>
                  </a:lnTo>
                  <a:lnTo>
                    <a:pt x="320801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644645" y="3786377"/>
              <a:ext cx="641985" cy="571500"/>
            </a:xfrm>
            <a:custGeom>
              <a:avLst/>
              <a:gdLst/>
              <a:ahLst/>
              <a:cxnLst/>
              <a:rect l="l" t="t" r="r" b="b"/>
              <a:pathLst>
                <a:path w="641985" h="571500">
                  <a:moveTo>
                    <a:pt x="0" y="285750"/>
                  </a:moveTo>
                  <a:lnTo>
                    <a:pt x="4199" y="239388"/>
                  </a:lnTo>
                  <a:lnTo>
                    <a:pt x="16355" y="195413"/>
                  </a:lnTo>
                  <a:lnTo>
                    <a:pt x="35809" y="154411"/>
                  </a:lnTo>
                  <a:lnTo>
                    <a:pt x="61898" y="116970"/>
                  </a:lnTo>
                  <a:lnTo>
                    <a:pt x="93964" y="83677"/>
                  </a:lnTo>
                  <a:lnTo>
                    <a:pt x="131344" y="55120"/>
                  </a:lnTo>
                  <a:lnTo>
                    <a:pt x="173379" y="31886"/>
                  </a:lnTo>
                  <a:lnTo>
                    <a:pt x="219407" y="14563"/>
                  </a:lnTo>
                  <a:lnTo>
                    <a:pt x="268768" y="3738"/>
                  </a:lnTo>
                  <a:lnTo>
                    <a:pt x="320801" y="0"/>
                  </a:lnTo>
                  <a:lnTo>
                    <a:pt x="372835" y="3738"/>
                  </a:lnTo>
                  <a:lnTo>
                    <a:pt x="422196" y="14563"/>
                  </a:lnTo>
                  <a:lnTo>
                    <a:pt x="468224" y="31886"/>
                  </a:lnTo>
                  <a:lnTo>
                    <a:pt x="510259" y="55120"/>
                  </a:lnTo>
                  <a:lnTo>
                    <a:pt x="547639" y="83677"/>
                  </a:lnTo>
                  <a:lnTo>
                    <a:pt x="579705" y="116970"/>
                  </a:lnTo>
                  <a:lnTo>
                    <a:pt x="605794" y="154411"/>
                  </a:lnTo>
                  <a:lnTo>
                    <a:pt x="625248" y="195413"/>
                  </a:lnTo>
                  <a:lnTo>
                    <a:pt x="637404" y="239388"/>
                  </a:lnTo>
                  <a:lnTo>
                    <a:pt x="641603" y="285750"/>
                  </a:lnTo>
                  <a:lnTo>
                    <a:pt x="637404" y="332111"/>
                  </a:lnTo>
                  <a:lnTo>
                    <a:pt x="625248" y="376086"/>
                  </a:lnTo>
                  <a:lnTo>
                    <a:pt x="605794" y="417088"/>
                  </a:lnTo>
                  <a:lnTo>
                    <a:pt x="579705" y="454529"/>
                  </a:lnTo>
                  <a:lnTo>
                    <a:pt x="547639" y="487822"/>
                  </a:lnTo>
                  <a:lnTo>
                    <a:pt x="510259" y="516379"/>
                  </a:lnTo>
                  <a:lnTo>
                    <a:pt x="468224" y="539613"/>
                  </a:lnTo>
                  <a:lnTo>
                    <a:pt x="422196" y="556936"/>
                  </a:lnTo>
                  <a:lnTo>
                    <a:pt x="372835" y="567761"/>
                  </a:lnTo>
                  <a:lnTo>
                    <a:pt x="320801" y="571500"/>
                  </a:lnTo>
                  <a:lnTo>
                    <a:pt x="268768" y="567761"/>
                  </a:lnTo>
                  <a:lnTo>
                    <a:pt x="219407" y="556936"/>
                  </a:lnTo>
                  <a:lnTo>
                    <a:pt x="173379" y="539613"/>
                  </a:lnTo>
                  <a:lnTo>
                    <a:pt x="131344" y="516379"/>
                  </a:lnTo>
                  <a:lnTo>
                    <a:pt x="93964" y="487822"/>
                  </a:lnTo>
                  <a:lnTo>
                    <a:pt x="61898" y="454529"/>
                  </a:lnTo>
                  <a:lnTo>
                    <a:pt x="35809" y="417088"/>
                  </a:lnTo>
                  <a:lnTo>
                    <a:pt x="16355" y="376086"/>
                  </a:lnTo>
                  <a:lnTo>
                    <a:pt x="4199" y="332111"/>
                  </a:lnTo>
                  <a:lnTo>
                    <a:pt x="0" y="285750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894835" y="3913758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5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773360" y="5702744"/>
            <a:ext cx="741045" cy="597535"/>
            <a:chOff x="3773360" y="5702744"/>
            <a:chExt cx="741045" cy="597535"/>
          </a:xfrm>
        </p:grpSpPr>
        <p:sp>
          <p:nvSpPr>
            <p:cNvPr id="40" name="object 40"/>
            <p:cNvSpPr/>
            <p:nvPr/>
          </p:nvSpPr>
          <p:spPr>
            <a:xfrm>
              <a:off x="3786377" y="5715762"/>
              <a:ext cx="715010" cy="571500"/>
            </a:xfrm>
            <a:custGeom>
              <a:avLst/>
              <a:gdLst/>
              <a:ahLst/>
              <a:cxnLst/>
              <a:rect l="l" t="t" r="r" b="b"/>
              <a:pathLst>
                <a:path w="715010" h="571500">
                  <a:moveTo>
                    <a:pt x="357377" y="0"/>
                  </a:moveTo>
                  <a:lnTo>
                    <a:pt x="304570" y="3098"/>
                  </a:lnTo>
                  <a:lnTo>
                    <a:pt x="254168" y="12098"/>
                  </a:lnTo>
                  <a:lnTo>
                    <a:pt x="206723" y="26559"/>
                  </a:lnTo>
                  <a:lnTo>
                    <a:pt x="162789" y="46037"/>
                  </a:lnTo>
                  <a:lnTo>
                    <a:pt x="122918" y="70091"/>
                  </a:lnTo>
                  <a:lnTo>
                    <a:pt x="87664" y="98279"/>
                  </a:lnTo>
                  <a:lnTo>
                    <a:pt x="57579" y="130158"/>
                  </a:lnTo>
                  <a:lnTo>
                    <a:pt x="33218" y="165287"/>
                  </a:lnTo>
                  <a:lnTo>
                    <a:pt x="15132" y="203223"/>
                  </a:lnTo>
                  <a:lnTo>
                    <a:pt x="3875" y="243525"/>
                  </a:lnTo>
                  <a:lnTo>
                    <a:pt x="0" y="285750"/>
                  </a:lnTo>
                  <a:lnTo>
                    <a:pt x="3875" y="327974"/>
                  </a:lnTo>
                  <a:lnTo>
                    <a:pt x="15132" y="368276"/>
                  </a:lnTo>
                  <a:lnTo>
                    <a:pt x="33218" y="406212"/>
                  </a:lnTo>
                  <a:lnTo>
                    <a:pt x="57579" y="441341"/>
                  </a:lnTo>
                  <a:lnTo>
                    <a:pt x="87664" y="473220"/>
                  </a:lnTo>
                  <a:lnTo>
                    <a:pt x="122918" y="501408"/>
                  </a:lnTo>
                  <a:lnTo>
                    <a:pt x="162789" y="525462"/>
                  </a:lnTo>
                  <a:lnTo>
                    <a:pt x="206723" y="544940"/>
                  </a:lnTo>
                  <a:lnTo>
                    <a:pt x="254168" y="559401"/>
                  </a:lnTo>
                  <a:lnTo>
                    <a:pt x="304570" y="568401"/>
                  </a:lnTo>
                  <a:lnTo>
                    <a:pt x="357377" y="571500"/>
                  </a:lnTo>
                  <a:lnTo>
                    <a:pt x="410185" y="568401"/>
                  </a:lnTo>
                  <a:lnTo>
                    <a:pt x="460587" y="559401"/>
                  </a:lnTo>
                  <a:lnTo>
                    <a:pt x="508032" y="544940"/>
                  </a:lnTo>
                  <a:lnTo>
                    <a:pt x="551966" y="525462"/>
                  </a:lnTo>
                  <a:lnTo>
                    <a:pt x="591837" y="501408"/>
                  </a:lnTo>
                  <a:lnTo>
                    <a:pt x="627091" y="473220"/>
                  </a:lnTo>
                  <a:lnTo>
                    <a:pt x="657176" y="441341"/>
                  </a:lnTo>
                  <a:lnTo>
                    <a:pt x="681537" y="406212"/>
                  </a:lnTo>
                  <a:lnTo>
                    <a:pt x="699623" y="368276"/>
                  </a:lnTo>
                  <a:lnTo>
                    <a:pt x="710880" y="327974"/>
                  </a:lnTo>
                  <a:lnTo>
                    <a:pt x="714756" y="285750"/>
                  </a:lnTo>
                  <a:lnTo>
                    <a:pt x="710880" y="243525"/>
                  </a:lnTo>
                  <a:lnTo>
                    <a:pt x="699623" y="203223"/>
                  </a:lnTo>
                  <a:lnTo>
                    <a:pt x="681537" y="165287"/>
                  </a:lnTo>
                  <a:lnTo>
                    <a:pt x="657176" y="130158"/>
                  </a:lnTo>
                  <a:lnTo>
                    <a:pt x="627091" y="98279"/>
                  </a:lnTo>
                  <a:lnTo>
                    <a:pt x="591837" y="70091"/>
                  </a:lnTo>
                  <a:lnTo>
                    <a:pt x="551966" y="46037"/>
                  </a:lnTo>
                  <a:lnTo>
                    <a:pt x="508032" y="26559"/>
                  </a:lnTo>
                  <a:lnTo>
                    <a:pt x="460587" y="12098"/>
                  </a:lnTo>
                  <a:lnTo>
                    <a:pt x="410185" y="3098"/>
                  </a:lnTo>
                  <a:lnTo>
                    <a:pt x="357377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786377" y="5715762"/>
              <a:ext cx="715010" cy="571500"/>
            </a:xfrm>
            <a:custGeom>
              <a:avLst/>
              <a:gdLst/>
              <a:ahLst/>
              <a:cxnLst/>
              <a:rect l="l" t="t" r="r" b="b"/>
              <a:pathLst>
                <a:path w="715010" h="571500">
                  <a:moveTo>
                    <a:pt x="0" y="285750"/>
                  </a:moveTo>
                  <a:lnTo>
                    <a:pt x="3875" y="243525"/>
                  </a:lnTo>
                  <a:lnTo>
                    <a:pt x="15132" y="203223"/>
                  </a:lnTo>
                  <a:lnTo>
                    <a:pt x="33218" y="165287"/>
                  </a:lnTo>
                  <a:lnTo>
                    <a:pt x="57579" y="130158"/>
                  </a:lnTo>
                  <a:lnTo>
                    <a:pt x="87664" y="98279"/>
                  </a:lnTo>
                  <a:lnTo>
                    <a:pt x="122918" y="70091"/>
                  </a:lnTo>
                  <a:lnTo>
                    <a:pt x="162789" y="46037"/>
                  </a:lnTo>
                  <a:lnTo>
                    <a:pt x="206723" y="26559"/>
                  </a:lnTo>
                  <a:lnTo>
                    <a:pt x="254168" y="12098"/>
                  </a:lnTo>
                  <a:lnTo>
                    <a:pt x="304570" y="3098"/>
                  </a:lnTo>
                  <a:lnTo>
                    <a:pt x="357377" y="0"/>
                  </a:lnTo>
                  <a:lnTo>
                    <a:pt x="410185" y="3098"/>
                  </a:lnTo>
                  <a:lnTo>
                    <a:pt x="460587" y="12098"/>
                  </a:lnTo>
                  <a:lnTo>
                    <a:pt x="508032" y="26559"/>
                  </a:lnTo>
                  <a:lnTo>
                    <a:pt x="551966" y="46037"/>
                  </a:lnTo>
                  <a:lnTo>
                    <a:pt x="591837" y="70091"/>
                  </a:lnTo>
                  <a:lnTo>
                    <a:pt x="627091" y="98279"/>
                  </a:lnTo>
                  <a:lnTo>
                    <a:pt x="657176" y="130158"/>
                  </a:lnTo>
                  <a:lnTo>
                    <a:pt x="681537" y="165287"/>
                  </a:lnTo>
                  <a:lnTo>
                    <a:pt x="699623" y="203223"/>
                  </a:lnTo>
                  <a:lnTo>
                    <a:pt x="710880" y="243525"/>
                  </a:lnTo>
                  <a:lnTo>
                    <a:pt x="714756" y="285750"/>
                  </a:lnTo>
                  <a:lnTo>
                    <a:pt x="710880" y="327974"/>
                  </a:lnTo>
                  <a:lnTo>
                    <a:pt x="699623" y="368276"/>
                  </a:lnTo>
                  <a:lnTo>
                    <a:pt x="681537" y="406212"/>
                  </a:lnTo>
                  <a:lnTo>
                    <a:pt x="657176" y="441341"/>
                  </a:lnTo>
                  <a:lnTo>
                    <a:pt x="627091" y="473220"/>
                  </a:lnTo>
                  <a:lnTo>
                    <a:pt x="591837" y="501408"/>
                  </a:lnTo>
                  <a:lnTo>
                    <a:pt x="551966" y="525462"/>
                  </a:lnTo>
                  <a:lnTo>
                    <a:pt x="508032" y="544940"/>
                  </a:lnTo>
                  <a:lnTo>
                    <a:pt x="460587" y="559401"/>
                  </a:lnTo>
                  <a:lnTo>
                    <a:pt x="410185" y="568401"/>
                  </a:lnTo>
                  <a:lnTo>
                    <a:pt x="357377" y="571500"/>
                  </a:lnTo>
                  <a:lnTo>
                    <a:pt x="304570" y="568401"/>
                  </a:lnTo>
                  <a:lnTo>
                    <a:pt x="254168" y="559401"/>
                  </a:lnTo>
                  <a:lnTo>
                    <a:pt x="206723" y="544940"/>
                  </a:lnTo>
                  <a:lnTo>
                    <a:pt x="162789" y="525462"/>
                  </a:lnTo>
                  <a:lnTo>
                    <a:pt x="122918" y="501408"/>
                  </a:lnTo>
                  <a:lnTo>
                    <a:pt x="87664" y="473220"/>
                  </a:lnTo>
                  <a:lnTo>
                    <a:pt x="57579" y="441341"/>
                  </a:lnTo>
                  <a:lnTo>
                    <a:pt x="33218" y="406212"/>
                  </a:lnTo>
                  <a:lnTo>
                    <a:pt x="15132" y="368276"/>
                  </a:lnTo>
                  <a:lnTo>
                    <a:pt x="3875" y="327974"/>
                  </a:lnTo>
                  <a:lnTo>
                    <a:pt x="0" y="285750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073144" y="584311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9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701732" y="4916360"/>
            <a:ext cx="741045" cy="597535"/>
            <a:chOff x="3701732" y="4916360"/>
            <a:chExt cx="741045" cy="597535"/>
          </a:xfrm>
        </p:grpSpPr>
        <p:sp>
          <p:nvSpPr>
            <p:cNvPr id="44" name="object 44"/>
            <p:cNvSpPr/>
            <p:nvPr/>
          </p:nvSpPr>
          <p:spPr>
            <a:xfrm>
              <a:off x="3714750" y="4929377"/>
              <a:ext cx="715010" cy="571500"/>
            </a:xfrm>
            <a:custGeom>
              <a:avLst/>
              <a:gdLst/>
              <a:ahLst/>
              <a:cxnLst/>
              <a:rect l="l" t="t" r="r" b="b"/>
              <a:pathLst>
                <a:path w="715010" h="571500">
                  <a:moveTo>
                    <a:pt x="357377" y="0"/>
                  </a:moveTo>
                  <a:lnTo>
                    <a:pt x="304570" y="3097"/>
                  </a:lnTo>
                  <a:lnTo>
                    <a:pt x="254168" y="12094"/>
                  </a:lnTo>
                  <a:lnTo>
                    <a:pt x="206723" y="26550"/>
                  </a:lnTo>
                  <a:lnTo>
                    <a:pt x="162789" y="46024"/>
                  </a:lnTo>
                  <a:lnTo>
                    <a:pt x="122918" y="70074"/>
                  </a:lnTo>
                  <a:lnTo>
                    <a:pt x="87664" y="98258"/>
                  </a:lnTo>
                  <a:lnTo>
                    <a:pt x="57579" y="130135"/>
                  </a:lnTo>
                  <a:lnTo>
                    <a:pt x="33218" y="165265"/>
                  </a:lnTo>
                  <a:lnTo>
                    <a:pt x="15132" y="203204"/>
                  </a:lnTo>
                  <a:lnTo>
                    <a:pt x="3875" y="243513"/>
                  </a:lnTo>
                  <a:lnTo>
                    <a:pt x="0" y="285750"/>
                  </a:lnTo>
                  <a:lnTo>
                    <a:pt x="3875" y="327986"/>
                  </a:lnTo>
                  <a:lnTo>
                    <a:pt x="15132" y="368295"/>
                  </a:lnTo>
                  <a:lnTo>
                    <a:pt x="33218" y="406234"/>
                  </a:lnTo>
                  <a:lnTo>
                    <a:pt x="57579" y="441364"/>
                  </a:lnTo>
                  <a:lnTo>
                    <a:pt x="87664" y="473241"/>
                  </a:lnTo>
                  <a:lnTo>
                    <a:pt x="122918" y="501425"/>
                  </a:lnTo>
                  <a:lnTo>
                    <a:pt x="162789" y="525475"/>
                  </a:lnTo>
                  <a:lnTo>
                    <a:pt x="206723" y="544949"/>
                  </a:lnTo>
                  <a:lnTo>
                    <a:pt x="254168" y="559405"/>
                  </a:lnTo>
                  <a:lnTo>
                    <a:pt x="304570" y="568402"/>
                  </a:lnTo>
                  <a:lnTo>
                    <a:pt x="357377" y="571500"/>
                  </a:lnTo>
                  <a:lnTo>
                    <a:pt x="410185" y="568402"/>
                  </a:lnTo>
                  <a:lnTo>
                    <a:pt x="460587" y="559405"/>
                  </a:lnTo>
                  <a:lnTo>
                    <a:pt x="508032" y="544949"/>
                  </a:lnTo>
                  <a:lnTo>
                    <a:pt x="551966" y="525475"/>
                  </a:lnTo>
                  <a:lnTo>
                    <a:pt x="591837" y="501425"/>
                  </a:lnTo>
                  <a:lnTo>
                    <a:pt x="627091" y="473241"/>
                  </a:lnTo>
                  <a:lnTo>
                    <a:pt x="657176" y="441364"/>
                  </a:lnTo>
                  <a:lnTo>
                    <a:pt x="681537" y="406234"/>
                  </a:lnTo>
                  <a:lnTo>
                    <a:pt x="699623" y="368295"/>
                  </a:lnTo>
                  <a:lnTo>
                    <a:pt x="710880" y="327986"/>
                  </a:lnTo>
                  <a:lnTo>
                    <a:pt x="714755" y="285750"/>
                  </a:lnTo>
                  <a:lnTo>
                    <a:pt x="710880" y="243513"/>
                  </a:lnTo>
                  <a:lnTo>
                    <a:pt x="699623" y="203204"/>
                  </a:lnTo>
                  <a:lnTo>
                    <a:pt x="681537" y="165265"/>
                  </a:lnTo>
                  <a:lnTo>
                    <a:pt x="657176" y="130135"/>
                  </a:lnTo>
                  <a:lnTo>
                    <a:pt x="627091" y="98258"/>
                  </a:lnTo>
                  <a:lnTo>
                    <a:pt x="591837" y="70074"/>
                  </a:lnTo>
                  <a:lnTo>
                    <a:pt x="551966" y="46024"/>
                  </a:lnTo>
                  <a:lnTo>
                    <a:pt x="508032" y="26550"/>
                  </a:lnTo>
                  <a:lnTo>
                    <a:pt x="460587" y="12094"/>
                  </a:lnTo>
                  <a:lnTo>
                    <a:pt x="410185" y="3097"/>
                  </a:lnTo>
                  <a:lnTo>
                    <a:pt x="357377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714750" y="4929377"/>
              <a:ext cx="715010" cy="571500"/>
            </a:xfrm>
            <a:custGeom>
              <a:avLst/>
              <a:gdLst/>
              <a:ahLst/>
              <a:cxnLst/>
              <a:rect l="l" t="t" r="r" b="b"/>
              <a:pathLst>
                <a:path w="715010" h="571500">
                  <a:moveTo>
                    <a:pt x="0" y="285750"/>
                  </a:moveTo>
                  <a:lnTo>
                    <a:pt x="3875" y="243513"/>
                  </a:lnTo>
                  <a:lnTo>
                    <a:pt x="15132" y="203204"/>
                  </a:lnTo>
                  <a:lnTo>
                    <a:pt x="33218" y="165265"/>
                  </a:lnTo>
                  <a:lnTo>
                    <a:pt x="57579" y="130135"/>
                  </a:lnTo>
                  <a:lnTo>
                    <a:pt x="87664" y="98258"/>
                  </a:lnTo>
                  <a:lnTo>
                    <a:pt x="122918" y="70074"/>
                  </a:lnTo>
                  <a:lnTo>
                    <a:pt x="162789" y="46024"/>
                  </a:lnTo>
                  <a:lnTo>
                    <a:pt x="206723" y="26550"/>
                  </a:lnTo>
                  <a:lnTo>
                    <a:pt x="254168" y="12094"/>
                  </a:lnTo>
                  <a:lnTo>
                    <a:pt x="304570" y="3097"/>
                  </a:lnTo>
                  <a:lnTo>
                    <a:pt x="357377" y="0"/>
                  </a:lnTo>
                  <a:lnTo>
                    <a:pt x="410185" y="3097"/>
                  </a:lnTo>
                  <a:lnTo>
                    <a:pt x="460587" y="12094"/>
                  </a:lnTo>
                  <a:lnTo>
                    <a:pt x="508032" y="26550"/>
                  </a:lnTo>
                  <a:lnTo>
                    <a:pt x="551966" y="46024"/>
                  </a:lnTo>
                  <a:lnTo>
                    <a:pt x="591837" y="70074"/>
                  </a:lnTo>
                  <a:lnTo>
                    <a:pt x="627091" y="98258"/>
                  </a:lnTo>
                  <a:lnTo>
                    <a:pt x="657176" y="130135"/>
                  </a:lnTo>
                  <a:lnTo>
                    <a:pt x="681537" y="165265"/>
                  </a:lnTo>
                  <a:lnTo>
                    <a:pt x="699623" y="203204"/>
                  </a:lnTo>
                  <a:lnTo>
                    <a:pt x="710880" y="243513"/>
                  </a:lnTo>
                  <a:lnTo>
                    <a:pt x="714755" y="285750"/>
                  </a:lnTo>
                  <a:lnTo>
                    <a:pt x="710880" y="327986"/>
                  </a:lnTo>
                  <a:lnTo>
                    <a:pt x="699623" y="368295"/>
                  </a:lnTo>
                  <a:lnTo>
                    <a:pt x="681537" y="406234"/>
                  </a:lnTo>
                  <a:lnTo>
                    <a:pt x="657176" y="441364"/>
                  </a:lnTo>
                  <a:lnTo>
                    <a:pt x="627091" y="473241"/>
                  </a:lnTo>
                  <a:lnTo>
                    <a:pt x="591837" y="501425"/>
                  </a:lnTo>
                  <a:lnTo>
                    <a:pt x="551966" y="525475"/>
                  </a:lnTo>
                  <a:lnTo>
                    <a:pt x="508032" y="544949"/>
                  </a:lnTo>
                  <a:lnTo>
                    <a:pt x="460587" y="559405"/>
                  </a:lnTo>
                  <a:lnTo>
                    <a:pt x="410185" y="568402"/>
                  </a:lnTo>
                  <a:lnTo>
                    <a:pt x="357377" y="571500"/>
                  </a:lnTo>
                  <a:lnTo>
                    <a:pt x="304570" y="568402"/>
                  </a:lnTo>
                  <a:lnTo>
                    <a:pt x="254168" y="559405"/>
                  </a:lnTo>
                  <a:lnTo>
                    <a:pt x="206723" y="544949"/>
                  </a:lnTo>
                  <a:lnTo>
                    <a:pt x="162789" y="525475"/>
                  </a:lnTo>
                  <a:lnTo>
                    <a:pt x="122918" y="501425"/>
                  </a:lnTo>
                  <a:lnTo>
                    <a:pt x="87664" y="473241"/>
                  </a:lnTo>
                  <a:lnTo>
                    <a:pt x="57579" y="441364"/>
                  </a:lnTo>
                  <a:lnTo>
                    <a:pt x="33218" y="406234"/>
                  </a:lnTo>
                  <a:lnTo>
                    <a:pt x="15132" y="368295"/>
                  </a:lnTo>
                  <a:lnTo>
                    <a:pt x="3875" y="327986"/>
                  </a:lnTo>
                  <a:lnTo>
                    <a:pt x="0" y="285750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4001515" y="505701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8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059116" y="4916360"/>
            <a:ext cx="669290" cy="597535"/>
            <a:chOff x="1059116" y="4916360"/>
            <a:chExt cx="669290" cy="597535"/>
          </a:xfrm>
        </p:grpSpPr>
        <p:sp>
          <p:nvSpPr>
            <p:cNvPr id="48" name="object 48"/>
            <p:cNvSpPr/>
            <p:nvPr/>
          </p:nvSpPr>
          <p:spPr>
            <a:xfrm>
              <a:off x="1072133" y="4929377"/>
              <a:ext cx="643255" cy="571500"/>
            </a:xfrm>
            <a:custGeom>
              <a:avLst/>
              <a:gdLst/>
              <a:ahLst/>
              <a:cxnLst/>
              <a:rect l="l" t="t" r="r" b="b"/>
              <a:pathLst>
                <a:path w="643255" h="571500">
                  <a:moveTo>
                    <a:pt x="321563" y="0"/>
                  </a:moveTo>
                  <a:lnTo>
                    <a:pt x="269404" y="3738"/>
                  </a:lnTo>
                  <a:lnTo>
                    <a:pt x="219924" y="14563"/>
                  </a:lnTo>
                  <a:lnTo>
                    <a:pt x="173785" y="31886"/>
                  </a:lnTo>
                  <a:lnTo>
                    <a:pt x="131651" y="55120"/>
                  </a:lnTo>
                  <a:lnTo>
                    <a:pt x="94183" y="83677"/>
                  </a:lnTo>
                  <a:lnTo>
                    <a:pt x="62042" y="116970"/>
                  </a:lnTo>
                  <a:lnTo>
                    <a:pt x="35892" y="154411"/>
                  </a:lnTo>
                  <a:lnTo>
                    <a:pt x="16393" y="195413"/>
                  </a:lnTo>
                  <a:lnTo>
                    <a:pt x="4208" y="239388"/>
                  </a:lnTo>
                  <a:lnTo>
                    <a:pt x="0" y="285750"/>
                  </a:lnTo>
                  <a:lnTo>
                    <a:pt x="4208" y="332111"/>
                  </a:lnTo>
                  <a:lnTo>
                    <a:pt x="16393" y="376086"/>
                  </a:lnTo>
                  <a:lnTo>
                    <a:pt x="35892" y="417088"/>
                  </a:lnTo>
                  <a:lnTo>
                    <a:pt x="62042" y="454529"/>
                  </a:lnTo>
                  <a:lnTo>
                    <a:pt x="94183" y="487822"/>
                  </a:lnTo>
                  <a:lnTo>
                    <a:pt x="131651" y="516379"/>
                  </a:lnTo>
                  <a:lnTo>
                    <a:pt x="173785" y="539613"/>
                  </a:lnTo>
                  <a:lnTo>
                    <a:pt x="219924" y="556936"/>
                  </a:lnTo>
                  <a:lnTo>
                    <a:pt x="269404" y="567761"/>
                  </a:lnTo>
                  <a:lnTo>
                    <a:pt x="321563" y="571500"/>
                  </a:lnTo>
                  <a:lnTo>
                    <a:pt x="373711" y="567761"/>
                  </a:lnTo>
                  <a:lnTo>
                    <a:pt x="423184" y="556936"/>
                  </a:lnTo>
                  <a:lnTo>
                    <a:pt x="469319" y="539613"/>
                  </a:lnTo>
                  <a:lnTo>
                    <a:pt x="511454" y="516379"/>
                  </a:lnTo>
                  <a:lnTo>
                    <a:pt x="548925" y="487822"/>
                  </a:lnTo>
                  <a:lnTo>
                    <a:pt x="581070" y="454529"/>
                  </a:lnTo>
                  <a:lnTo>
                    <a:pt x="607226" y="417088"/>
                  </a:lnTo>
                  <a:lnTo>
                    <a:pt x="626729" y="376086"/>
                  </a:lnTo>
                  <a:lnTo>
                    <a:pt x="638917" y="332111"/>
                  </a:lnTo>
                  <a:lnTo>
                    <a:pt x="643128" y="285750"/>
                  </a:lnTo>
                  <a:lnTo>
                    <a:pt x="638917" y="239388"/>
                  </a:lnTo>
                  <a:lnTo>
                    <a:pt x="626729" y="195413"/>
                  </a:lnTo>
                  <a:lnTo>
                    <a:pt x="607226" y="154411"/>
                  </a:lnTo>
                  <a:lnTo>
                    <a:pt x="581070" y="116970"/>
                  </a:lnTo>
                  <a:lnTo>
                    <a:pt x="548925" y="83677"/>
                  </a:lnTo>
                  <a:lnTo>
                    <a:pt x="511454" y="55120"/>
                  </a:lnTo>
                  <a:lnTo>
                    <a:pt x="469319" y="31886"/>
                  </a:lnTo>
                  <a:lnTo>
                    <a:pt x="423184" y="14563"/>
                  </a:lnTo>
                  <a:lnTo>
                    <a:pt x="373711" y="3738"/>
                  </a:lnTo>
                  <a:lnTo>
                    <a:pt x="321563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72133" y="4929377"/>
              <a:ext cx="643255" cy="571500"/>
            </a:xfrm>
            <a:custGeom>
              <a:avLst/>
              <a:gdLst/>
              <a:ahLst/>
              <a:cxnLst/>
              <a:rect l="l" t="t" r="r" b="b"/>
              <a:pathLst>
                <a:path w="643255" h="571500">
                  <a:moveTo>
                    <a:pt x="0" y="285750"/>
                  </a:moveTo>
                  <a:lnTo>
                    <a:pt x="4208" y="239388"/>
                  </a:lnTo>
                  <a:lnTo>
                    <a:pt x="16393" y="195413"/>
                  </a:lnTo>
                  <a:lnTo>
                    <a:pt x="35892" y="154411"/>
                  </a:lnTo>
                  <a:lnTo>
                    <a:pt x="62042" y="116970"/>
                  </a:lnTo>
                  <a:lnTo>
                    <a:pt x="94183" y="83677"/>
                  </a:lnTo>
                  <a:lnTo>
                    <a:pt x="131651" y="55120"/>
                  </a:lnTo>
                  <a:lnTo>
                    <a:pt x="173785" y="31886"/>
                  </a:lnTo>
                  <a:lnTo>
                    <a:pt x="219924" y="14563"/>
                  </a:lnTo>
                  <a:lnTo>
                    <a:pt x="269404" y="3738"/>
                  </a:lnTo>
                  <a:lnTo>
                    <a:pt x="321563" y="0"/>
                  </a:lnTo>
                  <a:lnTo>
                    <a:pt x="373711" y="3738"/>
                  </a:lnTo>
                  <a:lnTo>
                    <a:pt x="423184" y="14563"/>
                  </a:lnTo>
                  <a:lnTo>
                    <a:pt x="469319" y="31886"/>
                  </a:lnTo>
                  <a:lnTo>
                    <a:pt x="511454" y="55120"/>
                  </a:lnTo>
                  <a:lnTo>
                    <a:pt x="548925" y="83677"/>
                  </a:lnTo>
                  <a:lnTo>
                    <a:pt x="581070" y="116970"/>
                  </a:lnTo>
                  <a:lnTo>
                    <a:pt x="607226" y="154411"/>
                  </a:lnTo>
                  <a:lnTo>
                    <a:pt x="626729" y="195413"/>
                  </a:lnTo>
                  <a:lnTo>
                    <a:pt x="638917" y="239388"/>
                  </a:lnTo>
                  <a:lnTo>
                    <a:pt x="643128" y="285750"/>
                  </a:lnTo>
                  <a:lnTo>
                    <a:pt x="638917" y="332111"/>
                  </a:lnTo>
                  <a:lnTo>
                    <a:pt x="626729" y="376086"/>
                  </a:lnTo>
                  <a:lnTo>
                    <a:pt x="607226" y="417088"/>
                  </a:lnTo>
                  <a:lnTo>
                    <a:pt x="581070" y="454529"/>
                  </a:lnTo>
                  <a:lnTo>
                    <a:pt x="548925" y="487822"/>
                  </a:lnTo>
                  <a:lnTo>
                    <a:pt x="511454" y="516379"/>
                  </a:lnTo>
                  <a:lnTo>
                    <a:pt x="469319" y="539613"/>
                  </a:lnTo>
                  <a:lnTo>
                    <a:pt x="423184" y="556936"/>
                  </a:lnTo>
                  <a:lnTo>
                    <a:pt x="373711" y="567761"/>
                  </a:lnTo>
                  <a:lnTo>
                    <a:pt x="321563" y="571500"/>
                  </a:lnTo>
                  <a:lnTo>
                    <a:pt x="269404" y="567761"/>
                  </a:lnTo>
                  <a:lnTo>
                    <a:pt x="219924" y="556936"/>
                  </a:lnTo>
                  <a:lnTo>
                    <a:pt x="173785" y="539613"/>
                  </a:lnTo>
                  <a:lnTo>
                    <a:pt x="131651" y="516379"/>
                  </a:lnTo>
                  <a:lnTo>
                    <a:pt x="94183" y="487822"/>
                  </a:lnTo>
                  <a:lnTo>
                    <a:pt x="62042" y="454529"/>
                  </a:lnTo>
                  <a:lnTo>
                    <a:pt x="35892" y="417088"/>
                  </a:lnTo>
                  <a:lnTo>
                    <a:pt x="16393" y="376086"/>
                  </a:lnTo>
                  <a:lnTo>
                    <a:pt x="4208" y="332111"/>
                  </a:lnTo>
                  <a:lnTo>
                    <a:pt x="0" y="285750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322577" y="505701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7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130808" y="3130295"/>
            <a:ext cx="597535" cy="669290"/>
            <a:chOff x="1130808" y="3130295"/>
            <a:chExt cx="597535" cy="669290"/>
          </a:xfrm>
        </p:grpSpPr>
        <p:sp>
          <p:nvSpPr>
            <p:cNvPr id="52" name="object 52"/>
            <p:cNvSpPr/>
            <p:nvPr/>
          </p:nvSpPr>
          <p:spPr>
            <a:xfrm>
              <a:off x="1143762" y="3143249"/>
              <a:ext cx="571500" cy="643255"/>
            </a:xfrm>
            <a:custGeom>
              <a:avLst/>
              <a:gdLst/>
              <a:ahLst/>
              <a:cxnLst/>
              <a:rect l="l" t="t" r="r" b="b"/>
              <a:pathLst>
                <a:path w="571500" h="643254">
                  <a:moveTo>
                    <a:pt x="285750" y="0"/>
                  </a:moveTo>
                  <a:lnTo>
                    <a:pt x="239388" y="4210"/>
                  </a:lnTo>
                  <a:lnTo>
                    <a:pt x="195413" y="16398"/>
                  </a:lnTo>
                  <a:lnTo>
                    <a:pt x="154411" y="35901"/>
                  </a:lnTo>
                  <a:lnTo>
                    <a:pt x="116970" y="62057"/>
                  </a:lnTo>
                  <a:lnTo>
                    <a:pt x="83677" y="94202"/>
                  </a:lnTo>
                  <a:lnTo>
                    <a:pt x="55120" y="131673"/>
                  </a:lnTo>
                  <a:lnTo>
                    <a:pt x="31886" y="173808"/>
                  </a:lnTo>
                  <a:lnTo>
                    <a:pt x="14563" y="219943"/>
                  </a:lnTo>
                  <a:lnTo>
                    <a:pt x="3738" y="269416"/>
                  </a:lnTo>
                  <a:lnTo>
                    <a:pt x="0" y="321563"/>
                  </a:lnTo>
                  <a:lnTo>
                    <a:pt x="3738" y="373711"/>
                  </a:lnTo>
                  <a:lnTo>
                    <a:pt x="14563" y="423184"/>
                  </a:lnTo>
                  <a:lnTo>
                    <a:pt x="31886" y="469319"/>
                  </a:lnTo>
                  <a:lnTo>
                    <a:pt x="55120" y="511454"/>
                  </a:lnTo>
                  <a:lnTo>
                    <a:pt x="83677" y="548925"/>
                  </a:lnTo>
                  <a:lnTo>
                    <a:pt x="116970" y="581070"/>
                  </a:lnTo>
                  <a:lnTo>
                    <a:pt x="154411" y="607226"/>
                  </a:lnTo>
                  <a:lnTo>
                    <a:pt x="195413" y="626729"/>
                  </a:lnTo>
                  <a:lnTo>
                    <a:pt x="239388" y="638917"/>
                  </a:lnTo>
                  <a:lnTo>
                    <a:pt x="285750" y="643127"/>
                  </a:lnTo>
                  <a:lnTo>
                    <a:pt x="332111" y="638917"/>
                  </a:lnTo>
                  <a:lnTo>
                    <a:pt x="376086" y="626729"/>
                  </a:lnTo>
                  <a:lnTo>
                    <a:pt x="417088" y="607226"/>
                  </a:lnTo>
                  <a:lnTo>
                    <a:pt x="454529" y="581070"/>
                  </a:lnTo>
                  <a:lnTo>
                    <a:pt x="487822" y="548925"/>
                  </a:lnTo>
                  <a:lnTo>
                    <a:pt x="516379" y="511454"/>
                  </a:lnTo>
                  <a:lnTo>
                    <a:pt x="539613" y="469319"/>
                  </a:lnTo>
                  <a:lnTo>
                    <a:pt x="556936" y="423184"/>
                  </a:lnTo>
                  <a:lnTo>
                    <a:pt x="567761" y="373711"/>
                  </a:lnTo>
                  <a:lnTo>
                    <a:pt x="571500" y="321563"/>
                  </a:lnTo>
                  <a:lnTo>
                    <a:pt x="567761" y="269416"/>
                  </a:lnTo>
                  <a:lnTo>
                    <a:pt x="556936" y="219943"/>
                  </a:lnTo>
                  <a:lnTo>
                    <a:pt x="539613" y="173808"/>
                  </a:lnTo>
                  <a:lnTo>
                    <a:pt x="516379" y="131673"/>
                  </a:lnTo>
                  <a:lnTo>
                    <a:pt x="487822" y="94202"/>
                  </a:lnTo>
                  <a:lnTo>
                    <a:pt x="454529" y="62057"/>
                  </a:lnTo>
                  <a:lnTo>
                    <a:pt x="417088" y="35901"/>
                  </a:lnTo>
                  <a:lnTo>
                    <a:pt x="376086" y="16398"/>
                  </a:lnTo>
                  <a:lnTo>
                    <a:pt x="332111" y="4210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143762" y="3143249"/>
              <a:ext cx="571500" cy="643255"/>
            </a:xfrm>
            <a:custGeom>
              <a:avLst/>
              <a:gdLst/>
              <a:ahLst/>
              <a:cxnLst/>
              <a:rect l="l" t="t" r="r" b="b"/>
              <a:pathLst>
                <a:path w="571500" h="643254">
                  <a:moveTo>
                    <a:pt x="0" y="321563"/>
                  </a:moveTo>
                  <a:lnTo>
                    <a:pt x="3738" y="269416"/>
                  </a:lnTo>
                  <a:lnTo>
                    <a:pt x="14563" y="219943"/>
                  </a:lnTo>
                  <a:lnTo>
                    <a:pt x="31886" y="173808"/>
                  </a:lnTo>
                  <a:lnTo>
                    <a:pt x="55120" y="131673"/>
                  </a:lnTo>
                  <a:lnTo>
                    <a:pt x="83677" y="94202"/>
                  </a:lnTo>
                  <a:lnTo>
                    <a:pt x="116970" y="62057"/>
                  </a:lnTo>
                  <a:lnTo>
                    <a:pt x="154411" y="35901"/>
                  </a:lnTo>
                  <a:lnTo>
                    <a:pt x="195413" y="16398"/>
                  </a:lnTo>
                  <a:lnTo>
                    <a:pt x="239388" y="4210"/>
                  </a:lnTo>
                  <a:lnTo>
                    <a:pt x="285750" y="0"/>
                  </a:lnTo>
                  <a:lnTo>
                    <a:pt x="332111" y="4210"/>
                  </a:lnTo>
                  <a:lnTo>
                    <a:pt x="376086" y="16398"/>
                  </a:lnTo>
                  <a:lnTo>
                    <a:pt x="417088" y="35901"/>
                  </a:lnTo>
                  <a:lnTo>
                    <a:pt x="454529" y="62057"/>
                  </a:lnTo>
                  <a:lnTo>
                    <a:pt x="487822" y="94202"/>
                  </a:lnTo>
                  <a:lnTo>
                    <a:pt x="516379" y="131673"/>
                  </a:lnTo>
                  <a:lnTo>
                    <a:pt x="539613" y="173808"/>
                  </a:lnTo>
                  <a:lnTo>
                    <a:pt x="556936" y="219943"/>
                  </a:lnTo>
                  <a:lnTo>
                    <a:pt x="567761" y="269416"/>
                  </a:lnTo>
                  <a:lnTo>
                    <a:pt x="571500" y="321563"/>
                  </a:lnTo>
                  <a:lnTo>
                    <a:pt x="567761" y="373711"/>
                  </a:lnTo>
                  <a:lnTo>
                    <a:pt x="556936" y="423184"/>
                  </a:lnTo>
                  <a:lnTo>
                    <a:pt x="539613" y="469319"/>
                  </a:lnTo>
                  <a:lnTo>
                    <a:pt x="516379" y="511454"/>
                  </a:lnTo>
                  <a:lnTo>
                    <a:pt x="487822" y="548925"/>
                  </a:lnTo>
                  <a:lnTo>
                    <a:pt x="454529" y="581070"/>
                  </a:lnTo>
                  <a:lnTo>
                    <a:pt x="417088" y="607226"/>
                  </a:lnTo>
                  <a:lnTo>
                    <a:pt x="376086" y="626729"/>
                  </a:lnTo>
                  <a:lnTo>
                    <a:pt x="332111" y="638917"/>
                  </a:lnTo>
                  <a:lnTo>
                    <a:pt x="285750" y="643127"/>
                  </a:lnTo>
                  <a:lnTo>
                    <a:pt x="239388" y="638917"/>
                  </a:lnTo>
                  <a:lnTo>
                    <a:pt x="195413" y="626729"/>
                  </a:lnTo>
                  <a:lnTo>
                    <a:pt x="154411" y="607226"/>
                  </a:lnTo>
                  <a:lnTo>
                    <a:pt x="116970" y="581070"/>
                  </a:lnTo>
                  <a:lnTo>
                    <a:pt x="83677" y="548925"/>
                  </a:lnTo>
                  <a:lnTo>
                    <a:pt x="55120" y="511454"/>
                  </a:lnTo>
                  <a:lnTo>
                    <a:pt x="31886" y="469319"/>
                  </a:lnTo>
                  <a:lnTo>
                    <a:pt x="14563" y="423184"/>
                  </a:lnTo>
                  <a:lnTo>
                    <a:pt x="3738" y="373711"/>
                  </a:lnTo>
                  <a:lnTo>
                    <a:pt x="0" y="321563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359153" y="3306571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3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4191" y="1256436"/>
            <a:ext cx="7691755" cy="108775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82880" marR="365760" indent="-170815">
              <a:lnSpc>
                <a:spcPts val="2880"/>
              </a:lnSpc>
              <a:spcBef>
                <a:spcPts val="235"/>
              </a:spcBef>
            </a:pPr>
            <a:r>
              <a:rPr sz="2400" dirty="0">
                <a:latin typeface="Gill Sans MT"/>
                <a:cs typeface="Gill Sans MT"/>
              </a:rPr>
              <a:t>C) </a:t>
            </a:r>
            <a:r>
              <a:rPr sz="2200" spc="-5" dirty="0">
                <a:latin typeface="Gill Sans MT"/>
                <a:cs typeface="Gill Sans MT"/>
              </a:rPr>
              <a:t>Karbonhidrat, </a:t>
            </a:r>
            <a:r>
              <a:rPr sz="2200" spc="-15" dirty="0">
                <a:latin typeface="Gill Sans MT"/>
                <a:cs typeface="Gill Sans MT"/>
              </a:rPr>
              <a:t>protein </a:t>
            </a:r>
            <a:r>
              <a:rPr sz="2200" spc="-30" dirty="0">
                <a:latin typeface="Gill Sans MT"/>
                <a:cs typeface="Gill Sans MT"/>
              </a:rPr>
              <a:t>ve </a:t>
            </a:r>
            <a:r>
              <a:rPr sz="2200" dirty="0">
                <a:latin typeface="Gill Sans MT"/>
                <a:cs typeface="Gill Sans MT"/>
              </a:rPr>
              <a:t>ya</a:t>
            </a:r>
            <a:r>
              <a:rPr sz="2200" dirty="0">
                <a:latin typeface="Calibri"/>
                <a:cs typeface="Calibri"/>
              </a:rPr>
              <a:t>ğ </a:t>
            </a:r>
            <a:r>
              <a:rPr sz="2200" spc="-5" dirty="0">
                <a:latin typeface="Gill Sans MT"/>
                <a:cs typeface="Gill Sans MT"/>
              </a:rPr>
              <a:t>gibi besinlerin </a:t>
            </a:r>
            <a:r>
              <a:rPr sz="2200" spc="-15" dirty="0">
                <a:latin typeface="Gill Sans MT"/>
                <a:cs typeface="Gill Sans MT"/>
              </a:rPr>
              <a:t>kimyasal </a:t>
            </a:r>
            <a:r>
              <a:rPr sz="2200" spc="-5" dirty="0">
                <a:latin typeface="Gill Sans MT"/>
                <a:cs typeface="Gill Sans MT"/>
              </a:rPr>
              <a:t>sindirimi  bazı </a:t>
            </a:r>
            <a:r>
              <a:rPr sz="2200" spc="-10" dirty="0">
                <a:latin typeface="Gill Sans MT"/>
                <a:cs typeface="Gill Sans MT"/>
              </a:rPr>
              <a:t>organlarda gerçekleşirken, </a:t>
            </a:r>
            <a:r>
              <a:rPr sz="2200" spc="-5" dirty="0">
                <a:latin typeface="Gill Sans MT"/>
                <a:cs typeface="Gill Sans MT"/>
              </a:rPr>
              <a:t>bazı </a:t>
            </a:r>
            <a:r>
              <a:rPr sz="2200" spc="-10" dirty="0">
                <a:latin typeface="Gill Sans MT"/>
                <a:cs typeface="Gill Sans MT"/>
              </a:rPr>
              <a:t>organlarda</a:t>
            </a:r>
            <a:r>
              <a:rPr sz="2200" spc="-5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gerçekleşmez.</a:t>
            </a:r>
            <a:endParaRPr sz="2200">
              <a:latin typeface="Gill Sans MT"/>
              <a:cs typeface="Gill Sans MT"/>
            </a:endParaRPr>
          </a:p>
          <a:p>
            <a:pPr marL="182880">
              <a:lnSpc>
                <a:spcPts val="2470"/>
              </a:lnSpc>
            </a:pPr>
            <a:r>
              <a:rPr sz="2200" spc="-10" dirty="0">
                <a:latin typeface="Gill Sans MT"/>
                <a:cs typeface="Gill Sans MT"/>
              </a:rPr>
              <a:t>Aşa</a:t>
            </a:r>
            <a:r>
              <a:rPr sz="2200" spc="-10" dirty="0">
                <a:latin typeface="Calibri"/>
                <a:cs typeface="Calibri"/>
              </a:rPr>
              <a:t>ğ</a:t>
            </a:r>
            <a:r>
              <a:rPr sz="2200" spc="-10" dirty="0">
                <a:latin typeface="Gill Sans MT"/>
                <a:cs typeface="Gill Sans MT"/>
              </a:rPr>
              <a:t>ıda verilen kelimeleri, </a:t>
            </a:r>
            <a:r>
              <a:rPr sz="2200" spc="-5" dirty="0">
                <a:latin typeface="Gill Sans MT"/>
                <a:cs typeface="Gill Sans MT"/>
              </a:rPr>
              <a:t>cümlelerde boş bırakılan </a:t>
            </a:r>
            <a:r>
              <a:rPr sz="2200" spc="-20" dirty="0">
                <a:latin typeface="Gill Sans MT"/>
                <a:cs typeface="Gill Sans MT"/>
              </a:rPr>
              <a:t>yerlere</a:t>
            </a:r>
            <a:r>
              <a:rPr sz="2200" spc="35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yazınız.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2735" y="4414326"/>
            <a:ext cx="61594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80"/>
              </a:lnSpc>
            </a:pPr>
            <a:r>
              <a:rPr sz="2200" spc="-5" dirty="0">
                <a:latin typeface="Gill Sans MT"/>
                <a:cs typeface="Gill Sans MT"/>
              </a:rPr>
              <a:t>.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62735" y="5568324"/>
            <a:ext cx="60960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80"/>
              </a:lnSpc>
            </a:pPr>
            <a:r>
              <a:rPr sz="2200" spc="-10" dirty="0">
                <a:latin typeface="Gill Sans MT"/>
                <a:cs typeface="Gill Sans MT"/>
              </a:rPr>
              <a:t>.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052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..............................lerin/ların </a:t>
            </a:r>
            <a:r>
              <a:rPr spc="-15" dirty="0"/>
              <a:t>kimyasal </a:t>
            </a:r>
            <a:r>
              <a:rPr spc="-5" dirty="0"/>
              <a:t>sindirimi </a:t>
            </a:r>
            <a:r>
              <a:rPr dirty="0"/>
              <a:t>a</a:t>
            </a:r>
            <a:r>
              <a:rPr dirty="0">
                <a:latin typeface="Calibri"/>
                <a:cs typeface="Calibri"/>
              </a:rPr>
              <a:t>ğ</a:t>
            </a:r>
            <a:r>
              <a:rPr dirty="0"/>
              <a:t>ızda </a:t>
            </a:r>
            <a:r>
              <a:rPr spc="-35" dirty="0"/>
              <a:t>başlar,</a:t>
            </a:r>
            <a:r>
              <a:rPr spc="60" dirty="0"/>
              <a:t> </a:t>
            </a:r>
            <a:r>
              <a:rPr spc="-10" dirty="0"/>
              <a:t>ince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ba</a:t>
            </a:r>
            <a:r>
              <a:rPr spc="-5" dirty="0">
                <a:latin typeface="Calibri"/>
                <a:cs typeface="Calibri"/>
              </a:rPr>
              <a:t>ğ</a:t>
            </a:r>
            <a:r>
              <a:rPr spc="-5" dirty="0"/>
              <a:t>ırsakta sona</a:t>
            </a:r>
            <a:r>
              <a:rPr spc="45" dirty="0"/>
              <a:t> </a:t>
            </a:r>
            <a:r>
              <a:rPr spc="-60" dirty="0"/>
              <a:t>erer.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400"/>
          </a:p>
          <a:p>
            <a:pPr marL="12700" marR="645795" indent="294640">
              <a:lnSpc>
                <a:spcPts val="2600"/>
              </a:lnSpc>
            </a:pPr>
            <a:r>
              <a:rPr spc="-5" dirty="0"/>
              <a:t>.............................lerin/ların </a:t>
            </a:r>
            <a:r>
              <a:rPr spc="-15" dirty="0"/>
              <a:t>kimyasal </a:t>
            </a:r>
            <a:r>
              <a:rPr spc="-5" dirty="0"/>
              <a:t>sindirimi midede </a:t>
            </a:r>
            <a:r>
              <a:rPr spc="-35" dirty="0"/>
              <a:t>başlar,  </a:t>
            </a:r>
            <a:r>
              <a:rPr spc="-5" dirty="0"/>
              <a:t>inceba</a:t>
            </a:r>
            <a:r>
              <a:rPr spc="-5" dirty="0">
                <a:latin typeface="Calibri"/>
                <a:cs typeface="Calibri"/>
              </a:rPr>
              <a:t>ğ</a:t>
            </a:r>
            <a:r>
              <a:rPr spc="-5" dirty="0"/>
              <a:t>ırsakta sona</a:t>
            </a:r>
            <a:r>
              <a:rPr spc="45" dirty="0"/>
              <a:t> </a:t>
            </a:r>
            <a:r>
              <a:rPr spc="-60" dirty="0"/>
              <a:t>erer.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/>
          </a:p>
          <a:p>
            <a:pPr marL="12700" marR="5080" indent="165735">
              <a:lnSpc>
                <a:spcPct val="100000"/>
              </a:lnSpc>
            </a:pPr>
            <a:r>
              <a:rPr spc="-5" dirty="0"/>
              <a:t>.............................lerin/ların </a:t>
            </a:r>
            <a:r>
              <a:rPr spc="-15" dirty="0"/>
              <a:t>kimyasal </a:t>
            </a:r>
            <a:r>
              <a:rPr spc="-5" dirty="0"/>
              <a:t>sindirimi </a:t>
            </a:r>
            <a:r>
              <a:rPr dirty="0"/>
              <a:t>inceba</a:t>
            </a:r>
            <a:r>
              <a:rPr dirty="0">
                <a:latin typeface="Calibri"/>
                <a:cs typeface="Calibri"/>
              </a:rPr>
              <a:t>ğ</a:t>
            </a:r>
            <a:r>
              <a:rPr dirty="0"/>
              <a:t>ırsakta </a:t>
            </a:r>
            <a:r>
              <a:rPr spc="-35" dirty="0"/>
              <a:t>başlar,  </a:t>
            </a:r>
            <a:r>
              <a:rPr spc="-5" dirty="0"/>
              <a:t>inceba</a:t>
            </a:r>
            <a:r>
              <a:rPr spc="-5" dirty="0">
                <a:latin typeface="Calibri"/>
                <a:cs typeface="Calibri"/>
              </a:rPr>
              <a:t>ğ</a:t>
            </a:r>
            <a:r>
              <a:rPr spc="-5" dirty="0"/>
              <a:t>ırsakta sona</a:t>
            </a:r>
            <a:r>
              <a:rPr spc="45" dirty="0"/>
              <a:t> </a:t>
            </a:r>
            <a:r>
              <a:rPr spc="-60" dirty="0"/>
              <a:t>erer.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978344" y="0"/>
            <a:ext cx="8179434" cy="1293495"/>
            <a:chOff x="978344" y="0"/>
            <a:chExt cx="8179434" cy="1293495"/>
          </a:xfrm>
        </p:grpSpPr>
        <p:sp>
          <p:nvSpPr>
            <p:cNvPr id="7" name="object 7"/>
            <p:cNvSpPr/>
            <p:nvPr/>
          </p:nvSpPr>
          <p:spPr>
            <a:xfrm>
              <a:off x="991362" y="762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81534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8153400" y="11430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91362" y="762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0" y="1143000"/>
                  </a:moveTo>
                  <a:lnTo>
                    <a:pt x="8153400" y="11430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95728" y="54863"/>
              <a:ext cx="973074" cy="12138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45664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82824" y="54863"/>
              <a:ext cx="1559814" cy="121386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19500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56660" y="54863"/>
              <a:ext cx="1052322" cy="12138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85844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23004" y="54863"/>
              <a:ext cx="1556765" cy="121386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56632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93791" y="54863"/>
              <a:ext cx="2001773" cy="121386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72428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071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ND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R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M</a:t>
            </a:r>
            <a:r>
              <a:rPr spc="-15" dirty="0"/>
              <a:t> </a:t>
            </a:r>
            <a:r>
              <a:rPr spc="-5" dirty="0"/>
              <a:t>S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STEM</a:t>
            </a:r>
            <a:r>
              <a:rPr spc="-5" dirty="0">
                <a:latin typeface="Calibri"/>
                <a:cs typeface="Calibri"/>
              </a:rPr>
              <a:t>İ</a:t>
            </a:r>
          </a:p>
        </p:txBody>
      </p:sp>
      <p:grpSp>
        <p:nvGrpSpPr>
          <p:cNvPr id="20" name="object 20"/>
          <p:cNvGrpSpPr/>
          <p:nvPr/>
        </p:nvGrpSpPr>
        <p:grpSpPr>
          <a:xfrm>
            <a:off x="999744" y="2452116"/>
            <a:ext cx="5073015" cy="3510279"/>
            <a:chOff x="999744" y="2452116"/>
            <a:chExt cx="5073015" cy="3510279"/>
          </a:xfrm>
        </p:grpSpPr>
        <p:sp>
          <p:nvSpPr>
            <p:cNvPr id="21" name="object 21"/>
            <p:cNvSpPr/>
            <p:nvPr/>
          </p:nvSpPr>
          <p:spPr>
            <a:xfrm>
              <a:off x="1071372" y="3142488"/>
              <a:ext cx="643128" cy="5334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71372" y="4357116"/>
              <a:ext cx="643128" cy="5334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99744" y="5430011"/>
              <a:ext cx="643128" cy="5318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59280" y="2456688"/>
              <a:ext cx="1920240" cy="6355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36876" y="2499385"/>
              <a:ext cx="765035" cy="61109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929383" y="2500884"/>
              <a:ext cx="1784604" cy="4998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142232" y="2452116"/>
              <a:ext cx="1930145" cy="66370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929383" y="2500883"/>
            <a:ext cx="3908425" cy="500380"/>
          </a:xfrm>
          <a:prstGeom prst="rect">
            <a:avLst/>
          </a:prstGeom>
          <a:ln w="9144">
            <a:solidFill>
              <a:srgbClr val="3891A7"/>
            </a:solidFill>
          </a:ln>
        </p:spPr>
        <p:txBody>
          <a:bodyPr vert="horz" wrap="square" lIns="0" tIns="103505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815"/>
              </a:spcBef>
              <a:tabLst>
                <a:tab pos="2461260" algn="l"/>
              </a:tabLst>
            </a:pPr>
            <a:r>
              <a:rPr sz="2700" b="1" spc="-112" baseline="1543" dirty="0">
                <a:latin typeface="Gill Sans MT"/>
                <a:cs typeface="Gill Sans MT"/>
              </a:rPr>
              <a:t>Ya</a:t>
            </a:r>
            <a:r>
              <a:rPr sz="2700" b="1" spc="-112" baseline="1543" dirty="0">
                <a:latin typeface="Calibri"/>
                <a:cs typeface="Calibri"/>
              </a:rPr>
              <a:t>ğ	</a:t>
            </a:r>
            <a:r>
              <a:rPr sz="1800" b="1" spc="-5" dirty="0">
                <a:solidFill>
                  <a:srgbClr val="FFFFFF"/>
                </a:solidFill>
                <a:latin typeface="Gill Sans MT"/>
                <a:cs typeface="Gill Sans MT"/>
              </a:rPr>
              <a:t>Karbonhidrat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502907" y="2456688"/>
            <a:ext cx="2135505" cy="654050"/>
            <a:chOff x="6502907" y="2456688"/>
            <a:chExt cx="2135505" cy="654050"/>
          </a:xfrm>
        </p:grpSpPr>
        <p:sp>
          <p:nvSpPr>
            <p:cNvPr id="30" name="object 30"/>
            <p:cNvSpPr/>
            <p:nvPr/>
          </p:nvSpPr>
          <p:spPr>
            <a:xfrm>
              <a:off x="6502907" y="2456688"/>
              <a:ext cx="2135124" cy="63550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972299" y="2503919"/>
              <a:ext cx="1196327" cy="60656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73011" y="2500884"/>
              <a:ext cx="1999488" cy="49987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573011" y="2500883"/>
            <a:ext cx="1999614" cy="50038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103505" rIns="0" bIns="0" rtlCol="0">
            <a:spAutoFit/>
          </a:bodyPr>
          <a:lstStyle/>
          <a:p>
            <a:pPr marL="602615">
              <a:lnSpc>
                <a:spcPct val="100000"/>
              </a:lnSpc>
              <a:spcBef>
                <a:spcPts val="815"/>
              </a:spcBef>
            </a:pPr>
            <a:r>
              <a:rPr sz="1800" b="1" spc="-10" dirty="0">
                <a:latin typeface="Gill Sans MT"/>
                <a:cs typeface="Gill Sans MT"/>
              </a:rPr>
              <a:t>Protein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071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ND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R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M</a:t>
            </a:r>
            <a:r>
              <a:rPr spc="-15" dirty="0"/>
              <a:t> </a:t>
            </a:r>
            <a:r>
              <a:rPr spc="-5" dirty="0"/>
              <a:t>S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STEM</a:t>
            </a:r>
            <a:r>
              <a:rPr spc="-5" dirty="0">
                <a:latin typeface="Calibri"/>
                <a:cs typeface="Calibri"/>
              </a:rPr>
              <a:t>İ</a:t>
            </a:r>
          </a:p>
        </p:txBody>
      </p:sp>
      <p:sp>
        <p:nvSpPr>
          <p:cNvPr id="3" name="object 3"/>
          <p:cNvSpPr/>
          <p:nvPr/>
        </p:nvSpPr>
        <p:spPr>
          <a:xfrm>
            <a:off x="2142744" y="1714500"/>
            <a:ext cx="5430011" cy="430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071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ND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R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M</a:t>
            </a:r>
            <a:r>
              <a:rPr spc="-15" dirty="0"/>
              <a:t> </a:t>
            </a:r>
            <a:r>
              <a:rPr spc="-5" dirty="0"/>
              <a:t>S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STEM</a:t>
            </a:r>
            <a:r>
              <a:rPr spc="-5" dirty="0">
                <a:latin typeface="Calibri"/>
                <a:cs typeface="Calibri"/>
              </a:rPr>
              <a:t>İ</a:t>
            </a:r>
          </a:p>
        </p:txBody>
      </p:sp>
      <p:sp>
        <p:nvSpPr>
          <p:cNvPr id="3" name="object 3"/>
          <p:cNvSpPr/>
          <p:nvPr/>
        </p:nvSpPr>
        <p:spPr>
          <a:xfrm>
            <a:off x="1857755" y="1427988"/>
            <a:ext cx="6499860" cy="5001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071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ND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R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M</a:t>
            </a:r>
            <a:r>
              <a:rPr spc="-15" dirty="0"/>
              <a:t> </a:t>
            </a:r>
            <a:r>
              <a:rPr spc="-5" dirty="0"/>
              <a:t>S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STEM</a:t>
            </a:r>
            <a:r>
              <a:rPr spc="-5" dirty="0">
                <a:latin typeface="Calibri"/>
                <a:cs typeface="Calibri"/>
              </a:rPr>
              <a:t>İ</a:t>
            </a:r>
          </a:p>
        </p:txBody>
      </p:sp>
      <p:sp>
        <p:nvSpPr>
          <p:cNvPr id="3" name="object 3"/>
          <p:cNvSpPr/>
          <p:nvPr/>
        </p:nvSpPr>
        <p:spPr>
          <a:xfrm>
            <a:off x="1929383" y="1642872"/>
            <a:ext cx="62865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071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ND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R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M</a:t>
            </a:r>
            <a:r>
              <a:rPr spc="-15" dirty="0"/>
              <a:t> </a:t>
            </a:r>
            <a:r>
              <a:rPr spc="-5" dirty="0"/>
              <a:t>S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STEM</a:t>
            </a:r>
            <a:r>
              <a:rPr spc="-5" dirty="0">
                <a:latin typeface="Calibri"/>
                <a:cs typeface="Calibri"/>
              </a:rPr>
              <a:t>İ</a:t>
            </a:r>
          </a:p>
        </p:txBody>
      </p:sp>
      <p:sp>
        <p:nvSpPr>
          <p:cNvPr id="3" name="object 3"/>
          <p:cNvSpPr/>
          <p:nvPr/>
        </p:nvSpPr>
        <p:spPr>
          <a:xfrm>
            <a:off x="1786127" y="1642872"/>
            <a:ext cx="6207252" cy="4858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071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ND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R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M</a:t>
            </a:r>
            <a:r>
              <a:rPr spc="-15" dirty="0"/>
              <a:t> </a:t>
            </a:r>
            <a:r>
              <a:rPr spc="-5" dirty="0"/>
              <a:t>S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STEM</a:t>
            </a:r>
            <a:r>
              <a:rPr spc="-5" dirty="0">
                <a:latin typeface="Calibri"/>
                <a:cs typeface="Calibri"/>
              </a:rPr>
              <a:t>İ</a:t>
            </a:r>
          </a:p>
        </p:txBody>
      </p:sp>
      <p:sp>
        <p:nvSpPr>
          <p:cNvPr id="3" name="object 3"/>
          <p:cNvSpPr/>
          <p:nvPr/>
        </p:nvSpPr>
        <p:spPr>
          <a:xfrm>
            <a:off x="1499616" y="1499616"/>
            <a:ext cx="7001256" cy="4643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071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ND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R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M</a:t>
            </a:r>
            <a:r>
              <a:rPr spc="-15" dirty="0"/>
              <a:t> </a:t>
            </a:r>
            <a:r>
              <a:rPr spc="-5" dirty="0"/>
              <a:t>S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STEM</a:t>
            </a:r>
            <a:r>
              <a:rPr spc="-5" dirty="0">
                <a:latin typeface="Calibri"/>
                <a:cs typeface="Calibri"/>
              </a:rPr>
              <a:t>İ</a:t>
            </a:r>
          </a:p>
        </p:txBody>
      </p:sp>
      <p:sp>
        <p:nvSpPr>
          <p:cNvPr id="3" name="object 3"/>
          <p:cNvSpPr/>
          <p:nvPr/>
        </p:nvSpPr>
        <p:spPr>
          <a:xfrm>
            <a:off x="2071116" y="2214372"/>
            <a:ext cx="5573267" cy="3166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57471" y="1138173"/>
            <a:ext cx="4077970" cy="231394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95910" marR="64769" indent="-283845">
              <a:lnSpc>
                <a:spcPts val="2050"/>
              </a:lnSpc>
              <a:spcBef>
                <a:spcPts val="355"/>
              </a:spcBef>
              <a:buClr>
                <a:srgbClr val="3891A7"/>
              </a:buClr>
              <a:buSzPct val="78947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1900" spc="-5" dirty="0">
                <a:latin typeface="Gill Sans MT"/>
                <a:cs typeface="Gill Sans MT"/>
              </a:rPr>
              <a:t>Sindirimde </a:t>
            </a:r>
            <a:r>
              <a:rPr sz="1900" spc="-15" dirty="0">
                <a:latin typeface="Gill Sans MT"/>
                <a:cs typeface="Gill Sans MT"/>
              </a:rPr>
              <a:t>görevli </a:t>
            </a:r>
            <a:r>
              <a:rPr sz="1900" spc="-5" dirty="0">
                <a:latin typeface="Gill Sans MT"/>
                <a:cs typeface="Gill Sans MT"/>
              </a:rPr>
              <a:t>organlara </a:t>
            </a:r>
            <a:r>
              <a:rPr sz="1900" b="1" spc="-5" dirty="0">
                <a:latin typeface="Gill Sans MT"/>
                <a:cs typeface="Gill Sans MT"/>
              </a:rPr>
              <a:t>sindirim  organı </a:t>
            </a:r>
            <a:r>
              <a:rPr sz="1900" spc="-35" dirty="0">
                <a:latin typeface="Gill Sans MT"/>
                <a:cs typeface="Gill Sans MT"/>
              </a:rPr>
              <a:t>denir.</a:t>
            </a:r>
            <a:endParaRPr sz="1900">
              <a:latin typeface="Gill Sans MT"/>
              <a:cs typeface="Gill Sans MT"/>
            </a:endParaRPr>
          </a:p>
          <a:p>
            <a:pPr marL="295910" marR="5080" indent="-283845">
              <a:lnSpc>
                <a:spcPct val="90900"/>
              </a:lnSpc>
              <a:spcBef>
                <a:spcPts val="515"/>
              </a:spcBef>
              <a:buClr>
                <a:srgbClr val="3891A7"/>
              </a:buClr>
              <a:buSzPct val="78947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1900" spc="-5" dirty="0">
                <a:latin typeface="Gill Sans MT"/>
                <a:cs typeface="Gill Sans MT"/>
              </a:rPr>
              <a:t>Sindirim organlarının bulundu</a:t>
            </a:r>
            <a:r>
              <a:rPr sz="1900" spc="-5" dirty="0">
                <a:latin typeface="Calibri"/>
                <a:cs typeface="Calibri"/>
              </a:rPr>
              <a:t>ğ</a:t>
            </a:r>
            <a:r>
              <a:rPr sz="1900" spc="-5" dirty="0">
                <a:latin typeface="Gill Sans MT"/>
                <a:cs typeface="Gill Sans MT"/>
              </a:rPr>
              <a:t>u kanala  </a:t>
            </a:r>
            <a:r>
              <a:rPr sz="1900" b="1" spc="-5" dirty="0">
                <a:latin typeface="Gill Sans MT"/>
                <a:cs typeface="Gill Sans MT"/>
              </a:rPr>
              <a:t>sindirim kanalı </a:t>
            </a:r>
            <a:r>
              <a:rPr sz="1900" spc="-30" dirty="0">
                <a:latin typeface="Gill Sans MT"/>
                <a:cs typeface="Gill Sans MT"/>
              </a:rPr>
              <a:t>denir.Vucüda </a:t>
            </a:r>
            <a:r>
              <a:rPr sz="1900" spc="-5" dirty="0">
                <a:latin typeface="Gill Sans MT"/>
                <a:cs typeface="Gill Sans MT"/>
              </a:rPr>
              <a:t>alınan  besinler sindirim kanalı </a:t>
            </a:r>
            <a:r>
              <a:rPr sz="1900" spc="-10" dirty="0">
                <a:latin typeface="Gill Sans MT"/>
                <a:cs typeface="Gill Sans MT"/>
              </a:rPr>
              <a:t>boyunca</a:t>
            </a:r>
            <a:r>
              <a:rPr sz="1900" spc="-30" dirty="0">
                <a:latin typeface="Gill Sans MT"/>
                <a:cs typeface="Gill Sans MT"/>
              </a:rPr>
              <a:t> </a:t>
            </a:r>
            <a:r>
              <a:rPr sz="1900" spc="-25" dirty="0">
                <a:latin typeface="Gill Sans MT"/>
                <a:cs typeface="Gill Sans MT"/>
              </a:rPr>
              <a:t>ilerler.</a:t>
            </a:r>
            <a:endParaRPr sz="1900">
              <a:latin typeface="Gill Sans MT"/>
              <a:cs typeface="Gill Sans MT"/>
            </a:endParaRPr>
          </a:p>
          <a:p>
            <a:pPr marL="295910" indent="-283845">
              <a:lnSpc>
                <a:spcPts val="2175"/>
              </a:lnSpc>
              <a:spcBef>
                <a:spcPts val="335"/>
              </a:spcBef>
              <a:buClr>
                <a:srgbClr val="3891A7"/>
              </a:buClr>
              <a:buSzPct val="78947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1900" spc="-5" dirty="0">
                <a:latin typeface="Gill Sans MT"/>
                <a:cs typeface="Gill Sans MT"/>
              </a:rPr>
              <a:t>Sindirim kanalı sırasıyla aşa</a:t>
            </a:r>
            <a:r>
              <a:rPr sz="1900" spc="-5" dirty="0">
                <a:latin typeface="Calibri"/>
                <a:cs typeface="Calibri"/>
              </a:rPr>
              <a:t>ğ</a:t>
            </a:r>
            <a:r>
              <a:rPr sz="1900" spc="-5" dirty="0">
                <a:latin typeface="Gill Sans MT"/>
                <a:cs typeface="Gill Sans MT"/>
              </a:rPr>
              <a:t>ıdak</a:t>
            </a:r>
            <a:r>
              <a:rPr sz="1900" spc="-15" dirty="0">
                <a:latin typeface="Gill Sans MT"/>
                <a:cs typeface="Gill Sans MT"/>
              </a:rPr>
              <a:t> yapı</a:t>
            </a:r>
            <a:endParaRPr sz="1900">
              <a:latin typeface="Gill Sans MT"/>
              <a:cs typeface="Gill Sans MT"/>
            </a:endParaRPr>
          </a:p>
          <a:p>
            <a:pPr marL="295910" marR="31750">
              <a:lnSpc>
                <a:spcPts val="2120"/>
              </a:lnSpc>
              <a:spcBef>
                <a:spcPts val="200"/>
              </a:spcBef>
            </a:pPr>
            <a:r>
              <a:rPr sz="1900" spc="-5" dirty="0">
                <a:latin typeface="Gill Sans MT"/>
                <a:cs typeface="Gill Sans MT"/>
              </a:rPr>
              <a:t>organlardan </a:t>
            </a:r>
            <a:r>
              <a:rPr sz="1900" spc="-15" dirty="0">
                <a:latin typeface="Gill Sans MT"/>
                <a:cs typeface="Gill Sans MT"/>
              </a:rPr>
              <a:t>oluşur.(</a:t>
            </a:r>
            <a:r>
              <a:rPr sz="2000" spc="-15" dirty="0">
                <a:latin typeface="Gill Sans MT"/>
                <a:cs typeface="Gill Sans MT"/>
              </a:rPr>
              <a:t>Sindirim</a:t>
            </a:r>
            <a:r>
              <a:rPr sz="2000" spc="-9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Sırasında  Besinlerin </a:t>
            </a:r>
            <a:r>
              <a:rPr sz="2000" dirty="0">
                <a:latin typeface="Calibri"/>
                <a:cs typeface="Calibri"/>
              </a:rPr>
              <a:t>İ</a:t>
            </a:r>
            <a:r>
              <a:rPr sz="2000" dirty="0">
                <a:latin typeface="Gill Sans MT"/>
                <a:cs typeface="Gill Sans MT"/>
              </a:rPr>
              <a:t>zledi</a:t>
            </a:r>
            <a:r>
              <a:rPr sz="2000" dirty="0">
                <a:latin typeface="Calibri"/>
                <a:cs typeface="Calibri"/>
              </a:rPr>
              <a:t>ğ</a:t>
            </a:r>
            <a:r>
              <a:rPr sz="2000" dirty="0">
                <a:latin typeface="Gill Sans MT"/>
                <a:cs typeface="Gill Sans MT"/>
              </a:rPr>
              <a:t>i</a:t>
            </a:r>
            <a:r>
              <a:rPr sz="2000" spc="-360" dirty="0">
                <a:latin typeface="Gill Sans MT"/>
                <a:cs typeface="Gill Sans MT"/>
              </a:rPr>
              <a:t> </a:t>
            </a:r>
            <a:r>
              <a:rPr sz="2000" spc="-70" dirty="0">
                <a:latin typeface="Gill Sans MT"/>
                <a:cs typeface="Gill Sans MT"/>
              </a:rPr>
              <a:t>Yol)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36363" y="4878704"/>
            <a:ext cx="14732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0000"/>
                </a:solidFill>
                <a:latin typeface="Gill Sans MT"/>
                <a:cs typeface="Gill Sans MT"/>
              </a:rPr>
              <a:t>UNUTMA!!!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36363" y="5225034"/>
            <a:ext cx="26466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Gill Sans MT"/>
                <a:cs typeface="Gill Sans MT"/>
              </a:rPr>
              <a:t>Karaci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ğ</a:t>
            </a:r>
            <a:r>
              <a:rPr sz="2000" b="1" dirty="0">
                <a:solidFill>
                  <a:srgbClr val="FF0000"/>
                </a:solidFill>
                <a:latin typeface="Gill Sans MT"/>
                <a:cs typeface="Gill Sans MT"/>
              </a:rPr>
              <a:t>er </a:t>
            </a:r>
            <a:r>
              <a:rPr sz="2000" b="1" spc="-20" dirty="0">
                <a:solidFill>
                  <a:srgbClr val="FF0000"/>
                </a:solidFill>
                <a:latin typeface="Gill Sans MT"/>
                <a:cs typeface="Gill Sans MT"/>
              </a:rPr>
              <a:t>ve</a:t>
            </a:r>
            <a:r>
              <a:rPr sz="2000" b="1" spc="-114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Gill Sans MT"/>
                <a:cs typeface="Gill Sans MT"/>
              </a:rPr>
              <a:t>Pankreas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60969" y="5238750"/>
            <a:ext cx="80391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Gill Sans MT"/>
                <a:cs typeface="Gill Sans MT"/>
              </a:rPr>
              <a:t>s</a:t>
            </a:r>
            <a:r>
              <a:rPr sz="1900" dirty="0">
                <a:latin typeface="Gill Sans MT"/>
                <a:cs typeface="Gill Sans MT"/>
              </a:rPr>
              <a:t>i</a:t>
            </a:r>
            <a:r>
              <a:rPr sz="1900" spc="-5" dirty="0">
                <a:latin typeface="Gill Sans MT"/>
                <a:cs typeface="Gill Sans MT"/>
              </a:rPr>
              <a:t>nd</a:t>
            </a:r>
            <a:r>
              <a:rPr sz="1900" dirty="0">
                <a:latin typeface="Gill Sans MT"/>
                <a:cs typeface="Gill Sans MT"/>
              </a:rPr>
              <a:t>i</a:t>
            </a:r>
            <a:r>
              <a:rPr sz="1900" spc="-5" dirty="0">
                <a:latin typeface="Gill Sans MT"/>
                <a:cs typeface="Gill Sans MT"/>
              </a:rPr>
              <a:t>r</a:t>
            </a:r>
            <a:r>
              <a:rPr sz="1900" dirty="0">
                <a:latin typeface="Gill Sans MT"/>
                <a:cs typeface="Gill Sans MT"/>
              </a:rPr>
              <a:t>i</a:t>
            </a:r>
            <a:r>
              <a:rPr sz="1900" spc="-5" dirty="0">
                <a:latin typeface="Gill Sans MT"/>
                <a:cs typeface="Gill Sans MT"/>
              </a:rPr>
              <a:t>m</a:t>
            </a:r>
            <a:endParaRPr sz="1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40934" y="5506923"/>
            <a:ext cx="4058920" cy="109664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25"/>
              </a:spcBef>
            </a:pPr>
            <a:r>
              <a:rPr sz="1900" spc="-5" dirty="0">
                <a:latin typeface="Gill Sans MT"/>
                <a:cs typeface="Gill Sans MT"/>
              </a:rPr>
              <a:t>kanalında </a:t>
            </a:r>
            <a:r>
              <a:rPr sz="1900" spc="-20" dirty="0">
                <a:latin typeface="Gill Sans MT"/>
                <a:cs typeface="Gill Sans MT"/>
              </a:rPr>
              <a:t>yer </a:t>
            </a:r>
            <a:r>
              <a:rPr sz="1900" spc="-25" dirty="0">
                <a:latin typeface="Gill Sans MT"/>
                <a:cs typeface="Gill Sans MT"/>
              </a:rPr>
              <a:t>almazlar. </a:t>
            </a:r>
            <a:r>
              <a:rPr sz="1900" spc="-5" dirty="0">
                <a:latin typeface="Gill Sans MT"/>
                <a:cs typeface="Gill Sans MT"/>
              </a:rPr>
              <a:t>Çünkü bu</a:t>
            </a:r>
            <a:r>
              <a:rPr sz="1900" spc="-155" dirty="0">
                <a:latin typeface="Gill Sans MT"/>
                <a:cs typeface="Gill Sans MT"/>
              </a:rPr>
              <a:t> </a:t>
            </a:r>
            <a:r>
              <a:rPr sz="1900" spc="-5" dirty="0">
                <a:latin typeface="Gill Sans MT"/>
                <a:cs typeface="Gill Sans MT"/>
              </a:rPr>
              <a:t>organlar  sindirim </a:t>
            </a:r>
            <a:r>
              <a:rPr sz="1900" dirty="0">
                <a:latin typeface="Gill Sans MT"/>
                <a:cs typeface="Gill Sans MT"/>
              </a:rPr>
              <a:t>sistemi </a:t>
            </a:r>
            <a:r>
              <a:rPr sz="1900" spc="-5" dirty="0">
                <a:latin typeface="Gill Sans MT"/>
                <a:cs typeface="Gill Sans MT"/>
              </a:rPr>
              <a:t>organı </a:t>
            </a:r>
            <a:r>
              <a:rPr sz="1900" spc="-25" dirty="0">
                <a:latin typeface="Gill Sans MT"/>
                <a:cs typeface="Gill Sans MT"/>
              </a:rPr>
              <a:t>de</a:t>
            </a:r>
            <a:r>
              <a:rPr sz="1900" spc="-25" dirty="0">
                <a:latin typeface="Calibri"/>
                <a:cs typeface="Calibri"/>
              </a:rPr>
              <a:t>ğ</a:t>
            </a:r>
            <a:r>
              <a:rPr sz="1900" spc="-25" dirty="0">
                <a:latin typeface="Gill Sans MT"/>
                <a:cs typeface="Gill Sans MT"/>
              </a:rPr>
              <a:t>ildir. </a:t>
            </a:r>
            <a:r>
              <a:rPr sz="1900" spc="-5" dirty="0">
                <a:latin typeface="Gill Sans MT"/>
                <a:cs typeface="Gill Sans MT"/>
              </a:rPr>
              <a:t>Sindirime  yardımcı </a:t>
            </a:r>
            <a:r>
              <a:rPr sz="1900" spc="-15" dirty="0">
                <a:latin typeface="Gill Sans MT"/>
                <a:cs typeface="Gill Sans MT"/>
              </a:rPr>
              <a:t>oranlardır.(</a:t>
            </a:r>
            <a:r>
              <a:rPr sz="1900" b="1" spc="-15" dirty="0">
                <a:solidFill>
                  <a:srgbClr val="FF0000"/>
                </a:solidFill>
                <a:latin typeface="Gill Sans MT"/>
                <a:cs typeface="Gill Sans MT"/>
              </a:rPr>
              <a:t>Tükürük </a:t>
            </a:r>
            <a:r>
              <a:rPr sz="1900" b="1" spc="-5" dirty="0">
                <a:solidFill>
                  <a:srgbClr val="FF0000"/>
                </a:solidFill>
                <a:latin typeface="Gill Sans MT"/>
                <a:cs typeface="Gill Sans MT"/>
              </a:rPr>
              <a:t>bezi</a:t>
            </a:r>
            <a:r>
              <a:rPr sz="1900" b="1" spc="-1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900" spc="-5" dirty="0">
                <a:latin typeface="Gill Sans MT"/>
                <a:cs typeface="Gill Sans MT"/>
              </a:rPr>
              <a:t>de</a:t>
            </a:r>
            <a:endParaRPr sz="1900">
              <a:latin typeface="Gill Sans MT"/>
              <a:cs typeface="Gill Sans MT"/>
            </a:endParaRPr>
          </a:p>
          <a:p>
            <a:pPr marL="12700" algn="just">
              <a:lnSpc>
                <a:spcPts val="2050"/>
              </a:lnSpc>
            </a:pPr>
            <a:r>
              <a:rPr sz="1900" spc="-5" dirty="0">
                <a:latin typeface="Gill Sans MT"/>
                <a:cs typeface="Gill Sans MT"/>
              </a:rPr>
              <a:t>sindirime yardımcı</a:t>
            </a:r>
            <a:r>
              <a:rPr sz="1900" spc="-45" dirty="0">
                <a:latin typeface="Gill Sans MT"/>
                <a:cs typeface="Gill Sans MT"/>
              </a:rPr>
              <a:t> </a:t>
            </a:r>
            <a:r>
              <a:rPr sz="1900" spc="-5" dirty="0">
                <a:latin typeface="Gill Sans MT"/>
                <a:cs typeface="Gill Sans MT"/>
              </a:rPr>
              <a:t>olur)</a:t>
            </a:r>
            <a:endParaRPr sz="1900">
              <a:latin typeface="Gill Sans MT"/>
              <a:cs typeface="Gill Sans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78344" y="0"/>
            <a:ext cx="8179434" cy="1293495"/>
            <a:chOff x="978344" y="0"/>
            <a:chExt cx="8179434" cy="1293495"/>
          </a:xfrm>
        </p:grpSpPr>
        <p:sp>
          <p:nvSpPr>
            <p:cNvPr id="8" name="object 8"/>
            <p:cNvSpPr/>
            <p:nvPr/>
          </p:nvSpPr>
          <p:spPr>
            <a:xfrm>
              <a:off x="991362" y="762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81534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8153400" y="11430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1362" y="762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0" y="1143000"/>
                  </a:moveTo>
                  <a:lnTo>
                    <a:pt x="8153400" y="11430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95728" y="54863"/>
              <a:ext cx="973074" cy="12138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45664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82824" y="54863"/>
              <a:ext cx="1559814" cy="121386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19500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56660" y="54863"/>
              <a:ext cx="1052322" cy="12138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85844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23004" y="54863"/>
              <a:ext cx="1556765" cy="121386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56632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193791" y="54863"/>
              <a:ext cx="2001773" cy="121386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72428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071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ND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R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M</a:t>
            </a:r>
            <a:r>
              <a:rPr spc="-15" dirty="0"/>
              <a:t> </a:t>
            </a:r>
            <a:r>
              <a:rPr spc="-5" dirty="0"/>
              <a:t>S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STEM</a:t>
            </a:r>
            <a:r>
              <a:rPr spc="-5" dirty="0">
                <a:latin typeface="Calibri"/>
                <a:cs typeface="Calibri"/>
              </a:rPr>
              <a:t>İ</a:t>
            </a:r>
          </a:p>
        </p:txBody>
      </p:sp>
      <p:grpSp>
        <p:nvGrpSpPr>
          <p:cNvPr id="21" name="object 21"/>
          <p:cNvGrpSpPr/>
          <p:nvPr/>
        </p:nvGrpSpPr>
        <p:grpSpPr>
          <a:xfrm>
            <a:off x="1143000" y="1295400"/>
            <a:ext cx="7620000" cy="5181600"/>
            <a:chOff x="1143000" y="1295400"/>
            <a:chExt cx="7620000" cy="5181600"/>
          </a:xfrm>
        </p:grpSpPr>
        <p:sp>
          <p:nvSpPr>
            <p:cNvPr id="22" name="object 22"/>
            <p:cNvSpPr/>
            <p:nvPr/>
          </p:nvSpPr>
          <p:spPr>
            <a:xfrm>
              <a:off x="1143000" y="1295400"/>
              <a:ext cx="3352800" cy="51816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48200" y="3581400"/>
              <a:ext cx="4114800" cy="11430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35736" y="0"/>
            <a:ext cx="8222615" cy="6870700"/>
            <a:chOff x="935736" y="0"/>
            <a:chExt cx="8222615" cy="6870700"/>
          </a:xfrm>
        </p:grpSpPr>
        <p:sp>
          <p:nvSpPr>
            <p:cNvPr id="3" name="object 3"/>
            <p:cNvSpPr/>
            <p:nvPr/>
          </p:nvSpPr>
          <p:spPr>
            <a:xfrm>
              <a:off x="991362" y="762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81534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8153400" y="11430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91362" y="762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0" y="1143000"/>
                  </a:moveTo>
                  <a:lnTo>
                    <a:pt x="8153400" y="11430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95727" y="54863"/>
              <a:ext cx="973074" cy="12138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45663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82824" y="54863"/>
              <a:ext cx="1559814" cy="121386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19500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56659" y="54863"/>
              <a:ext cx="1052322" cy="12138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85843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23003" y="54863"/>
              <a:ext cx="1556765" cy="121386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56632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93791" y="54863"/>
              <a:ext cx="2001773" cy="121386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72427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071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ND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R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M</a:t>
            </a:r>
            <a:r>
              <a:rPr spc="-15" dirty="0"/>
              <a:t> </a:t>
            </a:r>
            <a:r>
              <a:rPr spc="-5" dirty="0"/>
              <a:t>S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STEM</a:t>
            </a:r>
            <a:r>
              <a:rPr spc="-5" dirty="0">
                <a:latin typeface="Calibri"/>
                <a:cs typeface="Calibri"/>
              </a:rPr>
              <a:t>İ</a:t>
            </a:r>
          </a:p>
        </p:txBody>
      </p:sp>
      <p:sp>
        <p:nvSpPr>
          <p:cNvPr id="17" name="object 17"/>
          <p:cNvSpPr/>
          <p:nvPr/>
        </p:nvSpPr>
        <p:spPr>
          <a:xfrm>
            <a:off x="1857755" y="1357883"/>
            <a:ext cx="5928360" cy="41422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1940" y="1237233"/>
            <a:ext cx="7712709" cy="269875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95910" marR="439420" indent="-283845">
              <a:lnSpc>
                <a:spcPct val="101499"/>
              </a:lnSpc>
              <a:spcBef>
                <a:spcPts val="6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Sindirim </a:t>
            </a:r>
            <a:r>
              <a:rPr sz="2000" spc="-15" dirty="0">
                <a:latin typeface="Gill Sans MT"/>
                <a:cs typeface="Gill Sans MT"/>
              </a:rPr>
              <a:t>olayı,</a:t>
            </a:r>
            <a:r>
              <a:rPr sz="2000" spc="-4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besin maddelerinin parçalanma şekline ba</a:t>
            </a:r>
            <a:r>
              <a:rPr sz="2000" dirty="0">
                <a:latin typeface="Calibri"/>
                <a:cs typeface="Calibri"/>
              </a:rPr>
              <a:t>ğ</a:t>
            </a:r>
            <a:r>
              <a:rPr sz="2000" dirty="0">
                <a:latin typeface="Gill Sans MT"/>
                <a:cs typeface="Gill Sans MT"/>
              </a:rPr>
              <a:t>lı olarak </a:t>
            </a:r>
            <a:r>
              <a:rPr sz="2000" b="1" spc="-5" dirty="0">
                <a:solidFill>
                  <a:srgbClr val="FF0000"/>
                </a:solidFill>
                <a:latin typeface="Gill Sans MT"/>
                <a:cs typeface="Gill Sans MT"/>
              </a:rPr>
              <a:t>iki  şekilde</a:t>
            </a:r>
            <a:r>
              <a:rPr sz="2000" b="1" spc="-4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gerçekleşir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469265" algn="l"/>
              </a:tabLst>
            </a:pPr>
            <a:r>
              <a:rPr sz="1600" b="1" spc="-10" dirty="0">
                <a:solidFill>
                  <a:srgbClr val="3891A7"/>
                </a:solidFill>
                <a:latin typeface="Gill Sans MT"/>
                <a:cs typeface="Gill Sans MT"/>
              </a:rPr>
              <a:t>1)	</a:t>
            </a:r>
            <a:r>
              <a:rPr sz="2000" b="1" dirty="0">
                <a:solidFill>
                  <a:srgbClr val="FF0000"/>
                </a:solidFill>
                <a:latin typeface="Gill Sans MT"/>
                <a:cs typeface="Gill Sans MT"/>
              </a:rPr>
              <a:t>Mekanik </a:t>
            </a:r>
            <a:r>
              <a:rPr sz="2000" b="1" spc="-5" dirty="0">
                <a:solidFill>
                  <a:srgbClr val="FF0000"/>
                </a:solidFill>
                <a:latin typeface="Gill Sans MT"/>
                <a:cs typeface="Gill Sans MT"/>
              </a:rPr>
              <a:t>Sindirim (Fiziksel</a:t>
            </a:r>
            <a:r>
              <a:rPr sz="2000" b="1" spc="-8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Gill Sans MT"/>
                <a:cs typeface="Gill Sans MT"/>
              </a:rPr>
              <a:t>Sindirim):</a:t>
            </a:r>
            <a:endParaRPr sz="2000">
              <a:latin typeface="Gill Sans MT"/>
              <a:cs typeface="Gill Sans MT"/>
            </a:endParaRPr>
          </a:p>
          <a:p>
            <a:pPr marL="469265" marR="203835" indent="-457200">
              <a:lnSpc>
                <a:spcPct val="100800"/>
              </a:lnSpc>
              <a:spcBef>
                <a:spcPts val="550"/>
              </a:spcBef>
              <a:buClr>
                <a:srgbClr val="3891A7"/>
              </a:buClr>
              <a:buSzPct val="80000"/>
              <a:buFont typeface="Wingdings"/>
              <a:buChar char=""/>
              <a:tabLst>
                <a:tab pos="539750" algn="l"/>
                <a:tab pos="540385" algn="l"/>
              </a:tabLst>
            </a:pPr>
            <a:r>
              <a:rPr dirty="0"/>
              <a:t>	</a:t>
            </a:r>
            <a:r>
              <a:rPr sz="2000" dirty="0">
                <a:latin typeface="Gill Sans MT"/>
                <a:cs typeface="Gill Sans MT"/>
              </a:rPr>
              <a:t>Besin </a:t>
            </a:r>
            <a:r>
              <a:rPr sz="2000" spc="-5" dirty="0">
                <a:latin typeface="Gill Sans MT"/>
                <a:cs typeface="Gill Sans MT"/>
              </a:rPr>
              <a:t>maddelerini </a:t>
            </a:r>
            <a:r>
              <a:rPr sz="2000" dirty="0">
                <a:latin typeface="Gill Sans MT"/>
                <a:cs typeface="Gill Sans MT"/>
              </a:rPr>
              <a:t>sindirim enzimi kullanmadan çi</a:t>
            </a:r>
            <a:r>
              <a:rPr sz="2000" dirty="0">
                <a:latin typeface="Calibri"/>
                <a:cs typeface="Calibri"/>
              </a:rPr>
              <a:t>ğ</a:t>
            </a:r>
            <a:r>
              <a:rPr sz="2000" dirty="0">
                <a:latin typeface="Gill Sans MT"/>
                <a:cs typeface="Gill Sans MT"/>
              </a:rPr>
              <a:t>neme(dil,diş  </a:t>
            </a:r>
            <a:r>
              <a:rPr sz="2000" spc="-10" dirty="0">
                <a:latin typeface="Gill Sans MT"/>
                <a:cs typeface="Gill Sans MT"/>
              </a:rPr>
              <a:t>hareketleri) </a:t>
            </a:r>
            <a:r>
              <a:rPr sz="2000" spc="-20" dirty="0">
                <a:latin typeface="Gill Sans MT"/>
                <a:cs typeface="Gill Sans MT"/>
              </a:rPr>
              <a:t>ve </a:t>
            </a:r>
            <a:r>
              <a:rPr sz="2000" spc="-5" dirty="0">
                <a:latin typeface="Gill Sans MT"/>
                <a:cs typeface="Gill Sans MT"/>
              </a:rPr>
              <a:t>kas </a:t>
            </a:r>
            <a:r>
              <a:rPr sz="2000" spc="-10" dirty="0">
                <a:latin typeface="Gill Sans MT"/>
                <a:cs typeface="Gill Sans MT"/>
              </a:rPr>
              <a:t>hareketleriyle </a:t>
            </a:r>
            <a:r>
              <a:rPr sz="2000" dirty="0">
                <a:latin typeface="Gill Sans MT"/>
                <a:cs typeface="Gill Sans MT"/>
              </a:rPr>
              <a:t>küçük parçalara </a:t>
            </a:r>
            <a:r>
              <a:rPr sz="2000" b="1" spc="-10" dirty="0">
                <a:solidFill>
                  <a:srgbClr val="FF0000"/>
                </a:solidFill>
                <a:latin typeface="Gill Sans MT"/>
                <a:cs typeface="Gill Sans MT"/>
              </a:rPr>
              <a:t>ayrılması </a:t>
            </a:r>
            <a:r>
              <a:rPr sz="2000" b="1" spc="-5" dirty="0">
                <a:solidFill>
                  <a:srgbClr val="FF0000"/>
                </a:solidFill>
                <a:latin typeface="Gill Sans MT"/>
                <a:cs typeface="Gill Sans MT"/>
              </a:rPr>
              <a:t>fiziksel  </a:t>
            </a:r>
            <a:r>
              <a:rPr sz="2000" b="1" dirty="0">
                <a:solidFill>
                  <a:srgbClr val="FF0000"/>
                </a:solidFill>
                <a:latin typeface="Gill Sans MT"/>
                <a:cs typeface="Gill Sans MT"/>
              </a:rPr>
              <a:t>(mekanik)</a:t>
            </a:r>
            <a:r>
              <a:rPr sz="2000" b="1" spc="-3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Gill Sans MT"/>
                <a:cs typeface="Gill Sans MT"/>
              </a:rPr>
              <a:t>sindirimdir.</a:t>
            </a:r>
            <a:endParaRPr sz="2000">
              <a:latin typeface="Gill Sans MT"/>
              <a:cs typeface="Gill Sans MT"/>
            </a:endParaRPr>
          </a:p>
          <a:p>
            <a:pPr marL="469265" marR="5080" indent="-457200">
              <a:lnSpc>
                <a:spcPct val="101600"/>
              </a:lnSpc>
              <a:spcBef>
                <a:spcPts val="525"/>
              </a:spcBef>
              <a:buClr>
                <a:srgbClr val="3891A7"/>
              </a:buClr>
              <a:buSzPct val="80000"/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000" dirty="0">
                <a:latin typeface="Gill Sans MT"/>
                <a:cs typeface="Gill Sans MT"/>
              </a:rPr>
              <a:t>Fiziksel sindirimin </a:t>
            </a:r>
            <a:r>
              <a:rPr sz="2000" spc="-5" dirty="0">
                <a:latin typeface="Gill Sans MT"/>
                <a:cs typeface="Gill Sans MT"/>
              </a:rPr>
              <a:t>amacı </a:t>
            </a:r>
            <a:r>
              <a:rPr sz="2000" dirty="0">
                <a:latin typeface="Gill Sans MT"/>
                <a:cs typeface="Gill Sans MT"/>
              </a:rPr>
              <a:t>besinlerin (enzimlerin temas edece</a:t>
            </a:r>
            <a:r>
              <a:rPr sz="2000" dirty="0">
                <a:latin typeface="Calibri"/>
                <a:cs typeface="Calibri"/>
              </a:rPr>
              <a:t>ğ</a:t>
            </a:r>
            <a:r>
              <a:rPr sz="2000" dirty="0">
                <a:latin typeface="Gill Sans MT"/>
                <a:cs typeface="Gill Sans MT"/>
              </a:rPr>
              <a:t>i)</a:t>
            </a:r>
            <a:r>
              <a:rPr sz="2000" spc="-16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yüzeyini  </a:t>
            </a:r>
            <a:r>
              <a:rPr sz="2000" dirty="0">
                <a:latin typeface="Gill Sans MT"/>
                <a:cs typeface="Gill Sans MT"/>
              </a:rPr>
              <a:t>genişletmek </a:t>
            </a:r>
            <a:r>
              <a:rPr sz="2000" spc="-20" dirty="0">
                <a:latin typeface="Gill Sans MT"/>
                <a:cs typeface="Gill Sans MT"/>
              </a:rPr>
              <a:t>ve </a:t>
            </a:r>
            <a:r>
              <a:rPr sz="2000" spc="-10" dirty="0">
                <a:latin typeface="Gill Sans MT"/>
                <a:cs typeface="Gill Sans MT"/>
              </a:rPr>
              <a:t>kimyasal </a:t>
            </a:r>
            <a:r>
              <a:rPr sz="2000" dirty="0">
                <a:latin typeface="Gill Sans MT"/>
                <a:cs typeface="Gill Sans MT"/>
              </a:rPr>
              <a:t>sindirim hızını arttırmak yani</a:t>
            </a:r>
            <a:r>
              <a:rPr sz="2000" spc="-140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kolaylaştırmaktır.</a:t>
            </a:r>
            <a:endParaRPr sz="20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78344" y="0"/>
            <a:ext cx="8179434" cy="1293495"/>
            <a:chOff x="978344" y="0"/>
            <a:chExt cx="8179434" cy="1293495"/>
          </a:xfrm>
        </p:grpSpPr>
        <p:sp>
          <p:nvSpPr>
            <p:cNvPr id="4" name="object 4"/>
            <p:cNvSpPr/>
            <p:nvPr/>
          </p:nvSpPr>
          <p:spPr>
            <a:xfrm>
              <a:off x="991362" y="762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81534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8153400" y="11430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91362" y="762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0" y="1143000"/>
                  </a:moveTo>
                  <a:lnTo>
                    <a:pt x="8153400" y="11430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95728" y="54863"/>
              <a:ext cx="973074" cy="12138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45664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82824" y="54863"/>
              <a:ext cx="1559814" cy="121386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19500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56660" y="54863"/>
              <a:ext cx="1052322" cy="12138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85844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23004" y="54863"/>
              <a:ext cx="1556765" cy="121386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56632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93791" y="54863"/>
              <a:ext cx="2001773" cy="121386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72428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071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ND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R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M</a:t>
            </a:r>
            <a:r>
              <a:rPr spc="-15" dirty="0"/>
              <a:t> </a:t>
            </a:r>
            <a:r>
              <a:rPr spc="-5" dirty="0"/>
              <a:t>S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STEM</a:t>
            </a:r>
            <a:r>
              <a:rPr spc="-5" dirty="0">
                <a:latin typeface="Calibri"/>
                <a:cs typeface="Calibri"/>
              </a:rPr>
              <a:t>İ</a:t>
            </a:r>
          </a:p>
        </p:txBody>
      </p:sp>
      <p:grpSp>
        <p:nvGrpSpPr>
          <p:cNvPr id="17" name="object 17"/>
          <p:cNvGrpSpPr/>
          <p:nvPr/>
        </p:nvGrpSpPr>
        <p:grpSpPr>
          <a:xfrm>
            <a:off x="1146047" y="3962400"/>
            <a:ext cx="7998459" cy="2667000"/>
            <a:chOff x="1146047" y="3962400"/>
            <a:chExt cx="7998459" cy="2667000"/>
          </a:xfrm>
        </p:grpSpPr>
        <p:sp>
          <p:nvSpPr>
            <p:cNvPr id="18" name="object 18"/>
            <p:cNvSpPr/>
            <p:nvPr/>
          </p:nvSpPr>
          <p:spPr>
            <a:xfrm>
              <a:off x="1146047" y="3962400"/>
              <a:ext cx="3429000" cy="15240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00600" y="4114800"/>
              <a:ext cx="4343399" cy="25146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224178" y="5587695"/>
            <a:ext cx="34620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ill Sans MT"/>
                <a:cs typeface="Gill Sans MT"/>
              </a:rPr>
              <a:t>Not : Besinler mekanik</a:t>
            </a:r>
            <a:r>
              <a:rPr sz="1800" spc="-215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sindirim</a:t>
            </a:r>
            <a:endParaRPr sz="18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Gill Sans MT"/>
                <a:cs typeface="Gill Sans MT"/>
              </a:rPr>
              <a:t>sırasında özelliklerini </a:t>
            </a:r>
            <a:r>
              <a:rPr sz="1800" spc="-20" dirty="0">
                <a:latin typeface="Gill Sans MT"/>
                <a:cs typeface="Gill Sans MT"/>
              </a:rPr>
              <a:t>kaybetmezler,  </a:t>
            </a:r>
            <a:r>
              <a:rPr sz="1800" dirty="0">
                <a:latin typeface="Gill Sans MT"/>
                <a:cs typeface="Gill Sans MT"/>
              </a:rPr>
              <a:t>sadece </a:t>
            </a:r>
            <a:r>
              <a:rPr sz="1800" spc="-5" dirty="0">
                <a:latin typeface="Gill Sans MT"/>
                <a:cs typeface="Gill Sans MT"/>
              </a:rPr>
              <a:t>fiziksel olarak </a:t>
            </a:r>
            <a:r>
              <a:rPr sz="1800" dirty="0">
                <a:latin typeface="Gill Sans MT"/>
                <a:cs typeface="Gill Sans MT"/>
              </a:rPr>
              <a:t>küçük</a:t>
            </a:r>
            <a:r>
              <a:rPr sz="1800" spc="-45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parçalara  </a:t>
            </a:r>
            <a:r>
              <a:rPr sz="1800" spc="-35" dirty="0">
                <a:latin typeface="Gill Sans MT"/>
                <a:cs typeface="Gill Sans MT"/>
              </a:rPr>
              <a:t>ayrılır.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4640" y="1269599"/>
            <a:ext cx="7556500" cy="967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15"/>
              </a:lnSpc>
            </a:pPr>
            <a:r>
              <a:rPr sz="2550" dirty="0">
                <a:solidFill>
                  <a:srgbClr val="3891A7"/>
                </a:solidFill>
                <a:latin typeface="Wingdings 2"/>
                <a:cs typeface="Wingdings 2"/>
              </a:rPr>
              <a:t></a:t>
            </a:r>
            <a:r>
              <a:rPr sz="2550" dirty="0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Gill Sans MT"/>
                <a:cs typeface="Gill Sans MT"/>
              </a:rPr>
              <a:t>• </a:t>
            </a:r>
            <a:r>
              <a:rPr sz="3200" dirty="0">
                <a:latin typeface="Calibri"/>
                <a:cs typeface="Calibri"/>
              </a:rPr>
              <a:t>İ</a:t>
            </a:r>
            <a:r>
              <a:rPr sz="3200" dirty="0">
                <a:latin typeface="Gill Sans MT"/>
                <a:cs typeface="Gill Sans MT"/>
              </a:rPr>
              <a:t>nce </a:t>
            </a:r>
            <a:r>
              <a:rPr sz="3200" spc="-5" dirty="0">
                <a:latin typeface="Gill Sans MT"/>
                <a:cs typeface="Gill Sans MT"/>
              </a:rPr>
              <a:t>ba</a:t>
            </a:r>
            <a:r>
              <a:rPr sz="3200" spc="-5" dirty="0">
                <a:latin typeface="Calibri"/>
                <a:cs typeface="Calibri"/>
              </a:rPr>
              <a:t>ğ</a:t>
            </a:r>
            <a:r>
              <a:rPr sz="3200" spc="-5" dirty="0">
                <a:latin typeface="Gill Sans MT"/>
                <a:cs typeface="Gill Sans MT"/>
              </a:rPr>
              <a:t>ırsaklarda ya</a:t>
            </a:r>
            <a:r>
              <a:rPr sz="3200" spc="-5" dirty="0">
                <a:latin typeface="Calibri"/>
                <a:cs typeface="Calibri"/>
              </a:rPr>
              <a:t>ğ</a:t>
            </a:r>
            <a:r>
              <a:rPr sz="3200" spc="-5" dirty="0">
                <a:latin typeface="Gill Sans MT"/>
                <a:cs typeface="Gill Sans MT"/>
              </a:rPr>
              <a:t>ların </a:t>
            </a:r>
            <a:r>
              <a:rPr sz="3200" dirty="0">
                <a:latin typeface="Gill Sans MT"/>
                <a:cs typeface="Gill Sans MT"/>
              </a:rPr>
              <a:t>fiziksel</a:t>
            </a:r>
            <a:r>
              <a:rPr sz="3200" spc="10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sindirimi</a:t>
            </a:r>
            <a:endParaRPr sz="3200">
              <a:latin typeface="Gill Sans MT"/>
              <a:cs typeface="Gill Sans MT"/>
            </a:endParaRPr>
          </a:p>
          <a:p>
            <a:pPr marL="283210">
              <a:lnSpc>
                <a:spcPct val="100000"/>
              </a:lnSpc>
              <a:spcBef>
                <a:spcPts val="60"/>
              </a:spcBef>
            </a:pPr>
            <a:r>
              <a:rPr sz="3200" spc="-25" dirty="0">
                <a:latin typeface="Gill Sans MT"/>
                <a:cs typeface="Gill Sans MT"/>
              </a:rPr>
              <a:t>gerçekleşir.</a:t>
            </a:r>
            <a:endParaRPr sz="32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78344" y="0"/>
            <a:ext cx="8179434" cy="1293495"/>
            <a:chOff x="978344" y="0"/>
            <a:chExt cx="8179434" cy="1293495"/>
          </a:xfrm>
        </p:grpSpPr>
        <p:sp>
          <p:nvSpPr>
            <p:cNvPr id="4" name="object 4"/>
            <p:cNvSpPr/>
            <p:nvPr/>
          </p:nvSpPr>
          <p:spPr>
            <a:xfrm>
              <a:off x="991362" y="762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81534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8153400" y="11430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91362" y="762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0" y="1143000"/>
                  </a:moveTo>
                  <a:lnTo>
                    <a:pt x="8153400" y="11430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95728" y="54863"/>
              <a:ext cx="973074" cy="12138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45664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82824" y="54863"/>
              <a:ext cx="1559814" cy="121386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19500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56660" y="54863"/>
              <a:ext cx="1052322" cy="12138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85844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23004" y="54863"/>
              <a:ext cx="1556765" cy="121386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56632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93791" y="54863"/>
              <a:ext cx="2001773" cy="121386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72428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071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ND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R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M</a:t>
            </a:r>
            <a:r>
              <a:rPr spc="-15" dirty="0"/>
              <a:t> </a:t>
            </a:r>
            <a:r>
              <a:rPr spc="-5" dirty="0"/>
              <a:t>S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STEM</a:t>
            </a:r>
            <a:r>
              <a:rPr spc="-5" dirty="0">
                <a:latin typeface="Calibri"/>
                <a:cs typeface="Calibri"/>
              </a:rPr>
              <a:t>İ</a:t>
            </a:r>
          </a:p>
        </p:txBody>
      </p:sp>
      <p:grpSp>
        <p:nvGrpSpPr>
          <p:cNvPr id="17" name="object 17"/>
          <p:cNvGrpSpPr/>
          <p:nvPr/>
        </p:nvGrpSpPr>
        <p:grpSpPr>
          <a:xfrm>
            <a:off x="940308" y="1143000"/>
            <a:ext cx="8204200" cy="4855845"/>
            <a:chOff x="940308" y="1143000"/>
            <a:chExt cx="8204200" cy="4855845"/>
          </a:xfrm>
        </p:grpSpPr>
        <p:sp>
          <p:nvSpPr>
            <p:cNvPr id="18" name="object 18"/>
            <p:cNvSpPr/>
            <p:nvPr/>
          </p:nvSpPr>
          <p:spPr>
            <a:xfrm>
              <a:off x="1066800" y="1143000"/>
              <a:ext cx="8077199" cy="33147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96696" y="4146816"/>
              <a:ext cx="2345436" cy="176631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40308" y="4114812"/>
              <a:ext cx="2138172" cy="188366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66800" y="4191000"/>
              <a:ext cx="2209800" cy="163068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066800" y="4191000"/>
            <a:ext cx="2209800" cy="1630680"/>
          </a:xfrm>
          <a:prstGeom prst="rect">
            <a:avLst/>
          </a:prstGeom>
          <a:ln w="9144">
            <a:solidFill>
              <a:srgbClr val="3891A7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 marR="471805" indent="63500">
              <a:lnSpc>
                <a:spcPct val="100400"/>
              </a:lnSpc>
              <a:spcBef>
                <a:spcPts val="240"/>
              </a:spcBef>
            </a:pPr>
            <a:r>
              <a:rPr sz="2000" dirty="0">
                <a:latin typeface="Gill Sans MT"/>
                <a:cs typeface="Gill Sans MT"/>
              </a:rPr>
              <a:t>A</a:t>
            </a:r>
            <a:r>
              <a:rPr sz="2000" dirty="0">
                <a:latin typeface="Calibri"/>
                <a:cs typeface="Calibri"/>
              </a:rPr>
              <a:t>ğ</a:t>
            </a:r>
            <a:r>
              <a:rPr sz="2000" dirty="0">
                <a:latin typeface="Gill Sans MT"/>
                <a:cs typeface="Gill Sans MT"/>
              </a:rPr>
              <a:t>ızda bulunan  dişler çi</a:t>
            </a:r>
            <a:r>
              <a:rPr sz="2000" dirty="0">
                <a:latin typeface="Calibri"/>
                <a:cs typeface="Calibri"/>
              </a:rPr>
              <a:t>ğ</a:t>
            </a:r>
            <a:r>
              <a:rPr sz="2000" dirty="0">
                <a:latin typeface="Gill Sans MT"/>
                <a:cs typeface="Gill Sans MT"/>
              </a:rPr>
              <a:t>neme  </a:t>
            </a:r>
            <a:r>
              <a:rPr sz="2000" spc="-5" dirty="0">
                <a:latin typeface="Gill Sans MT"/>
                <a:cs typeface="Gill Sans MT"/>
              </a:rPr>
              <a:t>yoluyla</a:t>
            </a:r>
            <a:r>
              <a:rPr sz="2000" spc="-9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besinleri  </a:t>
            </a:r>
            <a:r>
              <a:rPr sz="2000" dirty="0">
                <a:latin typeface="Gill Sans MT"/>
                <a:cs typeface="Gill Sans MT"/>
              </a:rPr>
              <a:t>küçük parçalara  </a:t>
            </a:r>
            <a:r>
              <a:rPr sz="2000" spc="-45" dirty="0">
                <a:latin typeface="Gill Sans MT"/>
                <a:cs typeface="Gill Sans MT"/>
              </a:rPr>
              <a:t>ayırır.</a:t>
            </a:r>
            <a:endParaRPr sz="2000">
              <a:latin typeface="Gill Sans MT"/>
              <a:cs typeface="Gill Sans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317747" y="4128515"/>
            <a:ext cx="2615565" cy="1704339"/>
            <a:chOff x="3317747" y="4128515"/>
            <a:chExt cx="2615565" cy="1704339"/>
          </a:xfrm>
        </p:grpSpPr>
        <p:sp>
          <p:nvSpPr>
            <p:cNvPr id="24" name="object 24"/>
            <p:cNvSpPr/>
            <p:nvPr/>
          </p:nvSpPr>
          <p:spPr>
            <a:xfrm>
              <a:off x="3358895" y="4146803"/>
              <a:ext cx="2574036" cy="161239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317747" y="4128515"/>
              <a:ext cx="2548128" cy="170383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428999" y="4190999"/>
              <a:ext cx="2438400" cy="147675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429000" y="4191000"/>
            <a:ext cx="2438400" cy="1477010"/>
          </a:xfrm>
          <a:prstGeom prst="rect">
            <a:avLst/>
          </a:prstGeom>
          <a:ln w="9144">
            <a:solidFill>
              <a:srgbClr val="3891A7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2075" marR="255904">
              <a:lnSpc>
                <a:spcPct val="100000"/>
              </a:lnSpc>
              <a:spcBef>
                <a:spcPts val="295"/>
              </a:spcBef>
            </a:pPr>
            <a:r>
              <a:rPr sz="1800" spc="-5" dirty="0">
                <a:latin typeface="Gill Sans MT"/>
                <a:cs typeface="Gill Sans MT"/>
              </a:rPr>
              <a:t>Midedeki </a:t>
            </a:r>
            <a:r>
              <a:rPr sz="1800" dirty="0">
                <a:latin typeface="Gill Sans MT"/>
                <a:cs typeface="Gill Sans MT"/>
              </a:rPr>
              <a:t>kasılmalar</a:t>
            </a:r>
            <a:r>
              <a:rPr sz="1800" spc="-80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ile  </a:t>
            </a:r>
            <a:r>
              <a:rPr sz="1800" dirty="0">
                <a:latin typeface="Gill Sans MT"/>
                <a:cs typeface="Gill Sans MT"/>
              </a:rPr>
              <a:t>besinlerin bulamaç  haline getirilmesi,  besinler </a:t>
            </a:r>
            <a:r>
              <a:rPr sz="1800" spc="-5" dirty="0">
                <a:latin typeface="Gill Sans MT"/>
                <a:cs typeface="Gill Sans MT"/>
              </a:rPr>
              <a:t>daha </a:t>
            </a:r>
            <a:r>
              <a:rPr sz="1800" dirty="0">
                <a:latin typeface="Gill Sans MT"/>
                <a:cs typeface="Gill Sans MT"/>
              </a:rPr>
              <a:t>küçük  </a:t>
            </a:r>
            <a:r>
              <a:rPr sz="1800" spc="-5" dirty="0">
                <a:latin typeface="Gill Sans MT"/>
                <a:cs typeface="Gill Sans MT"/>
              </a:rPr>
              <a:t>parçalara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spc="-35" dirty="0">
                <a:latin typeface="Gill Sans MT"/>
                <a:cs typeface="Gill Sans MT"/>
              </a:rPr>
              <a:t>ayrılır.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984747" y="4276331"/>
            <a:ext cx="3138170" cy="2467610"/>
            <a:chOff x="5984747" y="4276331"/>
            <a:chExt cx="3138170" cy="2467610"/>
          </a:xfrm>
        </p:grpSpPr>
        <p:sp>
          <p:nvSpPr>
            <p:cNvPr id="29" name="object 29"/>
            <p:cNvSpPr/>
            <p:nvPr/>
          </p:nvSpPr>
          <p:spPr>
            <a:xfrm>
              <a:off x="6025895" y="4299205"/>
              <a:ext cx="3031236" cy="244449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984747" y="4276331"/>
              <a:ext cx="3137916" cy="225704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095999" y="4343399"/>
              <a:ext cx="2895600" cy="230886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096000" y="4343400"/>
            <a:ext cx="2895600" cy="2308860"/>
          </a:xfrm>
          <a:prstGeom prst="rect">
            <a:avLst/>
          </a:prstGeom>
          <a:ln w="9144">
            <a:solidFill>
              <a:srgbClr val="3891A7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2075" marR="346075">
              <a:lnSpc>
                <a:spcPct val="100000"/>
              </a:lnSpc>
              <a:spcBef>
                <a:spcPts val="254"/>
              </a:spcBef>
            </a:pPr>
            <a:r>
              <a:rPr sz="1800" dirty="0">
                <a:latin typeface="Calibri"/>
                <a:cs typeface="Calibri"/>
              </a:rPr>
              <a:t>İ</a:t>
            </a:r>
            <a:r>
              <a:rPr sz="1800" dirty="0">
                <a:latin typeface="Gill Sans MT"/>
                <a:cs typeface="Gill Sans MT"/>
              </a:rPr>
              <a:t>nce </a:t>
            </a:r>
            <a:r>
              <a:rPr sz="1800" spc="-5" dirty="0">
                <a:latin typeface="Gill Sans MT"/>
                <a:cs typeface="Gill Sans MT"/>
              </a:rPr>
              <a:t>ba</a:t>
            </a:r>
            <a:r>
              <a:rPr sz="1800" spc="-5" dirty="0">
                <a:latin typeface="Calibri"/>
                <a:cs typeface="Calibri"/>
              </a:rPr>
              <a:t>ğ</a:t>
            </a:r>
            <a:r>
              <a:rPr sz="1800" spc="-5" dirty="0">
                <a:latin typeface="Gill Sans MT"/>
                <a:cs typeface="Gill Sans MT"/>
              </a:rPr>
              <a:t>ırsakta </a:t>
            </a:r>
            <a:r>
              <a:rPr sz="1800" dirty="0">
                <a:latin typeface="Gill Sans MT"/>
                <a:cs typeface="Gill Sans MT"/>
              </a:rPr>
              <a:t>safra</a:t>
            </a:r>
            <a:r>
              <a:rPr sz="1800" spc="-13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salgısı  </a:t>
            </a:r>
            <a:r>
              <a:rPr sz="1800" spc="-15" dirty="0">
                <a:latin typeface="Gill Sans MT"/>
                <a:cs typeface="Gill Sans MT"/>
              </a:rPr>
              <a:t>sayesinde </a:t>
            </a:r>
            <a:r>
              <a:rPr sz="1800" dirty="0">
                <a:latin typeface="Gill Sans MT"/>
                <a:cs typeface="Gill Sans MT"/>
              </a:rPr>
              <a:t>büyük ya</a:t>
            </a:r>
            <a:r>
              <a:rPr sz="1800" dirty="0">
                <a:latin typeface="Calibri"/>
                <a:cs typeface="Calibri"/>
              </a:rPr>
              <a:t>ğ  </a:t>
            </a:r>
            <a:r>
              <a:rPr sz="1800" spc="-5" dirty="0">
                <a:latin typeface="Gill Sans MT"/>
                <a:cs typeface="Gill Sans MT"/>
              </a:rPr>
              <a:t>moleküllerinin </a:t>
            </a:r>
            <a:r>
              <a:rPr sz="1800" dirty="0">
                <a:latin typeface="Gill Sans MT"/>
                <a:cs typeface="Gill Sans MT"/>
              </a:rPr>
              <a:t>küçük  </a:t>
            </a:r>
            <a:r>
              <a:rPr sz="1800" spc="-5" dirty="0">
                <a:latin typeface="Gill Sans MT"/>
                <a:cs typeface="Gill Sans MT"/>
              </a:rPr>
              <a:t>parçalara </a:t>
            </a:r>
            <a:r>
              <a:rPr sz="1800" dirty="0">
                <a:latin typeface="Gill Sans MT"/>
                <a:cs typeface="Gill Sans MT"/>
              </a:rPr>
              <a:t>yani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ya</a:t>
            </a:r>
            <a:r>
              <a:rPr sz="1800" dirty="0">
                <a:latin typeface="Calibri"/>
                <a:cs typeface="Calibri"/>
              </a:rPr>
              <a:t>ğ</a:t>
            </a:r>
            <a:endParaRPr sz="1800">
              <a:latin typeface="Calibri"/>
              <a:cs typeface="Calibri"/>
            </a:endParaRPr>
          </a:p>
          <a:p>
            <a:pPr marL="92075" marR="119380">
              <a:lnSpc>
                <a:spcPts val="2120"/>
              </a:lnSpc>
              <a:spcBef>
                <a:spcPts val="140"/>
              </a:spcBef>
            </a:pPr>
            <a:r>
              <a:rPr sz="1800" spc="-5" dirty="0">
                <a:latin typeface="Gill Sans MT"/>
                <a:cs typeface="Gill Sans MT"/>
              </a:rPr>
              <a:t>taneciklerine</a:t>
            </a:r>
            <a:r>
              <a:rPr sz="1800" spc="-4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dönüştürülmesi  </a:t>
            </a:r>
            <a:r>
              <a:rPr sz="1800" spc="-5" dirty="0">
                <a:latin typeface="Gill Sans MT"/>
                <a:cs typeface="Gill Sans MT"/>
              </a:rPr>
              <a:t>şeklinde ya</a:t>
            </a:r>
            <a:r>
              <a:rPr sz="1800" spc="-5" dirty="0">
                <a:latin typeface="Calibri"/>
                <a:cs typeface="Calibri"/>
              </a:rPr>
              <a:t>ğ</a:t>
            </a:r>
            <a:r>
              <a:rPr sz="1800" spc="-5" dirty="0">
                <a:latin typeface="Gill Sans MT"/>
                <a:cs typeface="Gill Sans MT"/>
              </a:rPr>
              <a:t>ların</a:t>
            </a:r>
            <a:r>
              <a:rPr sz="1800" spc="-2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fiziksel</a:t>
            </a:r>
            <a:endParaRPr sz="1800">
              <a:latin typeface="Gill Sans MT"/>
              <a:cs typeface="Gill Sans MT"/>
            </a:endParaRPr>
          </a:p>
          <a:p>
            <a:pPr marL="92075">
              <a:lnSpc>
                <a:spcPts val="2135"/>
              </a:lnSpc>
            </a:pPr>
            <a:r>
              <a:rPr sz="1800" dirty="0">
                <a:latin typeface="Gill Sans MT"/>
                <a:cs typeface="Gill Sans MT"/>
              </a:rPr>
              <a:t>sindirimi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gerçekleşir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1940" y="1070999"/>
            <a:ext cx="7505700" cy="254444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400" b="1" dirty="0">
                <a:solidFill>
                  <a:srgbClr val="FF0000"/>
                </a:solidFill>
                <a:latin typeface="Gill Sans MT"/>
                <a:cs typeface="Gill Sans MT"/>
              </a:rPr>
              <a:t>2) </a:t>
            </a:r>
            <a:r>
              <a:rPr sz="2400" b="1" spc="-20" dirty="0">
                <a:solidFill>
                  <a:srgbClr val="FF0000"/>
                </a:solidFill>
                <a:latin typeface="Gill Sans MT"/>
                <a:cs typeface="Gill Sans MT"/>
              </a:rPr>
              <a:t>Kimyasal</a:t>
            </a:r>
            <a:r>
              <a:rPr sz="2400" b="1" spc="-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ill Sans MT"/>
                <a:cs typeface="Gill Sans MT"/>
              </a:rPr>
              <a:t>Sindirim:</a:t>
            </a:r>
            <a:endParaRPr sz="2400">
              <a:latin typeface="Gill Sans MT"/>
              <a:cs typeface="Gill Sans MT"/>
            </a:endParaRPr>
          </a:p>
          <a:p>
            <a:pPr marL="295910" marR="5080" indent="-283845">
              <a:lnSpc>
                <a:spcPct val="100099"/>
              </a:lnSpc>
              <a:spcBef>
                <a:spcPts val="615"/>
              </a:spcBef>
              <a:buClr>
                <a:srgbClr val="3891A7"/>
              </a:buClr>
              <a:buSzPct val="80000"/>
              <a:buFont typeface="Wingdings"/>
              <a:buChar char=""/>
              <a:tabLst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Parçalanmış </a:t>
            </a:r>
            <a:r>
              <a:rPr sz="2000" spc="-20" dirty="0">
                <a:latin typeface="Gill Sans MT"/>
                <a:cs typeface="Gill Sans MT"/>
              </a:rPr>
              <a:t>ve </a:t>
            </a:r>
            <a:r>
              <a:rPr sz="2000" dirty="0">
                <a:latin typeface="Gill Sans MT"/>
                <a:cs typeface="Gill Sans MT"/>
              </a:rPr>
              <a:t>sulandırılmış besinlerin </a:t>
            </a:r>
            <a:r>
              <a:rPr sz="2000" b="1" spc="-5" dirty="0">
                <a:solidFill>
                  <a:srgbClr val="FF0000"/>
                </a:solidFill>
                <a:latin typeface="Gill Sans MT"/>
                <a:cs typeface="Gill Sans MT"/>
              </a:rPr>
              <a:t>enzimler </a:t>
            </a:r>
            <a:r>
              <a:rPr sz="2000" spc="-5" dirty="0">
                <a:latin typeface="Gill Sans MT"/>
                <a:cs typeface="Gill Sans MT"/>
              </a:rPr>
              <a:t>yardımıyla </a:t>
            </a:r>
            <a:r>
              <a:rPr sz="2000" dirty="0">
                <a:latin typeface="Gill Sans MT"/>
                <a:cs typeface="Gill Sans MT"/>
              </a:rPr>
              <a:t>(</a:t>
            </a:r>
            <a:r>
              <a:rPr sz="2000" spc="-1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tükürük,  </a:t>
            </a:r>
            <a:r>
              <a:rPr sz="2000" spc="5" dirty="0">
                <a:latin typeface="Gill Sans MT"/>
                <a:cs typeface="Gill Sans MT"/>
              </a:rPr>
              <a:t>mide, </a:t>
            </a:r>
            <a:r>
              <a:rPr sz="2000" spc="-5" dirty="0">
                <a:latin typeface="Gill Sans MT"/>
                <a:cs typeface="Gill Sans MT"/>
              </a:rPr>
              <a:t>pankreas </a:t>
            </a:r>
            <a:r>
              <a:rPr sz="2000" spc="-20" dirty="0">
                <a:latin typeface="Gill Sans MT"/>
                <a:cs typeface="Gill Sans MT"/>
              </a:rPr>
              <a:t>ve </a:t>
            </a:r>
            <a:r>
              <a:rPr sz="2000" spc="-5" dirty="0">
                <a:latin typeface="Gill Sans MT"/>
                <a:cs typeface="Gill Sans MT"/>
              </a:rPr>
              <a:t>ba</a:t>
            </a:r>
            <a:r>
              <a:rPr sz="2000" spc="-5" dirty="0">
                <a:latin typeface="Calibri"/>
                <a:cs typeface="Calibri"/>
              </a:rPr>
              <a:t>ğ</a:t>
            </a:r>
            <a:r>
              <a:rPr sz="2000" spc="-5" dirty="0">
                <a:latin typeface="Gill Sans MT"/>
                <a:cs typeface="Gill Sans MT"/>
              </a:rPr>
              <a:t>ırsak </a:t>
            </a:r>
            <a:r>
              <a:rPr sz="2000" dirty="0">
                <a:latin typeface="Gill Sans MT"/>
                <a:cs typeface="Gill Sans MT"/>
              </a:rPr>
              <a:t>öz suları) </a:t>
            </a:r>
            <a:r>
              <a:rPr sz="2000" spc="-10" dirty="0">
                <a:latin typeface="Gill Sans MT"/>
                <a:cs typeface="Gill Sans MT"/>
              </a:rPr>
              <a:t>kimyasal </a:t>
            </a:r>
            <a:r>
              <a:rPr sz="2000" spc="-5" dirty="0">
                <a:latin typeface="Gill Sans MT"/>
                <a:cs typeface="Gill Sans MT"/>
              </a:rPr>
              <a:t>de</a:t>
            </a:r>
            <a:r>
              <a:rPr sz="2000" spc="-5" dirty="0">
                <a:latin typeface="Calibri"/>
                <a:cs typeface="Calibri"/>
              </a:rPr>
              <a:t>ğ</a:t>
            </a:r>
            <a:r>
              <a:rPr sz="2000" spc="-5" dirty="0">
                <a:latin typeface="Gill Sans MT"/>
                <a:cs typeface="Gill Sans MT"/>
              </a:rPr>
              <a:t>işime </a:t>
            </a:r>
            <a:r>
              <a:rPr sz="2000" spc="-15" dirty="0">
                <a:latin typeface="Gill Sans MT"/>
                <a:cs typeface="Gill Sans MT"/>
              </a:rPr>
              <a:t>u</a:t>
            </a:r>
            <a:r>
              <a:rPr sz="2000" spc="-15" dirty="0">
                <a:latin typeface="Calibri"/>
                <a:cs typeface="Calibri"/>
              </a:rPr>
              <a:t>ğ</a:t>
            </a:r>
            <a:r>
              <a:rPr sz="2000" spc="-15" dirty="0">
                <a:latin typeface="Gill Sans MT"/>
                <a:cs typeface="Gill Sans MT"/>
              </a:rPr>
              <a:t>rayıp, </a:t>
            </a:r>
            <a:r>
              <a:rPr sz="2000" spc="-10" dirty="0">
                <a:latin typeface="Gill Sans MT"/>
                <a:cs typeface="Gill Sans MT"/>
              </a:rPr>
              <a:t>yapı  </a:t>
            </a:r>
            <a:r>
              <a:rPr sz="2000" dirty="0">
                <a:latin typeface="Gill Sans MT"/>
                <a:cs typeface="Gill Sans MT"/>
              </a:rPr>
              <a:t>taşlarına </a:t>
            </a:r>
            <a:r>
              <a:rPr sz="2000" spc="-5" dirty="0">
                <a:latin typeface="Gill Sans MT"/>
                <a:cs typeface="Gill Sans MT"/>
              </a:rPr>
              <a:t>kadar parçalanmasına </a:t>
            </a:r>
            <a:r>
              <a:rPr sz="2000" spc="-10" dirty="0">
                <a:latin typeface="Gill Sans MT"/>
                <a:cs typeface="Gill Sans MT"/>
              </a:rPr>
              <a:t>kimyasal </a:t>
            </a:r>
            <a:r>
              <a:rPr sz="2000" dirty="0">
                <a:latin typeface="Gill Sans MT"/>
                <a:cs typeface="Gill Sans MT"/>
              </a:rPr>
              <a:t>sindirim</a:t>
            </a:r>
            <a:r>
              <a:rPr sz="2000" spc="-130" dirty="0">
                <a:latin typeface="Gill Sans MT"/>
                <a:cs typeface="Gill Sans MT"/>
              </a:rPr>
              <a:t> </a:t>
            </a:r>
            <a:r>
              <a:rPr sz="2000" spc="-35" dirty="0">
                <a:latin typeface="Gill Sans MT"/>
                <a:cs typeface="Gill Sans MT"/>
              </a:rPr>
              <a:t>denir.</a:t>
            </a:r>
            <a:endParaRPr sz="2000">
              <a:latin typeface="Gill Sans MT"/>
              <a:cs typeface="Gill Sans MT"/>
            </a:endParaRPr>
          </a:p>
          <a:p>
            <a:pPr marL="295910" marR="429895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"/>
              <a:buChar char=""/>
              <a:tabLst>
                <a:tab pos="296545" algn="l"/>
              </a:tabLst>
            </a:pPr>
            <a:r>
              <a:rPr sz="2000" b="1" spc="-15" dirty="0">
                <a:latin typeface="Gill Sans MT"/>
                <a:cs typeface="Gill Sans MT"/>
              </a:rPr>
              <a:t>Kimyasal </a:t>
            </a:r>
            <a:r>
              <a:rPr sz="2000" b="1" spc="-5" dirty="0">
                <a:latin typeface="Gill Sans MT"/>
                <a:cs typeface="Gill Sans MT"/>
              </a:rPr>
              <a:t>sindirimde </a:t>
            </a:r>
            <a:r>
              <a:rPr sz="2000" b="1" dirty="0">
                <a:latin typeface="Gill Sans MT"/>
                <a:cs typeface="Gill Sans MT"/>
              </a:rPr>
              <a:t>enzimlerin çalışması için su </a:t>
            </a:r>
            <a:r>
              <a:rPr sz="2000" b="1" spc="-20" dirty="0">
                <a:latin typeface="Gill Sans MT"/>
                <a:cs typeface="Gill Sans MT"/>
              </a:rPr>
              <a:t>ve</a:t>
            </a:r>
            <a:r>
              <a:rPr sz="2000" b="1" spc="-225" dirty="0">
                <a:latin typeface="Gill Sans MT"/>
                <a:cs typeface="Gill Sans MT"/>
              </a:rPr>
              <a:t> </a:t>
            </a:r>
            <a:r>
              <a:rPr sz="2000" b="1" dirty="0">
                <a:latin typeface="Gill Sans MT"/>
                <a:cs typeface="Gill Sans MT"/>
              </a:rPr>
              <a:t>uygun  </a:t>
            </a:r>
            <a:r>
              <a:rPr sz="2000" b="1" spc="-5" dirty="0">
                <a:latin typeface="Gill Sans MT"/>
                <a:cs typeface="Gill Sans MT"/>
              </a:rPr>
              <a:t>sıcaklık</a:t>
            </a:r>
            <a:r>
              <a:rPr sz="2000" b="1" spc="-50" dirty="0">
                <a:latin typeface="Gill Sans MT"/>
                <a:cs typeface="Gill Sans MT"/>
              </a:rPr>
              <a:t> </a:t>
            </a:r>
            <a:r>
              <a:rPr sz="2000" b="1" spc="-30" dirty="0">
                <a:latin typeface="Gill Sans MT"/>
                <a:cs typeface="Gill Sans MT"/>
              </a:rPr>
              <a:t>gereklidir.</a:t>
            </a:r>
            <a:endParaRPr sz="20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"/>
              <a:buChar char=""/>
              <a:tabLst>
                <a:tab pos="296545" algn="l"/>
              </a:tabLst>
            </a:pPr>
            <a:r>
              <a:rPr sz="2000" spc="-10" dirty="0">
                <a:latin typeface="Gill Sans MT"/>
                <a:cs typeface="Gill Sans MT"/>
              </a:rPr>
              <a:t>Kimyasal </a:t>
            </a:r>
            <a:r>
              <a:rPr sz="2000" dirty="0">
                <a:latin typeface="Gill Sans MT"/>
                <a:cs typeface="Gill Sans MT"/>
              </a:rPr>
              <a:t>sindirimde </a:t>
            </a:r>
            <a:r>
              <a:rPr sz="2000" spc="-5" dirty="0">
                <a:latin typeface="Gill Sans MT"/>
                <a:cs typeface="Gill Sans MT"/>
              </a:rPr>
              <a:t>mutlaka </a:t>
            </a:r>
            <a:r>
              <a:rPr sz="2000" b="1" dirty="0">
                <a:latin typeface="Gill Sans MT"/>
                <a:cs typeface="Gill Sans MT"/>
              </a:rPr>
              <a:t>enzim </a:t>
            </a:r>
            <a:r>
              <a:rPr sz="2000" b="1" spc="-20" dirty="0">
                <a:latin typeface="Gill Sans MT"/>
                <a:cs typeface="Gill Sans MT"/>
              </a:rPr>
              <a:t>ve </a:t>
            </a:r>
            <a:r>
              <a:rPr sz="2000" b="1" dirty="0">
                <a:latin typeface="Gill Sans MT"/>
                <a:cs typeface="Gill Sans MT"/>
              </a:rPr>
              <a:t>su </a:t>
            </a:r>
            <a:r>
              <a:rPr sz="2000" b="1" spc="-5" dirty="0">
                <a:latin typeface="Gill Sans MT"/>
                <a:cs typeface="Gill Sans MT"/>
              </a:rPr>
              <a:t>birlikte</a:t>
            </a:r>
            <a:r>
              <a:rPr sz="2000" b="1" spc="-150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kullanılır.</a:t>
            </a:r>
            <a:endParaRPr sz="20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78344" y="0"/>
            <a:ext cx="8179434" cy="1293495"/>
            <a:chOff x="978344" y="0"/>
            <a:chExt cx="8179434" cy="1293495"/>
          </a:xfrm>
        </p:grpSpPr>
        <p:sp>
          <p:nvSpPr>
            <p:cNvPr id="4" name="object 4"/>
            <p:cNvSpPr/>
            <p:nvPr/>
          </p:nvSpPr>
          <p:spPr>
            <a:xfrm>
              <a:off x="991362" y="762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81534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8153400" y="11430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91362" y="762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0" y="1143000"/>
                  </a:moveTo>
                  <a:lnTo>
                    <a:pt x="8153400" y="11430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95728" y="54863"/>
              <a:ext cx="973074" cy="12138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45664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82824" y="54863"/>
              <a:ext cx="1559814" cy="121386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19500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56660" y="54863"/>
              <a:ext cx="1052322" cy="12138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85844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23004" y="54863"/>
              <a:ext cx="1556765" cy="121386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56632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93791" y="54863"/>
              <a:ext cx="2001773" cy="121386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72428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071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ND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R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M</a:t>
            </a:r>
            <a:r>
              <a:rPr spc="-15" dirty="0"/>
              <a:t> </a:t>
            </a:r>
            <a:r>
              <a:rPr spc="-5" dirty="0"/>
              <a:t>S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STEM</a:t>
            </a:r>
            <a:r>
              <a:rPr spc="-5" dirty="0">
                <a:latin typeface="Calibri"/>
                <a:cs typeface="Calibri"/>
              </a:rPr>
              <a:t>İ</a:t>
            </a:r>
          </a:p>
        </p:txBody>
      </p:sp>
      <p:sp>
        <p:nvSpPr>
          <p:cNvPr id="17" name="object 17"/>
          <p:cNvSpPr/>
          <p:nvPr/>
        </p:nvSpPr>
        <p:spPr>
          <a:xfrm>
            <a:off x="1905000" y="4038600"/>
            <a:ext cx="5715000" cy="23073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35736" y="0"/>
            <a:ext cx="8222615" cy="6870700"/>
            <a:chOff x="935736" y="0"/>
            <a:chExt cx="8222615" cy="6870700"/>
          </a:xfrm>
        </p:grpSpPr>
        <p:sp>
          <p:nvSpPr>
            <p:cNvPr id="3" name="object 3"/>
            <p:cNvSpPr/>
            <p:nvPr/>
          </p:nvSpPr>
          <p:spPr>
            <a:xfrm>
              <a:off x="991362" y="762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81534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8153400" y="11430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91362" y="762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0" y="1143000"/>
                  </a:moveTo>
                  <a:lnTo>
                    <a:pt x="8153400" y="11430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95727" y="54863"/>
              <a:ext cx="973074" cy="12138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45663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82824" y="54863"/>
              <a:ext cx="1559814" cy="121386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19500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56659" y="54863"/>
              <a:ext cx="1052322" cy="12138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85843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23003" y="54863"/>
              <a:ext cx="1556765" cy="121386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56632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93791" y="54863"/>
              <a:ext cx="2001773" cy="121386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72427" y="67055"/>
              <a:ext cx="860298" cy="1213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071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ND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R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M</a:t>
            </a:r>
            <a:r>
              <a:rPr spc="-15" dirty="0"/>
              <a:t> </a:t>
            </a:r>
            <a:r>
              <a:rPr spc="-5" dirty="0"/>
              <a:t>S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STEM</a:t>
            </a:r>
            <a:r>
              <a:rPr spc="-5" dirty="0">
                <a:latin typeface="Calibri"/>
                <a:cs typeface="Calibri"/>
              </a:rPr>
              <a:t>İ</a:t>
            </a:r>
          </a:p>
        </p:txBody>
      </p:sp>
      <p:sp>
        <p:nvSpPr>
          <p:cNvPr id="16" name="object 16"/>
          <p:cNvSpPr/>
          <p:nvPr/>
        </p:nvSpPr>
        <p:spPr>
          <a:xfrm>
            <a:off x="1143000" y="3733800"/>
            <a:ext cx="5334000" cy="2895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51940" y="1087882"/>
            <a:ext cx="7663180" cy="424624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b="1" dirty="0">
                <a:solidFill>
                  <a:srgbClr val="FF0000"/>
                </a:solidFill>
                <a:latin typeface="Gill Sans MT"/>
                <a:cs typeface="Gill Sans MT"/>
              </a:rPr>
              <a:t>2) </a:t>
            </a:r>
            <a:r>
              <a:rPr sz="2400" b="1" spc="-20" dirty="0">
                <a:solidFill>
                  <a:srgbClr val="FF0000"/>
                </a:solidFill>
                <a:latin typeface="Gill Sans MT"/>
                <a:cs typeface="Gill Sans MT"/>
              </a:rPr>
              <a:t>Kimyasal</a:t>
            </a:r>
            <a:r>
              <a:rPr sz="2400" b="1" spc="-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ill Sans MT"/>
                <a:cs typeface="Gill Sans MT"/>
              </a:rPr>
              <a:t>Sindirim:</a:t>
            </a:r>
            <a:endParaRPr sz="2400">
              <a:latin typeface="Gill Sans MT"/>
              <a:cs typeface="Gill Sans MT"/>
            </a:endParaRPr>
          </a:p>
          <a:p>
            <a:pPr marL="289560" indent="-277495">
              <a:lnSpc>
                <a:spcPct val="100000"/>
              </a:lnSpc>
              <a:spcBef>
                <a:spcPts val="1100"/>
              </a:spcBef>
              <a:buSzPct val="126315"/>
              <a:buChar char="•"/>
              <a:tabLst>
                <a:tab pos="289560" algn="l"/>
                <a:tab pos="290195" algn="l"/>
              </a:tabLst>
            </a:pPr>
            <a:r>
              <a:rPr sz="1900" spc="-5" dirty="0">
                <a:latin typeface="Gill Sans MT"/>
                <a:cs typeface="Gill Sans MT"/>
              </a:rPr>
              <a:t>A</a:t>
            </a:r>
            <a:r>
              <a:rPr sz="1900" spc="-5" dirty="0">
                <a:latin typeface="Calibri"/>
                <a:cs typeface="Calibri"/>
              </a:rPr>
              <a:t>ğ</a:t>
            </a:r>
            <a:r>
              <a:rPr sz="1900" spc="-5" dirty="0">
                <a:latin typeface="Gill Sans MT"/>
                <a:cs typeface="Gill Sans MT"/>
              </a:rPr>
              <a:t>ızda tükürük içindeki enzimler yardımıyla karbonhidratların</a:t>
            </a:r>
            <a:r>
              <a:rPr sz="1900" spc="-15" dirty="0">
                <a:latin typeface="Gill Sans MT"/>
                <a:cs typeface="Gill Sans MT"/>
              </a:rPr>
              <a:t> kimyasal</a:t>
            </a:r>
            <a:endParaRPr sz="1900">
              <a:latin typeface="Gill Sans MT"/>
              <a:cs typeface="Gill Sans MT"/>
            </a:endParaRPr>
          </a:p>
          <a:p>
            <a:pPr marL="295910">
              <a:lnSpc>
                <a:spcPct val="100000"/>
              </a:lnSpc>
              <a:spcBef>
                <a:spcPts val="120"/>
              </a:spcBef>
            </a:pPr>
            <a:r>
              <a:rPr sz="1900" spc="-5" dirty="0">
                <a:latin typeface="Gill Sans MT"/>
                <a:cs typeface="Gill Sans MT"/>
              </a:rPr>
              <a:t>sindirimi</a:t>
            </a:r>
            <a:r>
              <a:rPr sz="1900" spc="-50" dirty="0">
                <a:latin typeface="Gill Sans MT"/>
                <a:cs typeface="Gill Sans MT"/>
              </a:rPr>
              <a:t> </a:t>
            </a:r>
            <a:r>
              <a:rPr sz="1900" spc="-20" dirty="0">
                <a:latin typeface="Gill Sans MT"/>
                <a:cs typeface="Gill Sans MT"/>
              </a:rPr>
              <a:t>gerçekleşir.</a:t>
            </a:r>
            <a:endParaRPr sz="1900">
              <a:latin typeface="Gill Sans MT"/>
              <a:cs typeface="Gill Sans MT"/>
            </a:endParaRPr>
          </a:p>
          <a:p>
            <a:pPr marL="295910" marR="563245" indent="-283845">
              <a:lnSpc>
                <a:spcPct val="100000"/>
              </a:lnSpc>
              <a:spcBef>
                <a:spcPts val="600"/>
              </a:spcBef>
              <a:buChar char="•"/>
              <a:tabLst>
                <a:tab pos="297180" algn="l"/>
                <a:tab pos="297815" algn="l"/>
              </a:tabLst>
            </a:pPr>
            <a:r>
              <a:rPr sz="1900" spc="-5" dirty="0">
                <a:latin typeface="Gill Sans MT"/>
                <a:cs typeface="Gill Sans MT"/>
              </a:rPr>
              <a:t>Midede bulunan mide özsuyu içindeki enzimler yardımıyla </a:t>
            </a:r>
            <a:r>
              <a:rPr sz="1900" spc="-10" dirty="0">
                <a:latin typeface="Gill Sans MT"/>
                <a:cs typeface="Gill Sans MT"/>
              </a:rPr>
              <a:t>proteinlerin  </a:t>
            </a:r>
            <a:r>
              <a:rPr sz="1900" spc="-15" dirty="0">
                <a:latin typeface="Gill Sans MT"/>
                <a:cs typeface="Gill Sans MT"/>
              </a:rPr>
              <a:t>kimyasal </a:t>
            </a:r>
            <a:r>
              <a:rPr sz="1900" dirty="0">
                <a:latin typeface="Gill Sans MT"/>
                <a:cs typeface="Gill Sans MT"/>
              </a:rPr>
              <a:t>sindirimi</a:t>
            </a:r>
            <a:r>
              <a:rPr sz="1900" spc="-35" dirty="0">
                <a:latin typeface="Gill Sans MT"/>
                <a:cs typeface="Gill Sans MT"/>
              </a:rPr>
              <a:t> </a:t>
            </a:r>
            <a:r>
              <a:rPr sz="1900" spc="-20" dirty="0">
                <a:latin typeface="Gill Sans MT"/>
                <a:cs typeface="Gill Sans MT"/>
              </a:rPr>
              <a:t>gerçekleşir.</a:t>
            </a:r>
            <a:endParaRPr sz="1900">
              <a:latin typeface="Gill Sans MT"/>
              <a:cs typeface="Gill Sans MT"/>
            </a:endParaRPr>
          </a:p>
          <a:p>
            <a:pPr marL="295910" marR="5080" indent="-283845">
              <a:lnSpc>
                <a:spcPct val="100000"/>
              </a:lnSpc>
              <a:spcBef>
                <a:spcPts val="565"/>
              </a:spcBef>
              <a:buFont typeface="Gill Sans MT"/>
              <a:buChar char="•"/>
              <a:tabLst>
                <a:tab pos="297180" algn="l"/>
                <a:tab pos="297815" algn="l"/>
              </a:tabLst>
            </a:pPr>
            <a:r>
              <a:rPr sz="1900" spc="-5" dirty="0">
                <a:latin typeface="Calibri"/>
                <a:cs typeface="Calibri"/>
              </a:rPr>
              <a:t>İ</a:t>
            </a:r>
            <a:r>
              <a:rPr sz="1900" spc="-5" dirty="0">
                <a:latin typeface="Gill Sans MT"/>
                <a:cs typeface="Gill Sans MT"/>
              </a:rPr>
              <a:t>nce ba</a:t>
            </a:r>
            <a:r>
              <a:rPr sz="1900" spc="-5" dirty="0">
                <a:latin typeface="Calibri"/>
                <a:cs typeface="Calibri"/>
              </a:rPr>
              <a:t>ğ</a:t>
            </a:r>
            <a:r>
              <a:rPr sz="1900" spc="-5" dirty="0">
                <a:latin typeface="Gill Sans MT"/>
                <a:cs typeface="Gill Sans MT"/>
              </a:rPr>
              <a:t>ırsakta pankreastan gelen </a:t>
            </a:r>
            <a:r>
              <a:rPr sz="1900" spc="-10" dirty="0">
                <a:latin typeface="Gill Sans MT"/>
                <a:cs typeface="Gill Sans MT"/>
              </a:rPr>
              <a:t>pankreas </a:t>
            </a:r>
            <a:r>
              <a:rPr sz="1900" spc="-5" dirty="0">
                <a:latin typeface="Gill Sans MT"/>
                <a:cs typeface="Gill Sans MT"/>
              </a:rPr>
              <a:t>özsuyu yardımıyla karbonhidrat,  </a:t>
            </a:r>
            <a:r>
              <a:rPr sz="1900" spc="-10" dirty="0">
                <a:latin typeface="Gill Sans MT"/>
                <a:cs typeface="Gill Sans MT"/>
              </a:rPr>
              <a:t>ya</a:t>
            </a:r>
            <a:r>
              <a:rPr sz="1900" spc="-10" dirty="0">
                <a:latin typeface="Calibri"/>
                <a:cs typeface="Calibri"/>
              </a:rPr>
              <a:t>ğ </a:t>
            </a:r>
            <a:r>
              <a:rPr sz="1900" spc="-25" dirty="0">
                <a:latin typeface="Gill Sans MT"/>
                <a:cs typeface="Gill Sans MT"/>
              </a:rPr>
              <a:t>ve </a:t>
            </a:r>
            <a:r>
              <a:rPr sz="1900" spc="-10" dirty="0">
                <a:latin typeface="Gill Sans MT"/>
                <a:cs typeface="Gill Sans MT"/>
              </a:rPr>
              <a:t>proteinlerin </a:t>
            </a:r>
            <a:r>
              <a:rPr sz="1900" spc="-15" dirty="0">
                <a:latin typeface="Gill Sans MT"/>
                <a:cs typeface="Gill Sans MT"/>
              </a:rPr>
              <a:t>kimyasal </a:t>
            </a:r>
            <a:r>
              <a:rPr sz="1900" dirty="0">
                <a:latin typeface="Gill Sans MT"/>
                <a:cs typeface="Gill Sans MT"/>
              </a:rPr>
              <a:t>sindirimi</a:t>
            </a:r>
            <a:r>
              <a:rPr sz="1900" spc="114" dirty="0">
                <a:latin typeface="Gill Sans MT"/>
                <a:cs typeface="Gill Sans MT"/>
              </a:rPr>
              <a:t> </a:t>
            </a:r>
            <a:r>
              <a:rPr sz="1900" spc="-20" dirty="0">
                <a:latin typeface="Gill Sans MT"/>
                <a:cs typeface="Gill Sans MT"/>
              </a:rPr>
              <a:t>tamamlanır.</a:t>
            </a:r>
            <a:endParaRPr sz="19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2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Gill Sans MT"/>
              <a:cs typeface="Gill Sans MT"/>
            </a:endParaRPr>
          </a:p>
          <a:p>
            <a:pPr marL="5657215" marR="168910">
              <a:lnSpc>
                <a:spcPct val="99400"/>
              </a:lnSpc>
            </a:pPr>
            <a:r>
              <a:rPr sz="1800" dirty="0">
                <a:latin typeface="Gill Sans MT"/>
                <a:cs typeface="Gill Sans MT"/>
              </a:rPr>
              <a:t>Not: Hem </a:t>
            </a:r>
            <a:r>
              <a:rPr sz="1800" spc="-10" dirty="0">
                <a:latin typeface="Gill Sans MT"/>
                <a:cs typeface="Gill Sans MT"/>
              </a:rPr>
              <a:t>kimyasal  </a:t>
            </a:r>
            <a:r>
              <a:rPr sz="1800" dirty="0">
                <a:latin typeface="Gill Sans MT"/>
                <a:cs typeface="Gill Sans MT"/>
              </a:rPr>
              <a:t>sindirim </a:t>
            </a:r>
            <a:r>
              <a:rPr sz="1800" spc="-5" dirty="0">
                <a:latin typeface="Gill Sans MT"/>
                <a:cs typeface="Gill Sans MT"/>
              </a:rPr>
              <a:t>hemde  fiziksel sindirim  </a:t>
            </a:r>
            <a:r>
              <a:rPr sz="1800" dirty="0">
                <a:latin typeface="Gill Sans MT"/>
                <a:cs typeface="Gill Sans MT"/>
              </a:rPr>
              <a:t>başladı</a:t>
            </a:r>
            <a:r>
              <a:rPr sz="1800" dirty="0">
                <a:latin typeface="Calibri"/>
                <a:cs typeface="Calibri"/>
              </a:rPr>
              <a:t>ğ</a:t>
            </a:r>
            <a:r>
              <a:rPr sz="1800" dirty="0">
                <a:latin typeface="Gill Sans MT"/>
                <a:cs typeface="Gill Sans MT"/>
              </a:rPr>
              <a:t>ı </a:t>
            </a:r>
            <a:r>
              <a:rPr sz="1800" spc="-15" dirty="0">
                <a:latin typeface="Gill Sans MT"/>
                <a:cs typeface="Gill Sans MT"/>
              </a:rPr>
              <a:t>yer</a:t>
            </a:r>
            <a:r>
              <a:rPr sz="1800" spc="-70" dirty="0">
                <a:latin typeface="Gill Sans MT"/>
                <a:cs typeface="Gill Sans MT"/>
              </a:rPr>
              <a:t> </a:t>
            </a:r>
            <a:r>
              <a:rPr sz="1800" spc="-30" dirty="0">
                <a:latin typeface="Gill Sans MT"/>
                <a:cs typeface="Gill Sans MT"/>
              </a:rPr>
              <a:t>a</a:t>
            </a:r>
            <a:r>
              <a:rPr sz="1800" spc="-30" dirty="0">
                <a:latin typeface="Calibri"/>
                <a:cs typeface="Calibri"/>
              </a:rPr>
              <a:t>ğ</a:t>
            </a:r>
            <a:r>
              <a:rPr sz="1800" spc="-30" dirty="0">
                <a:latin typeface="Gill Sans MT"/>
                <a:cs typeface="Gill Sans MT"/>
              </a:rPr>
              <a:t>ızdır.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1331" y="0"/>
            <a:ext cx="8406765" cy="6870700"/>
            <a:chOff x="751331" y="0"/>
            <a:chExt cx="8406765" cy="6870700"/>
          </a:xfrm>
        </p:grpSpPr>
        <p:sp>
          <p:nvSpPr>
            <p:cNvPr id="3" name="object 3"/>
            <p:cNvSpPr/>
            <p:nvPr/>
          </p:nvSpPr>
          <p:spPr>
            <a:xfrm>
              <a:off x="991361" y="762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81534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8153400" y="11430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91361" y="762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0" y="1143000"/>
                  </a:moveTo>
                  <a:lnTo>
                    <a:pt x="8153400" y="11430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70759" y="0"/>
              <a:ext cx="886206" cy="90906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97836" y="0"/>
              <a:ext cx="784098" cy="9212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22804" y="0"/>
              <a:ext cx="1418082" cy="90906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81755" y="0"/>
              <a:ext cx="784098" cy="9212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06724" y="0"/>
              <a:ext cx="957834" cy="90906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05427" y="0"/>
              <a:ext cx="784098" cy="9212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30396" y="0"/>
              <a:ext cx="1411986" cy="9090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83252" y="0"/>
              <a:ext cx="784098" cy="9212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08220" y="0"/>
              <a:ext cx="1820418" cy="9090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969508" y="0"/>
              <a:ext cx="784097" cy="9212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94476" y="0"/>
              <a:ext cx="1046226" cy="90906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81572" y="0"/>
              <a:ext cx="784098" cy="9212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1331" y="409955"/>
              <a:ext cx="8392668" cy="110566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069644" y="0"/>
            <a:ext cx="7756525" cy="122555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indent="1518920">
              <a:lnSpc>
                <a:spcPct val="101800"/>
              </a:lnSpc>
              <a:spcBef>
                <a:spcPts val="15"/>
              </a:spcBef>
              <a:tabLst>
                <a:tab pos="5081270" algn="l"/>
              </a:tabLst>
            </a:pPr>
            <a:r>
              <a:rPr sz="3900" dirty="0"/>
              <a:t>S</a:t>
            </a:r>
            <a:r>
              <a:rPr sz="3900" dirty="0">
                <a:latin typeface="Calibri"/>
                <a:cs typeface="Calibri"/>
              </a:rPr>
              <a:t>İ</a:t>
            </a:r>
            <a:r>
              <a:rPr sz="3900" dirty="0"/>
              <a:t>ND</a:t>
            </a:r>
            <a:r>
              <a:rPr sz="3900" dirty="0">
                <a:latin typeface="Calibri"/>
                <a:cs typeface="Calibri"/>
              </a:rPr>
              <a:t>İ</a:t>
            </a:r>
            <a:r>
              <a:rPr sz="3900" dirty="0"/>
              <a:t>R</a:t>
            </a:r>
            <a:r>
              <a:rPr sz="3900" dirty="0">
                <a:latin typeface="Calibri"/>
                <a:cs typeface="Calibri"/>
              </a:rPr>
              <a:t>İ</a:t>
            </a:r>
            <a:r>
              <a:rPr sz="3900" dirty="0"/>
              <a:t>M S</a:t>
            </a:r>
            <a:r>
              <a:rPr sz="3900" dirty="0">
                <a:latin typeface="Calibri"/>
                <a:cs typeface="Calibri"/>
              </a:rPr>
              <a:t>İ</a:t>
            </a:r>
            <a:r>
              <a:rPr sz="3900" dirty="0"/>
              <a:t>STEM</a:t>
            </a:r>
            <a:r>
              <a:rPr sz="3900" dirty="0">
                <a:latin typeface="Calibri"/>
                <a:cs typeface="Calibri"/>
              </a:rPr>
              <a:t>İ</a:t>
            </a:r>
            <a:r>
              <a:rPr sz="3900" dirty="0"/>
              <a:t>N</a:t>
            </a:r>
            <a:r>
              <a:rPr sz="3900" dirty="0">
                <a:latin typeface="Calibri"/>
                <a:cs typeface="Calibri"/>
              </a:rPr>
              <a:t>İ  </a:t>
            </a:r>
            <a:r>
              <a:rPr sz="3900" spc="-5" dirty="0"/>
              <a:t>OLUŞTURA</a:t>
            </a:r>
            <a:r>
              <a:rPr sz="3900" dirty="0"/>
              <a:t>N</a:t>
            </a:r>
            <a:r>
              <a:rPr sz="3900" spc="505" dirty="0"/>
              <a:t> </a:t>
            </a:r>
            <a:r>
              <a:rPr sz="3900" spc="-440" dirty="0"/>
              <a:t>Y</a:t>
            </a:r>
            <a:r>
              <a:rPr sz="3900" dirty="0"/>
              <a:t>API</a:t>
            </a:r>
            <a:r>
              <a:rPr sz="3900" spc="500" dirty="0"/>
              <a:t> </a:t>
            </a:r>
            <a:r>
              <a:rPr sz="3900" dirty="0"/>
              <a:t>VE	</a:t>
            </a:r>
            <a:r>
              <a:rPr sz="3900" spc="-5" dirty="0"/>
              <a:t>ORGANLAR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04289" y="1151379"/>
            <a:ext cx="4342130" cy="517842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0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1)A</a:t>
            </a:r>
            <a:r>
              <a:rPr sz="20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ğ</a:t>
            </a:r>
            <a:r>
              <a:rPr sz="20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ız:</a:t>
            </a:r>
            <a:endParaRPr sz="20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80555"/>
              <a:buFont typeface="Wingdings 2"/>
              <a:buChar char=""/>
              <a:tabLst>
                <a:tab pos="295910" algn="l"/>
                <a:tab pos="296545" algn="l"/>
              </a:tabLst>
            </a:pPr>
            <a:r>
              <a:rPr sz="1800" dirty="0">
                <a:latin typeface="Gill Sans MT"/>
                <a:cs typeface="Gill Sans MT"/>
              </a:rPr>
              <a:t>Sindirim </a:t>
            </a:r>
            <a:r>
              <a:rPr sz="1800" spc="-5" dirty="0">
                <a:latin typeface="Gill Sans MT"/>
                <a:cs typeface="Gill Sans MT"/>
              </a:rPr>
              <a:t>sisteminin başladı</a:t>
            </a:r>
            <a:r>
              <a:rPr sz="1800" spc="-5" dirty="0">
                <a:latin typeface="Calibri"/>
                <a:cs typeface="Calibri"/>
              </a:rPr>
              <a:t>ğ</a:t>
            </a:r>
            <a:r>
              <a:rPr sz="1800" spc="-5" dirty="0">
                <a:latin typeface="Gill Sans MT"/>
                <a:cs typeface="Gill Sans MT"/>
              </a:rPr>
              <a:t>ı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spc="-25" dirty="0">
                <a:latin typeface="Gill Sans MT"/>
                <a:cs typeface="Gill Sans MT"/>
              </a:rPr>
              <a:t>organdır.</a:t>
            </a:r>
            <a:endParaRPr sz="1800">
              <a:latin typeface="Gill Sans MT"/>
              <a:cs typeface="Gill Sans MT"/>
            </a:endParaRPr>
          </a:p>
          <a:p>
            <a:pPr marL="295910" marR="28575" indent="-283845">
              <a:lnSpc>
                <a:spcPct val="100899"/>
              </a:lnSpc>
              <a:spcBef>
                <a:spcPts val="580"/>
              </a:spcBef>
              <a:buClr>
                <a:srgbClr val="3891A7"/>
              </a:buClr>
              <a:buSzPct val="80555"/>
              <a:buFont typeface="Wingdings 2"/>
              <a:buChar char=""/>
              <a:tabLst>
                <a:tab pos="295910" algn="l"/>
                <a:tab pos="296545" algn="l"/>
              </a:tabLst>
            </a:pPr>
            <a:r>
              <a:rPr sz="1800" spc="-5" dirty="0">
                <a:latin typeface="Gill Sans MT"/>
                <a:cs typeface="Gill Sans MT"/>
              </a:rPr>
              <a:t>A</a:t>
            </a:r>
            <a:r>
              <a:rPr sz="1800" spc="-5" dirty="0">
                <a:latin typeface="Calibri"/>
                <a:cs typeface="Calibri"/>
              </a:rPr>
              <a:t>ğ</a:t>
            </a:r>
            <a:r>
              <a:rPr sz="1800" spc="-5" dirty="0">
                <a:latin typeface="Gill Sans MT"/>
                <a:cs typeface="Gill Sans MT"/>
              </a:rPr>
              <a:t>ız içinde </a:t>
            </a:r>
            <a:r>
              <a:rPr sz="1800" dirty="0">
                <a:latin typeface="Gill Sans MT"/>
                <a:cs typeface="Gill Sans MT"/>
              </a:rPr>
              <a:t>bulunan </a:t>
            </a:r>
            <a:r>
              <a:rPr sz="1800" b="1" spc="-5" dirty="0">
                <a:solidFill>
                  <a:srgbClr val="FF0000"/>
                </a:solidFill>
                <a:latin typeface="Gill Sans MT"/>
                <a:cs typeface="Gill Sans MT"/>
              </a:rPr>
              <a:t>dil, dişler </a:t>
            </a:r>
            <a:r>
              <a:rPr sz="1800" b="1" spc="-25" dirty="0">
                <a:solidFill>
                  <a:srgbClr val="FF0000"/>
                </a:solidFill>
                <a:latin typeface="Gill Sans MT"/>
                <a:cs typeface="Gill Sans MT"/>
              </a:rPr>
              <a:t>ve</a:t>
            </a:r>
            <a:r>
              <a:rPr sz="1800" b="1" spc="-19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Gill Sans MT"/>
                <a:cs typeface="Gill Sans MT"/>
              </a:rPr>
              <a:t>tükürük  </a:t>
            </a:r>
            <a:r>
              <a:rPr sz="1800" b="1" dirty="0">
                <a:solidFill>
                  <a:srgbClr val="FF0000"/>
                </a:solidFill>
                <a:latin typeface="Gill Sans MT"/>
                <a:cs typeface="Gill Sans MT"/>
              </a:rPr>
              <a:t>sıvısı </a:t>
            </a:r>
            <a:r>
              <a:rPr sz="1800" dirty="0">
                <a:latin typeface="Gill Sans MT"/>
                <a:cs typeface="Gill Sans MT"/>
              </a:rPr>
              <a:t>sindirimin başlamasında oldukça  önemli </a:t>
            </a:r>
            <a:r>
              <a:rPr sz="1800" spc="-10" dirty="0">
                <a:latin typeface="Gill Sans MT"/>
                <a:cs typeface="Gill Sans MT"/>
              </a:rPr>
              <a:t>görevler</a:t>
            </a:r>
            <a:r>
              <a:rPr sz="1800" spc="-20" dirty="0">
                <a:latin typeface="Gill Sans MT"/>
                <a:cs typeface="Gill Sans MT"/>
              </a:rPr>
              <a:t> </a:t>
            </a:r>
            <a:r>
              <a:rPr sz="1800" spc="-25" dirty="0">
                <a:latin typeface="Gill Sans MT"/>
                <a:cs typeface="Gill Sans MT"/>
              </a:rPr>
              <a:t>üstlenir.</a:t>
            </a:r>
            <a:endParaRPr sz="1800">
              <a:latin typeface="Gill Sans MT"/>
              <a:cs typeface="Gill Sans MT"/>
            </a:endParaRPr>
          </a:p>
          <a:p>
            <a:pPr marL="295910" marR="810895" indent="-283845">
              <a:lnSpc>
                <a:spcPct val="101699"/>
              </a:lnSpc>
              <a:spcBef>
                <a:spcPts val="530"/>
              </a:spcBef>
              <a:buClr>
                <a:srgbClr val="3891A7"/>
              </a:buClr>
              <a:buSzPct val="80555"/>
              <a:buFont typeface="Wingdings 2"/>
              <a:buChar char=""/>
              <a:tabLst>
                <a:tab pos="295910" algn="l"/>
                <a:tab pos="296545" algn="l"/>
                <a:tab pos="2374265" algn="l"/>
              </a:tabLst>
            </a:pPr>
            <a:r>
              <a:rPr sz="1800" dirty="0">
                <a:latin typeface="Gill Sans MT"/>
                <a:cs typeface="Gill Sans MT"/>
              </a:rPr>
              <a:t>Mekanik sindirim </a:t>
            </a:r>
            <a:r>
              <a:rPr sz="1800" spc="-5" dirty="0">
                <a:latin typeface="Gill Sans MT"/>
                <a:cs typeface="Gill Sans MT"/>
              </a:rPr>
              <a:t>a</a:t>
            </a:r>
            <a:r>
              <a:rPr sz="1800" spc="-5" dirty="0">
                <a:latin typeface="Calibri"/>
                <a:cs typeface="Calibri"/>
              </a:rPr>
              <a:t>ğ</a:t>
            </a:r>
            <a:r>
              <a:rPr sz="1800" spc="-5" dirty="0">
                <a:latin typeface="Gill Sans MT"/>
                <a:cs typeface="Gill Sans MT"/>
              </a:rPr>
              <a:t>ızda </a:t>
            </a:r>
            <a:r>
              <a:rPr sz="1800" dirty="0">
                <a:latin typeface="Gill Sans MT"/>
                <a:cs typeface="Gill Sans MT"/>
              </a:rPr>
              <a:t>dişler </a:t>
            </a:r>
            <a:r>
              <a:rPr sz="1800" spc="-5" dirty="0">
                <a:latin typeface="Gill Sans MT"/>
                <a:cs typeface="Gill Sans MT"/>
              </a:rPr>
              <a:t>ile  </a:t>
            </a:r>
            <a:r>
              <a:rPr sz="1800" dirty="0">
                <a:latin typeface="Gill Sans MT"/>
                <a:cs typeface="Gill Sans MT"/>
              </a:rPr>
              <a:t>parçalanması</a:t>
            </a:r>
            <a:r>
              <a:rPr sz="1800" spc="-35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sonucu	başlar</a:t>
            </a:r>
            <a:endParaRPr sz="1800">
              <a:latin typeface="Gill Sans MT"/>
              <a:cs typeface="Gill Sans MT"/>
            </a:endParaRPr>
          </a:p>
          <a:p>
            <a:pPr marL="295910" marR="5080" indent="-283845">
              <a:lnSpc>
                <a:spcPct val="100899"/>
              </a:lnSpc>
              <a:spcBef>
                <a:spcPts val="545"/>
              </a:spcBef>
              <a:buClr>
                <a:srgbClr val="3891A7"/>
              </a:buClr>
              <a:buSzPct val="80555"/>
              <a:buFont typeface="Wingdings 2"/>
              <a:buChar char=""/>
              <a:tabLst>
                <a:tab pos="295910" algn="l"/>
                <a:tab pos="296545" algn="l"/>
              </a:tabLst>
            </a:pPr>
            <a:r>
              <a:rPr sz="1800" b="1" spc="-5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ğ</a:t>
            </a:r>
            <a:r>
              <a:rPr sz="1800" b="1" spc="-5" dirty="0">
                <a:solidFill>
                  <a:srgbClr val="FF0000"/>
                </a:solidFill>
                <a:latin typeface="Gill Sans MT"/>
                <a:cs typeface="Gill Sans MT"/>
              </a:rPr>
              <a:t>ızda tükürük bezinin </a:t>
            </a:r>
            <a:r>
              <a:rPr sz="1800" dirty="0">
                <a:latin typeface="Gill Sans MT"/>
                <a:cs typeface="Gill Sans MT"/>
              </a:rPr>
              <a:t>salgısı </a:t>
            </a:r>
            <a:r>
              <a:rPr sz="1800" b="1" spc="-5" dirty="0">
                <a:solidFill>
                  <a:srgbClr val="FF0000"/>
                </a:solidFill>
                <a:latin typeface="Gill Sans MT"/>
                <a:cs typeface="Gill Sans MT"/>
              </a:rPr>
              <a:t>tükürük  </a:t>
            </a:r>
            <a:r>
              <a:rPr sz="1800" b="1" dirty="0">
                <a:solidFill>
                  <a:srgbClr val="FF0000"/>
                </a:solidFill>
                <a:latin typeface="Gill Sans MT"/>
                <a:cs typeface="Gill Sans MT"/>
              </a:rPr>
              <a:t>salgısı </a:t>
            </a:r>
            <a:r>
              <a:rPr sz="1800" spc="-15" dirty="0">
                <a:latin typeface="Gill Sans MT"/>
                <a:cs typeface="Gill Sans MT"/>
              </a:rPr>
              <a:t>sayesinde </a:t>
            </a:r>
            <a:r>
              <a:rPr sz="1800" spc="-5" dirty="0">
                <a:latin typeface="Gill Sans MT"/>
                <a:cs typeface="Gill Sans MT"/>
              </a:rPr>
              <a:t>karbonhidratların </a:t>
            </a:r>
            <a:r>
              <a:rPr sz="1800" spc="-10" dirty="0">
                <a:latin typeface="Gill Sans MT"/>
                <a:cs typeface="Gill Sans MT"/>
              </a:rPr>
              <a:t>kimyasal  </a:t>
            </a:r>
            <a:r>
              <a:rPr sz="1800" dirty="0">
                <a:latin typeface="Gill Sans MT"/>
                <a:cs typeface="Gill Sans MT"/>
              </a:rPr>
              <a:t>sindirimi </a:t>
            </a:r>
            <a:r>
              <a:rPr sz="1800" spc="-5" dirty="0">
                <a:latin typeface="Gill Sans MT"/>
                <a:cs typeface="Gill Sans MT"/>
              </a:rPr>
              <a:t>de</a:t>
            </a:r>
            <a:r>
              <a:rPr sz="1800" dirty="0">
                <a:latin typeface="Gill Sans MT"/>
                <a:cs typeface="Gill Sans MT"/>
              </a:rPr>
              <a:t> </a:t>
            </a:r>
            <a:r>
              <a:rPr sz="1800" spc="-30" dirty="0">
                <a:latin typeface="Gill Sans MT"/>
                <a:cs typeface="Gill Sans MT"/>
              </a:rPr>
              <a:t>başlar.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000" b="1" spc="-30" dirty="0">
                <a:solidFill>
                  <a:srgbClr val="FF0000"/>
                </a:solidFill>
                <a:latin typeface="Gill Sans MT"/>
                <a:cs typeface="Gill Sans MT"/>
              </a:rPr>
              <a:t>2)Yutak:</a:t>
            </a:r>
            <a:endParaRPr sz="20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575"/>
              </a:spcBef>
              <a:buClr>
                <a:srgbClr val="3891A7"/>
              </a:buClr>
              <a:buSzPct val="80555"/>
              <a:buFont typeface="Wingdings"/>
              <a:buChar char=""/>
              <a:tabLst>
                <a:tab pos="295910" algn="l"/>
                <a:tab pos="296545" algn="l"/>
              </a:tabLst>
            </a:pPr>
            <a:r>
              <a:rPr sz="1800" spc="-5" dirty="0">
                <a:latin typeface="Gill Sans MT"/>
                <a:cs typeface="Gill Sans MT"/>
              </a:rPr>
              <a:t>A</a:t>
            </a:r>
            <a:r>
              <a:rPr sz="1800" spc="-5" dirty="0">
                <a:latin typeface="Calibri"/>
                <a:cs typeface="Calibri"/>
              </a:rPr>
              <a:t>ğ</a:t>
            </a:r>
            <a:r>
              <a:rPr sz="1800" spc="-5" dirty="0">
                <a:latin typeface="Gill Sans MT"/>
                <a:cs typeface="Gill Sans MT"/>
              </a:rPr>
              <a:t>ız-burun </a:t>
            </a:r>
            <a:r>
              <a:rPr sz="1800" dirty="0">
                <a:latin typeface="Gill Sans MT"/>
                <a:cs typeface="Gill Sans MT"/>
              </a:rPr>
              <a:t>boşlu</a:t>
            </a:r>
            <a:r>
              <a:rPr sz="1800" dirty="0">
                <a:latin typeface="Calibri"/>
                <a:cs typeface="Calibri"/>
              </a:rPr>
              <a:t>ğ</a:t>
            </a:r>
            <a:r>
              <a:rPr sz="1800" dirty="0">
                <a:latin typeface="Gill Sans MT"/>
                <a:cs typeface="Gill Sans MT"/>
              </a:rPr>
              <a:t>u </a:t>
            </a:r>
            <a:r>
              <a:rPr sz="1800" spc="-5" dirty="0">
                <a:latin typeface="Gill Sans MT"/>
                <a:cs typeface="Gill Sans MT"/>
              </a:rPr>
              <a:t>ile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yemek-soluk</a:t>
            </a:r>
            <a:endParaRPr sz="1800">
              <a:latin typeface="Gill Sans MT"/>
              <a:cs typeface="Gill Sans MT"/>
            </a:endParaRPr>
          </a:p>
          <a:p>
            <a:pPr marL="295910">
              <a:lnSpc>
                <a:spcPct val="100000"/>
              </a:lnSpc>
            </a:pPr>
            <a:r>
              <a:rPr sz="1800" spc="-5" dirty="0">
                <a:latin typeface="Gill Sans MT"/>
                <a:cs typeface="Gill Sans MT"/>
              </a:rPr>
              <a:t>borularının </a:t>
            </a:r>
            <a:r>
              <a:rPr sz="1800" dirty="0">
                <a:latin typeface="Gill Sans MT"/>
                <a:cs typeface="Gill Sans MT"/>
              </a:rPr>
              <a:t>birleşti</a:t>
            </a:r>
            <a:r>
              <a:rPr sz="1800" dirty="0">
                <a:latin typeface="Calibri"/>
                <a:cs typeface="Calibri"/>
              </a:rPr>
              <a:t>ğ</a:t>
            </a:r>
            <a:r>
              <a:rPr sz="1800" dirty="0">
                <a:latin typeface="Gill Sans MT"/>
                <a:cs typeface="Gill Sans MT"/>
              </a:rPr>
              <a:t>i </a:t>
            </a:r>
            <a:r>
              <a:rPr sz="1800" spc="-20" dirty="0">
                <a:latin typeface="Gill Sans MT"/>
                <a:cs typeface="Gill Sans MT"/>
              </a:rPr>
              <a:t>yere </a:t>
            </a:r>
            <a:r>
              <a:rPr sz="1800" dirty="0">
                <a:latin typeface="Gill Sans MT"/>
                <a:cs typeface="Gill Sans MT"/>
              </a:rPr>
              <a:t>yutak</a:t>
            </a:r>
            <a:r>
              <a:rPr sz="1800" spc="10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denir</a:t>
            </a:r>
            <a:endParaRPr sz="1800">
              <a:latin typeface="Gill Sans MT"/>
              <a:cs typeface="Gill Sans MT"/>
            </a:endParaRPr>
          </a:p>
          <a:p>
            <a:pPr marL="295910" marR="376555" indent="-283845">
              <a:lnSpc>
                <a:spcPct val="101699"/>
              </a:lnSpc>
              <a:spcBef>
                <a:spcPts val="565"/>
              </a:spcBef>
              <a:buClr>
                <a:srgbClr val="3891A7"/>
              </a:buClr>
              <a:buSzPct val="80555"/>
              <a:buFont typeface="Wingdings"/>
              <a:buChar char=""/>
              <a:tabLst>
                <a:tab pos="295910" algn="l"/>
                <a:tab pos="296545" algn="l"/>
              </a:tabLst>
            </a:pPr>
            <a:r>
              <a:rPr sz="1800" spc="-5" dirty="0">
                <a:latin typeface="Gill Sans MT"/>
                <a:cs typeface="Gill Sans MT"/>
              </a:rPr>
              <a:t>A</a:t>
            </a:r>
            <a:r>
              <a:rPr sz="1800" spc="-5" dirty="0">
                <a:latin typeface="Calibri"/>
                <a:cs typeface="Calibri"/>
              </a:rPr>
              <a:t>ğ</a:t>
            </a:r>
            <a:r>
              <a:rPr sz="1800" spc="-5" dirty="0">
                <a:latin typeface="Gill Sans MT"/>
                <a:cs typeface="Gill Sans MT"/>
              </a:rPr>
              <a:t>ızda </a:t>
            </a:r>
            <a:r>
              <a:rPr sz="1800" dirty="0">
                <a:latin typeface="Gill Sans MT"/>
                <a:cs typeface="Gill Sans MT"/>
              </a:rPr>
              <a:t>belli bir </a:t>
            </a:r>
            <a:r>
              <a:rPr sz="1800" spc="-5" dirty="0">
                <a:latin typeface="Gill Sans MT"/>
                <a:cs typeface="Gill Sans MT"/>
              </a:rPr>
              <a:t>de</a:t>
            </a:r>
            <a:r>
              <a:rPr sz="1800" spc="-5" dirty="0">
                <a:latin typeface="Calibri"/>
                <a:cs typeface="Calibri"/>
              </a:rPr>
              <a:t>ğ</a:t>
            </a:r>
            <a:r>
              <a:rPr sz="1800" spc="-5" dirty="0">
                <a:latin typeface="Gill Sans MT"/>
                <a:cs typeface="Gill Sans MT"/>
              </a:rPr>
              <a:t>işim </a:t>
            </a:r>
            <a:r>
              <a:rPr sz="1800" spc="-10" dirty="0">
                <a:latin typeface="Gill Sans MT"/>
                <a:cs typeface="Gill Sans MT"/>
              </a:rPr>
              <a:t>geçiren </a:t>
            </a:r>
            <a:r>
              <a:rPr sz="1800" dirty="0">
                <a:latin typeface="Gill Sans MT"/>
                <a:cs typeface="Gill Sans MT"/>
              </a:rPr>
              <a:t>besinler  yutak </a:t>
            </a:r>
            <a:r>
              <a:rPr sz="1800" spc="-5" dirty="0">
                <a:latin typeface="Gill Sans MT"/>
                <a:cs typeface="Gill Sans MT"/>
              </a:rPr>
              <a:t>yoluyla </a:t>
            </a:r>
            <a:r>
              <a:rPr sz="1800" spc="-10" dirty="0">
                <a:latin typeface="Gill Sans MT"/>
                <a:cs typeface="Gill Sans MT"/>
              </a:rPr>
              <a:t>yemek </a:t>
            </a:r>
            <a:r>
              <a:rPr sz="1800" spc="-5" dirty="0">
                <a:latin typeface="Gill Sans MT"/>
                <a:cs typeface="Gill Sans MT"/>
              </a:rPr>
              <a:t>borusuna</a:t>
            </a:r>
            <a:r>
              <a:rPr sz="1800" spc="-55" dirty="0">
                <a:latin typeface="Gill Sans MT"/>
                <a:cs typeface="Gill Sans MT"/>
              </a:rPr>
              <a:t> </a:t>
            </a:r>
            <a:r>
              <a:rPr sz="1800" spc="-25" dirty="0">
                <a:latin typeface="Gill Sans MT"/>
                <a:cs typeface="Gill Sans MT"/>
              </a:rPr>
              <a:t>iletilir.</a:t>
            </a:r>
            <a:endParaRPr sz="18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555"/>
              <a:buFont typeface="Wingdings"/>
              <a:buChar char=""/>
              <a:tabLst>
                <a:tab pos="295910" algn="l"/>
                <a:tab pos="296545" algn="l"/>
              </a:tabLst>
            </a:pPr>
            <a:r>
              <a:rPr sz="1800" b="1" spc="-35" dirty="0">
                <a:latin typeface="Gill Sans MT"/>
                <a:cs typeface="Gill Sans MT"/>
              </a:rPr>
              <a:t>Yutakta </a:t>
            </a:r>
            <a:r>
              <a:rPr sz="1800" b="1" spc="-5" dirty="0">
                <a:latin typeface="Gill Sans MT"/>
                <a:cs typeface="Gill Sans MT"/>
              </a:rPr>
              <a:t>sindirim hiçbir çeşidi</a:t>
            </a:r>
            <a:r>
              <a:rPr sz="1800" b="1" spc="5" dirty="0">
                <a:latin typeface="Gill Sans MT"/>
                <a:cs typeface="Gill Sans MT"/>
              </a:rPr>
              <a:t> </a:t>
            </a:r>
            <a:r>
              <a:rPr sz="1800" b="1" spc="-5" dirty="0">
                <a:latin typeface="Gill Sans MT"/>
                <a:cs typeface="Gill Sans MT"/>
              </a:rPr>
              <a:t>olmaz.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867400" y="1298446"/>
            <a:ext cx="3124200" cy="54452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8140" y="1140714"/>
            <a:ext cx="4521200" cy="544195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2400" b="1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3)Yemek</a:t>
            </a:r>
            <a:r>
              <a:rPr sz="24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Borusu:</a:t>
            </a:r>
            <a:endParaRPr sz="2400">
              <a:latin typeface="Gill Sans MT"/>
              <a:cs typeface="Gill Sans MT"/>
            </a:endParaRPr>
          </a:p>
          <a:p>
            <a:pPr marL="295910" indent="-283845">
              <a:lnSpc>
                <a:spcPts val="2050"/>
              </a:lnSpc>
              <a:spcBef>
                <a:spcPts val="370"/>
              </a:spcBef>
              <a:buClr>
                <a:srgbClr val="3891A7"/>
              </a:buClr>
              <a:buSzPct val="80555"/>
              <a:buFont typeface="Wingdings 2"/>
              <a:buChar char=""/>
              <a:tabLst>
                <a:tab pos="295910" algn="l"/>
                <a:tab pos="296545" algn="l"/>
              </a:tabLst>
            </a:pPr>
            <a:r>
              <a:rPr sz="1800" spc="-5" dirty="0">
                <a:latin typeface="Gill Sans MT"/>
                <a:cs typeface="Gill Sans MT"/>
              </a:rPr>
              <a:t>Bu </a:t>
            </a:r>
            <a:r>
              <a:rPr sz="1800" dirty="0">
                <a:latin typeface="Gill Sans MT"/>
                <a:cs typeface="Gill Sans MT"/>
              </a:rPr>
              <a:t>boru, yutaktan gelen </a:t>
            </a:r>
            <a:r>
              <a:rPr sz="1800" spc="-5" dirty="0">
                <a:latin typeface="Gill Sans MT"/>
                <a:cs typeface="Gill Sans MT"/>
              </a:rPr>
              <a:t>a</a:t>
            </a:r>
            <a:r>
              <a:rPr sz="1800" spc="-5" dirty="0">
                <a:latin typeface="Calibri"/>
                <a:cs typeface="Calibri"/>
              </a:rPr>
              <a:t>ğ</a:t>
            </a:r>
            <a:r>
              <a:rPr sz="1800" spc="-5" dirty="0">
                <a:latin typeface="Gill Sans MT"/>
                <a:cs typeface="Gill Sans MT"/>
              </a:rPr>
              <a:t>ızda</a:t>
            </a:r>
            <a:r>
              <a:rPr sz="1800" spc="-24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parçalamış</a:t>
            </a:r>
            <a:endParaRPr sz="1800">
              <a:latin typeface="Gill Sans MT"/>
              <a:cs typeface="Gill Sans MT"/>
            </a:endParaRPr>
          </a:p>
          <a:p>
            <a:pPr marL="295910">
              <a:lnSpc>
                <a:spcPts val="1964"/>
              </a:lnSpc>
            </a:pPr>
            <a:r>
              <a:rPr sz="1800" dirty="0">
                <a:latin typeface="Gill Sans MT"/>
                <a:cs typeface="Gill Sans MT"/>
              </a:rPr>
              <a:t>besinlerin </a:t>
            </a:r>
            <a:r>
              <a:rPr sz="1800" spc="-10" dirty="0">
                <a:latin typeface="Gill Sans MT"/>
                <a:cs typeface="Gill Sans MT"/>
              </a:rPr>
              <a:t>mideye </a:t>
            </a:r>
            <a:r>
              <a:rPr sz="1800" spc="-5" dirty="0">
                <a:latin typeface="Gill Sans MT"/>
                <a:cs typeface="Gill Sans MT"/>
              </a:rPr>
              <a:t>iletilmesini </a:t>
            </a:r>
            <a:r>
              <a:rPr sz="1800" spc="-10" dirty="0">
                <a:latin typeface="Gill Sans MT"/>
                <a:cs typeface="Gill Sans MT"/>
              </a:rPr>
              <a:t>sa</a:t>
            </a:r>
            <a:r>
              <a:rPr sz="1800" spc="-10" dirty="0">
                <a:latin typeface="Calibri"/>
                <a:cs typeface="Calibri"/>
              </a:rPr>
              <a:t>ğ</a:t>
            </a:r>
            <a:r>
              <a:rPr sz="1800" spc="-10" dirty="0">
                <a:latin typeface="Gill Sans MT"/>
                <a:cs typeface="Gill Sans MT"/>
              </a:rPr>
              <a:t>layan</a:t>
            </a:r>
            <a:endParaRPr sz="1800">
              <a:latin typeface="Gill Sans MT"/>
              <a:cs typeface="Gill Sans MT"/>
            </a:endParaRPr>
          </a:p>
          <a:p>
            <a:pPr marL="295910">
              <a:lnSpc>
                <a:spcPts val="2070"/>
              </a:lnSpc>
            </a:pPr>
            <a:r>
              <a:rPr sz="1800" spc="-25" dirty="0">
                <a:latin typeface="Gill Sans MT"/>
                <a:cs typeface="Gill Sans MT"/>
              </a:rPr>
              <a:t>organdır.</a:t>
            </a:r>
            <a:endParaRPr sz="1800">
              <a:latin typeface="Gill Sans MT"/>
              <a:cs typeface="Gill Sans MT"/>
            </a:endParaRPr>
          </a:p>
          <a:p>
            <a:pPr marL="295910" marR="728980" indent="-283845">
              <a:lnSpc>
                <a:spcPct val="90800"/>
              </a:lnSpc>
              <a:spcBef>
                <a:spcPts val="550"/>
              </a:spcBef>
              <a:buClr>
                <a:srgbClr val="3891A7"/>
              </a:buClr>
              <a:buSzPct val="80555"/>
              <a:buFont typeface="Wingdings 2"/>
              <a:buChar char=""/>
              <a:tabLst>
                <a:tab pos="295910" algn="l"/>
                <a:tab pos="296545" algn="l"/>
              </a:tabLst>
            </a:pPr>
            <a:r>
              <a:rPr sz="1800" dirty="0">
                <a:latin typeface="Calibri"/>
                <a:cs typeface="Calibri"/>
              </a:rPr>
              <a:t>İ</a:t>
            </a:r>
            <a:r>
              <a:rPr sz="1800" dirty="0">
                <a:latin typeface="Gill Sans MT"/>
                <a:cs typeface="Gill Sans MT"/>
              </a:rPr>
              <a:t>ç </a:t>
            </a:r>
            <a:r>
              <a:rPr sz="1800" spc="-5" dirty="0">
                <a:latin typeface="Gill Sans MT"/>
                <a:cs typeface="Gill Sans MT"/>
              </a:rPr>
              <a:t>yüzeyinin </a:t>
            </a:r>
            <a:r>
              <a:rPr sz="1800" spc="-15" dirty="0">
                <a:latin typeface="Gill Sans MT"/>
                <a:cs typeface="Gill Sans MT"/>
              </a:rPr>
              <a:t>kaygan </a:t>
            </a:r>
            <a:r>
              <a:rPr sz="1800" spc="-20" dirty="0">
                <a:latin typeface="Gill Sans MT"/>
                <a:cs typeface="Gill Sans MT"/>
              </a:rPr>
              <a:t>ve </a:t>
            </a:r>
            <a:r>
              <a:rPr sz="1800" spc="-5" dirty="0">
                <a:latin typeface="Gill Sans MT"/>
                <a:cs typeface="Gill Sans MT"/>
              </a:rPr>
              <a:t>nemli </a:t>
            </a:r>
            <a:r>
              <a:rPr sz="1800" dirty="0">
                <a:latin typeface="Gill Sans MT"/>
                <a:cs typeface="Gill Sans MT"/>
              </a:rPr>
              <a:t>olması </a:t>
            </a:r>
            <a:r>
              <a:rPr sz="1800" spc="-20" dirty="0">
                <a:latin typeface="Gill Sans MT"/>
                <a:cs typeface="Gill Sans MT"/>
              </a:rPr>
              <a:t>ve  </a:t>
            </a:r>
            <a:r>
              <a:rPr sz="1800" spc="-5" dirty="0">
                <a:latin typeface="Gill Sans MT"/>
                <a:cs typeface="Gill Sans MT"/>
              </a:rPr>
              <a:t>yapısındaki </a:t>
            </a:r>
            <a:r>
              <a:rPr sz="1800" dirty="0">
                <a:latin typeface="Gill Sans MT"/>
                <a:cs typeface="Gill Sans MT"/>
              </a:rPr>
              <a:t>kaslar </a:t>
            </a:r>
            <a:r>
              <a:rPr sz="1800" spc="-5" dirty="0">
                <a:latin typeface="Gill Sans MT"/>
                <a:cs typeface="Gill Sans MT"/>
              </a:rPr>
              <a:t>ile </a:t>
            </a:r>
            <a:r>
              <a:rPr sz="1800" dirty="0">
                <a:latin typeface="Gill Sans MT"/>
                <a:cs typeface="Gill Sans MT"/>
              </a:rPr>
              <a:t>bu </a:t>
            </a:r>
            <a:r>
              <a:rPr sz="1800" spc="-15" dirty="0">
                <a:latin typeface="Gill Sans MT"/>
                <a:cs typeface="Gill Sans MT"/>
              </a:rPr>
              <a:t>görevi </a:t>
            </a:r>
            <a:r>
              <a:rPr sz="1800" spc="-10" dirty="0">
                <a:latin typeface="Gill Sans MT"/>
                <a:cs typeface="Gill Sans MT"/>
              </a:rPr>
              <a:t>yerine  </a:t>
            </a:r>
            <a:r>
              <a:rPr sz="1800" spc="-15" dirty="0">
                <a:latin typeface="Gill Sans MT"/>
                <a:cs typeface="Gill Sans MT"/>
              </a:rPr>
              <a:t>getirmektedir.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4)Mide:</a:t>
            </a:r>
            <a:endParaRPr sz="2400">
              <a:latin typeface="Gill Sans MT"/>
              <a:cs typeface="Gill Sans MT"/>
            </a:endParaRPr>
          </a:p>
          <a:p>
            <a:pPr marL="295910" indent="-283845" algn="just">
              <a:lnSpc>
                <a:spcPts val="2070"/>
              </a:lnSpc>
              <a:spcBef>
                <a:spcPts val="375"/>
              </a:spcBef>
              <a:buClr>
                <a:srgbClr val="3891A7"/>
              </a:buClr>
              <a:buSzPct val="80555"/>
              <a:buFont typeface="Wingdings"/>
              <a:buChar char=""/>
              <a:tabLst>
                <a:tab pos="296545" algn="l"/>
              </a:tabLst>
            </a:pPr>
            <a:r>
              <a:rPr sz="1800" spc="5" dirty="0">
                <a:latin typeface="Gill Sans MT"/>
                <a:cs typeface="Gill Sans MT"/>
              </a:rPr>
              <a:t>Mide, </a:t>
            </a:r>
            <a:r>
              <a:rPr sz="1800" dirty="0">
                <a:latin typeface="Gill Sans MT"/>
                <a:cs typeface="Gill Sans MT"/>
              </a:rPr>
              <a:t>karın </a:t>
            </a:r>
            <a:r>
              <a:rPr sz="1800" spc="-5" dirty="0">
                <a:latin typeface="Gill Sans MT"/>
                <a:cs typeface="Gill Sans MT"/>
              </a:rPr>
              <a:t>boşlu</a:t>
            </a:r>
            <a:r>
              <a:rPr sz="1800" spc="-5" dirty="0">
                <a:latin typeface="Calibri"/>
                <a:cs typeface="Calibri"/>
              </a:rPr>
              <a:t>ğ</a:t>
            </a:r>
            <a:r>
              <a:rPr sz="1800" spc="-5" dirty="0">
                <a:latin typeface="Gill Sans MT"/>
                <a:cs typeface="Gill Sans MT"/>
              </a:rPr>
              <a:t>unun </a:t>
            </a:r>
            <a:r>
              <a:rPr sz="1800" dirty="0">
                <a:latin typeface="Gill Sans MT"/>
                <a:cs typeface="Gill Sans MT"/>
              </a:rPr>
              <a:t>sol</a:t>
            </a:r>
            <a:r>
              <a:rPr sz="1800" spc="-235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tarafında,</a:t>
            </a:r>
            <a:endParaRPr sz="1800">
              <a:latin typeface="Gill Sans MT"/>
              <a:cs typeface="Gill Sans MT"/>
            </a:endParaRPr>
          </a:p>
          <a:p>
            <a:pPr marL="295910" marR="5080" algn="just">
              <a:lnSpc>
                <a:spcPts val="1939"/>
              </a:lnSpc>
              <a:spcBef>
                <a:spcPts val="160"/>
              </a:spcBef>
            </a:pPr>
            <a:r>
              <a:rPr sz="1800" spc="-5" dirty="0">
                <a:latin typeface="Gill Sans MT"/>
                <a:cs typeface="Gill Sans MT"/>
              </a:rPr>
              <a:t>diyaframın </a:t>
            </a:r>
            <a:r>
              <a:rPr sz="1800" dirty="0">
                <a:latin typeface="Gill Sans MT"/>
                <a:cs typeface="Gill Sans MT"/>
              </a:rPr>
              <a:t>altında </a:t>
            </a:r>
            <a:r>
              <a:rPr sz="1800" spc="-15" dirty="0">
                <a:latin typeface="Gill Sans MT"/>
                <a:cs typeface="Gill Sans MT"/>
              </a:rPr>
              <a:t>yer </a:t>
            </a:r>
            <a:r>
              <a:rPr sz="1800" dirty="0">
                <a:latin typeface="Gill Sans MT"/>
                <a:cs typeface="Gill Sans MT"/>
              </a:rPr>
              <a:t>alan, J harfi </a:t>
            </a:r>
            <a:r>
              <a:rPr sz="1800" spc="-5" dirty="0">
                <a:latin typeface="Gill Sans MT"/>
                <a:cs typeface="Gill Sans MT"/>
              </a:rPr>
              <a:t>şeklinde</a:t>
            </a:r>
            <a:r>
              <a:rPr sz="1800" spc="-22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bir  </a:t>
            </a:r>
            <a:r>
              <a:rPr sz="1800" spc="-25" dirty="0">
                <a:latin typeface="Gill Sans MT"/>
                <a:cs typeface="Gill Sans MT"/>
              </a:rPr>
              <a:t>torbadır.</a:t>
            </a:r>
            <a:endParaRPr sz="1800">
              <a:latin typeface="Gill Sans MT"/>
              <a:cs typeface="Gill Sans MT"/>
            </a:endParaRPr>
          </a:p>
          <a:p>
            <a:pPr marL="295910" marR="54610" indent="-283845" algn="just">
              <a:lnSpc>
                <a:spcPts val="1980"/>
              </a:lnSpc>
              <a:spcBef>
                <a:spcPts val="540"/>
              </a:spcBef>
              <a:buClr>
                <a:srgbClr val="3891A7"/>
              </a:buClr>
              <a:buSzPct val="80555"/>
              <a:buFont typeface="Wingdings"/>
              <a:buChar char=""/>
              <a:tabLst>
                <a:tab pos="296545" algn="l"/>
              </a:tabLst>
            </a:pPr>
            <a:r>
              <a:rPr sz="1800" spc="-45" dirty="0">
                <a:latin typeface="Gill Sans MT"/>
                <a:cs typeface="Gill Sans MT"/>
              </a:rPr>
              <a:t>Yemek </a:t>
            </a:r>
            <a:r>
              <a:rPr sz="1800" spc="-5" dirty="0">
                <a:latin typeface="Gill Sans MT"/>
                <a:cs typeface="Gill Sans MT"/>
              </a:rPr>
              <a:t>borusunun </a:t>
            </a:r>
            <a:r>
              <a:rPr sz="1800" dirty="0">
                <a:latin typeface="Gill Sans MT"/>
                <a:cs typeface="Gill Sans MT"/>
              </a:rPr>
              <a:t>bitti</a:t>
            </a:r>
            <a:r>
              <a:rPr sz="1800" dirty="0">
                <a:latin typeface="Calibri"/>
                <a:cs typeface="Calibri"/>
              </a:rPr>
              <a:t>ğ</a:t>
            </a:r>
            <a:r>
              <a:rPr sz="1800" dirty="0">
                <a:latin typeface="Gill Sans MT"/>
                <a:cs typeface="Gill Sans MT"/>
              </a:rPr>
              <a:t>i </a:t>
            </a:r>
            <a:r>
              <a:rPr sz="1800" spc="-15" dirty="0">
                <a:latin typeface="Gill Sans MT"/>
                <a:cs typeface="Gill Sans MT"/>
              </a:rPr>
              <a:t>yerde </a:t>
            </a:r>
            <a:r>
              <a:rPr sz="1800" spc="-10" dirty="0">
                <a:latin typeface="Gill Sans MT"/>
                <a:cs typeface="Gill Sans MT"/>
              </a:rPr>
              <a:t>başlayan </a:t>
            </a:r>
            <a:r>
              <a:rPr sz="1800" spc="-5" dirty="0">
                <a:latin typeface="Gill Sans MT"/>
                <a:cs typeface="Gill Sans MT"/>
              </a:rPr>
              <a:t>mide  yapısında </a:t>
            </a:r>
            <a:r>
              <a:rPr sz="1800" dirty="0">
                <a:latin typeface="Gill Sans MT"/>
                <a:cs typeface="Gill Sans MT"/>
              </a:rPr>
              <a:t>bulunan kaslar </a:t>
            </a:r>
            <a:r>
              <a:rPr sz="1800" spc="-15" dirty="0">
                <a:latin typeface="Gill Sans MT"/>
                <a:cs typeface="Gill Sans MT"/>
              </a:rPr>
              <a:t>sayesinde</a:t>
            </a:r>
            <a:r>
              <a:rPr sz="1800" spc="-75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kasılıp</a:t>
            </a:r>
            <a:endParaRPr sz="1800">
              <a:latin typeface="Gill Sans MT"/>
              <a:cs typeface="Gill Sans MT"/>
            </a:endParaRPr>
          </a:p>
          <a:p>
            <a:pPr marL="295910" algn="just">
              <a:lnSpc>
                <a:spcPts val="1800"/>
              </a:lnSpc>
            </a:pPr>
            <a:r>
              <a:rPr sz="1800" spc="-5" dirty="0">
                <a:latin typeface="Gill Sans MT"/>
                <a:cs typeface="Gill Sans MT"/>
              </a:rPr>
              <a:t>gevşeme </a:t>
            </a:r>
            <a:r>
              <a:rPr sz="1800" spc="-15" dirty="0">
                <a:latin typeface="Gill Sans MT"/>
                <a:cs typeface="Gill Sans MT"/>
              </a:rPr>
              <a:t>hareketi </a:t>
            </a:r>
            <a:r>
              <a:rPr sz="1800" spc="-35" dirty="0">
                <a:latin typeface="Gill Sans MT"/>
                <a:cs typeface="Gill Sans MT"/>
              </a:rPr>
              <a:t>yapar, </a:t>
            </a:r>
            <a:r>
              <a:rPr sz="1800" dirty="0">
                <a:latin typeface="Gill Sans MT"/>
                <a:cs typeface="Gill Sans MT"/>
              </a:rPr>
              <a:t>besinleri</a:t>
            </a:r>
            <a:r>
              <a:rPr sz="1800" spc="-16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çalkalayarak</a:t>
            </a:r>
            <a:endParaRPr sz="1800">
              <a:latin typeface="Gill Sans MT"/>
              <a:cs typeface="Gill Sans MT"/>
            </a:endParaRPr>
          </a:p>
          <a:p>
            <a:pPr marL="295910" marR="158115" algn="just">
              <a:lnSpc>
                <a:spcPts val="1939"/>
              </a:lnSpc>
              <a:spcBef>
                <a:spcPts val="140"/>
              </a:spcBef>
            </a:pPr>
            <a:r>
              <a:rPr sz="1800" b="1" spc="-5" dirty="0">
                <a:latin typeface="Gill Sans MT"/>
                <a:cs typeface="Gill Sans MT"/>
              </a:rPr>
              <a:t>çorba haline </a:t>
            </a:r>
            <a:r>
              <a:rPr sz="1800" b="1" spc="-15" dirty="0">
                <a:latin typeface="Gill Sans MT"/>
                <a:cs typeface="Gill Sans MT"/>
              </a:rPr>
              <a:t>getirerek </a:t>
            </a:r>
            <a:r>
              <a:rPr sz="1800" b="1" spc="-5" dirty="0">
                <a:latin typeface="Gill Sans MT"/>
                <a:cs typeface="Gill Sans MT"/>
              </a:rPr>
              <a:t>(bulamaç </a:t>
            </a:r>
            <a:r>
              <a:rPr sz="1800" b="1" dirty="0">
                <a:latin typeface="Gill Sans MT"/>
                <a:cs typeface="Gill Sans MT"/>
              </a:rPr>
              <a:t>hale)  </a:t>
            </a:r>
            <a:r>
              <a:rPr sz="1800" b="1" spc="-15" dirty="0">
                <a:latin typeface="Gill Sans MT"/>
                <a:cs typeface="Gill Sans MT"/>
              </a:rPr>
              <a:t>getirerek </a:t>
            </a:r>
            <a:r>
              <a:rPr sz="1800" b="1" dirty="0">
                <a:latin typeface="Gill Sans MT"/>
                <a:cs typeface="Gill Sans MT"/>
              </a:rPr>
              <a:t>fiziksel </a:t>
            </a:r>
            <a:r>
              <a:rPr sz="1800" b="1" spc="-5" dirty="0">
                <a:latin typeface="Gill Sans MT"/>
                <a:cs typeface="Gill Sans MT"/>
              </a:rPr>
              <a:t>sindirim </a:t>
            </a:r>
            <a:r>
              <a:rPr sz="1800" b="1" spc="-15" dirty="0">
                <a:latin typeface="Gill Sans MT"/>
                <a:cs typeface="Gill Sans MT"/>
              </a:rPr>
              <a:t>yapar</a:t>
            </a:r>
            <a:r>
              <a:rPr sz="1800" b="1" spc="-60" dirty="0">
                <a:latin typeface="Gill Sans MT"/>
                <a:cs typeface="Gill Sans MT"/>
              </a:rPr>
              <a:t> </a:t>
            </a:r>
            <a:r>
              <a:rPr sz="1800" b="1" dirty="0">
                <a:latin typeface="Gill Sans MT"/>
                <a:cs typeface="Gill Sans MT"/>
              </a:rPr>
              <a:t>.</a:t>
            </a:r>
            <a:endParaRPr sz="1800">
              <a:latin typeface="Gill Sans MT"/>
              <a:cs typeface="Gill Sans MT"/>
            </a:endParaRPr>
          </a:p>
          <a:p>
            <a:pPr marL="295910" marR="762635" indent="-283845" algn="just">
              <a:lnSpc>
                <a:spcPts val="1939"/>
              </a:lnSpc>
              <a:spcBef>
                <a:spcPts val="605"/>
              </a:spcBef>
              <a:buClr>
                <a:srgbClr val="3891A7"/>
              </a:buClr>
              <a:buSzPct val="80555"/>
              <a:buFont typeface="Wingdings"/>
              <a:buChar char=""/>
              <a:tabLst>
                <a:tab pos="296545" algn="l"/>
              </a:tabLst>
            </a:pPr>
            <a:r>
              <a:rPr sz="1800" b="1" spc="-5" dirty="0">
                <a:latin typeface="Gill Sans MT"/>
                <a:cs typeface="Gill Sans MT"/>
              </a:rPr>
              <a:t>Mide öz </a:t>
            </a:r>
            <a:r>
              <a:rPr sz="1800" b="1" spc="-10" dirty="0">
                <a:latin typeface="Gill Sans MT"/>
                <a:cs typeface="Gill Sans MT"/>
              </a:rPr>
              <a:t>suyunda </a:t>
            </a:r>
            <a:r>
              <a:rPr sz="1800" dirty="0">
                <a:latin typeface="Gill Sans MT"/>
                <a:cs typeface="Gill Sans MT"/>
              </a:rPr>
              <a:t>bulunan enzimler  </a:t>
            </a:r>
            <a:r>
              <a:rPr sz="1800" spc="-15" dirty="0">
                <a:latin typeface="Gill Sans MT"/>
                <a:cs typeface="Gill Sans MT"/>
              </a:rPr>
              <a:t>sayesinde </a:t>
            </a:r>
            <a:r>
              <a:rPr sz="1800" spc="-5" dirty="0">
                <a:latin typeface="Gill Sans MT"/>
                <a:cs typeface="Gill Sans MT"/>
              </a:rPr>
              <a:t>de </a:t>
            </a:r>
            <a:r>
              <a:rPr sz="1800" b="1" spc="-10" dirty="0">
                <a:latin typeface="Gill Sans MT"/>
                <a:cs typeface="Gill Sans MT"/>
              </a:rPr>
              <a:t>proteinlerin </a:t>
            </a:r>
            <a:r>
              <a:rPr sz="1800" b="1" spc="-15" dirty="0">
                <a:latin typeface="Gill Sans MT"/>
                <a:cs typeface="Gill Sans MT"/>
              </a:rPr>
              <a:t>kimyasal  </a:t>
            </a:r>
            <a:r>
              <a:rPr sz="1800" b="1" spc="-5" dirty="0">
                <a:latin typeface="Gill Sans MT"/>
                <a:cs typeface="Gill Sans MT"/>
              </a:rPr>
              <a:t>sindirimi </a:t>
            </a:r>
            <a:r>
              <a:rPr sz="1800" spc="-15" dirty="0">
                <a:latin typeface="Gill Sans MT"/>
                <a:cs typeface="Gill Sans MT"/>
              </a:rPr>
              <a:t>başlamaktadır.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51331" y="0"/>
            <a:ext cx="8406765" cy="1528445"/>
            <a:chOff x="751331" y="0"/>
            <a:chExt cx="8406765" cy="1528445"/>
          </a:xfrm>
        </p:grpSpPr>
        <p:sp>
          <p:nvSpPr>
            <p:cNvPr id="4" name="object 4"/>
            <p:cNvSpPr/>
            <p:nvPr/>
          </p:nvSpPr>
          <p:spPr>
            <a:xfrm>
              <a:off x="991361" y="762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81534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8153400" y="11430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91361" y="762"/>
              <a:ext cx="8153400" cy="1143000"/>
            </a:xfrm>
            <a:custGeom>
              <a:avLst/>
              <a:gdLst/>
              <a:ahLst/>
              <a:cxnLst/>
              <a:rect l="l" t="t" r="r" b="b"/>
              <a:pathLst>
                <a:path w="8153400" h="1143000">
                  <a:moveTo>
                    <a:pt x="0" y="1143000"/>
                  </a:moveTo>
                  <a:lnTo>
                    <a:pt x="8153400" y="11430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46604" y="0"/>
              <a:ext cx="886206" cy="90906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73680" y="0"/>
              <a:ext cx="784097" cy="9212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98648" y="0"/>
              <a:ext cx="1418081" cy="90906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57599" y="0"/>
              <a:ext cx="784098" cy="9212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82567" y="0"/>
              <a:ext cx="957834" cy="90906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81272" y="0"/>
              <a:ext cx="784098" cy="9212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06240" y="0"/>
              <a:ext cx="1413510" cy="9090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60620" y="0"/>
              <a:ext cx="784098" cy="9212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85587" y="0"/>
              <a:ext cx="1820417" cy="9090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46876" y="0"/>
              <a:ext cx="784098" cy="9212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71843" y="0"/>
              <a:ext cx="1046226" cy="90906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58940" y="0"/>
              <a:ext cx="784098" cy="9212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51331" y="409955"/>
              <a:ext cx="8392667" cy="110566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069644" y="0"/>
            <a:ext cx="7895590" cy="122555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indent="1795145">
              <a:lnSpc>
                <a:spcPct val="101800"/>
              </a:lnSpc>
              <a:spcBef>
                <a:spcPts val="15"/>
              </a:spcBef>
              <a:tabLst>
                <a:tab pos="3244215" algn="l"/>
                <a:tab pos="5218430" algn="l"/>
              </a:tabLst>
            </a:pPr>
            <a:r>
              <a:rPr sz="3900" dirty="0"/>
              <a:t>S</a:t>
            </a:r>
            <a:r>
              <a:rPr sz="3900" dirty="0">
                <a:latin typeface="Calibri"/>
                <a:cs typeface="Calibri"/>
              </a:rPr>
              <a:t>İ</a:t>
            </a:r>
            <a:r>
              <a:rPr sz="3900" dirty="0"/>
              <a:t>ND</a:t>
            </a:r>
            <a:r>
              <a:rPr sz="3900" dirty="0">
                <a:latin typeface="Calibri"/>
                <a:cs typeface="Calibri"/>
              </a:rPr>
              <a:t>İ</a:t>
            </a:r>
            <a:r>
              <a:rPr sz="3900" dirty="0"/>
              <a:t>R</a:t>
            </a:r>
            <a:r>
              <a:rPr sz="3900" dirty="0">
                <a:latin typeface="Calibri"/>
                <a:cs typeface="Calibri"/>
              </a:rPr>
              <a:t>İ</a:t>
            </a:r>
            <a:r>
              <a:rPr sz="3900" dirty="0"/>
              <a:t>M S</a:t>
            </a:r>
            <a:r>
              <a:rPr sz="3900" dirty="0">
                <a:latin typeface="Calibri"/>
                <a:cs typeface="Calibri"/>
              </a:rPr>
              <a:t>İ</a:t>
            </a:r>
            <a:r>
              <a:rPr sz="3900" dirty="0"/>
              <a:t>STEM</a:t>
            </a:r>
            <a:r>
              <a:rPr sz="3900" dirty="0">
                <a:latin typeface="Calibri"/>
                <a:cs typeface="Calibri"/>
              </a:rPr>
              <a:t>İ</a:t>
            </a:r>
            <a:r>
              <a:rPr sz="3900" dirty="0"/>
              <a:t>N</a:t>
            </a:r>
            <a:r>
              <a:rPr sz="3900" dirty="0">
                <a:latin typeface="Calibri"/>
                <a:cs typeface="Calibri"/>
              </a:rPr>
              <a:t>İ  </a:t>
            </a:r>
            <a:r>
              <a:rPr sz="3900" spc="-5" dirty="0"/>
              <a:t>OLUŞTURA</a:t>
            </a:r>
            <a:r>
              <a:rPr sz="3900" dirty="0"/>
              <a:t>N	</a:t>
            </a:r>
            <a:r>
              <a:rPr sz="3900" spc="-440" dirty="0"/>
              <a:t>Y</a:t>
            </a:r>
            <a:r>
              <a:rPr sz="3900" dirty="0"/>
              <a:t>API</a:t>
            </a:r>
            <a:r>
              <a:rPr sz="3900" spc="500" dirty="0"/>
              <a:t> </a:t>
            </a:r>
            <a:r>
              <a:rPr sz="3900" dirty="0"/>
              <a:t>VE	</a:t>
            </a:r>
            <a:r>
              <a:rPr sz="3900" spc="5" dirty="0"/>
              <a:t>O</a:t>
            </a:r>
            <a:r>
              <a:rPr sz="3900" dirty="0"/>
              <a:t>RGANLAR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867400" y="1219199"/>
            <a:ext cx="3276599" cy="56387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1442</Words>
  <Application>Microsoft Office PowerPoint</Application>
  <PresentationFormat>Ekran Gösterisi (4:3)</PresentationFormat>
  <Paragraphs>206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6" baseType="lpstr">
      <vt:lpstr>Calibri</vt:lpstr>
      <vt:lpstr>Gill Sans MT</vt:lpstr>
      <vt:lpstr>Times New Roman</vt:lpstr>
      <vt:lpstr>Wingdings</vt:lpstr>
      <vt:lpstr>Wingdings 2</vt:lpstr>
      <vt:lpstr>Office Theme</vt:lpstr>
      <vt:lpstr>2.Ünite:  Vücudumuzdaki Sistemler</vt:lpstr>
      <vt:lpstr>SİNDİRİM SİSTEMİ</vt:lpstr>
      <vt:lpstr>SİNDİRİM SİSTEMİ</vt:lpstr>
      <vt:lpstr>SİNDİRİM SİSTEMİ</vt:lpstr>
      <vt:lpstr>SİNDİRİM SİSTEMİ</vt:lpstr>
      <vt:lpstr>SİNDİRİM SİSTEMİ</vt:lpstr>
      <vt:lpstr>SİNDİRİM SİSTEMİ</vt:lpstr>
      <vt:lpstr>SİNDİRİM SİSTEMİNİ  OLUŞTURAN YAPI VE ORGANLAR</vt:lpstr>
      <vt:lpstr>SİNDİRİM SİSTEMİNİ  OLUŞTURAN YAPI VE ORGANLAR</vt:lpstr>
      <vt:lpstr>SİNDİRİM SİSTEMİNİ  OLUŞTURAN YAPI VE ORGANLAR</vt:lpstr>
      <vt:lpstr>SİNDİRİM SİSTEMİNİ  OLUŞTURAN YAPI VE ORGANLAR</vt:lpstr>
      <vt:lpstr>SİNDİRİM SİSTEMİNİ  OLUŞTURAN YAPI VE ORGANLAR</vt:lpstr>
      <vt:lpstr>SİNDİRİM SİSTEMİ</vt:lpstr>
      <vt:lpstr>SİNDİRİM SİSTEMİ</vt:lpstr>
      <vt:lpstr>SİNDİRİM SİSTEMİ</vt:lpstr>
      <vt:lpstr>SİNDİRİM SİSTEMİ</vt:lpstr>
      <vt:lpstr>SİNDİRİM SİSTEMİ</vt:lpstr>
      <vt:lpstr>SİNDİRİM SİSTEMİNE YARDIMCI ORGANLAR</vt:lpstr>
      <vt:lpstr>SİNDİRİM SİSTEMİNE YARDIMCI ORGANLAR</vt:lpstr>
      <vt:lpstr>SİNDİRİM SİSTEMİ</vt:lpstr>
      <vt:lpstr>SİNDİRİM SİSTEMİ</vt:lpstr>
      <vt:lpstr>SİNDİRİM SİSTEMİ</vt:lpstr>
      <vt:lpstr>SİNDİRİM SİSTEMİ</vt:lpstr>
      <vt:lpstr>SİNDİRİM SİSTEMİ</vt:lpstr>
      <vt:lpstr>SİNDİRİM SİSTEMİ</vt:lpstr>
      <vt:lpstr>SİNDİRİM SİSTEMİ</vt:lpstr>
      <vt:lpstr>SİNDİRİM SİSTEMİ</vt:lpstr>
      <vt:lpstr>SİNDİRİM SİSTEMİ</vt:lpstr>
      <vt:lpstr>SİNDİRİM SİSTEMİ</vt:lpstr>
      <vt:lpstr>SİNDİRİM SİSTEMİ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emre ardıç</dc:creator>
  <cp:lastModifiedBy>fikret</cp:lastModifiedBy>
  <cp:revision>1</cp:revision>
  <dcterms:created xsi:type="dcterms:W3CDTF">2020-11-29T17:29:31Z</dcterms:created>
  <dcterms:modified xsi:type="dcterms:W3CDTF">2020-11-29T17:30:07Z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2020-10-29T00:00:00Z</vt:filetime>
  </property>
  <property fmtid="{D5CDD505-2E9C-101B-9397-08002B2CF9AE}" pid="3" name="Creator">
    <vt:lpwstr>Microsoft PowerPoint v16</vt:lpwstr>
  </property>
  <property fmtid="{D5CDD505-2E9C-101B-9397-08002B2CF9AE}" pid="4" name="LastSaved">
    <vt:filetime>2020-11-29T00:00:00Z</vt:filetime>
  </property>
</Properties>
</file>